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3" r:id="rId3"/>
    <p:sldId id="289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E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48"/>
  </p:normalViewPr>
  <p:slideViewPr>
    <p:cSldViewPr snapToGrid="0">
      <p:cViewPr varScale="1">
        <p:scale>
          <a:sx n="90" d="100"/>
          <a:sy n="90" d="100"/>
        </p:scale>
        <p:origin x="23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605C97-6DB4-BB4C-45A8-2E9961190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E0392CC-AA35-01F6-52FE-DEEB63F87E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765EC1-C9BD-94A6-DCFA-B32053CCE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AB58-B636-5A43-8E61-AD14B9FF116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DBD1CB-8BF9-C32E-C12C-E5837BC45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249DDB-CD60-A31F-1AEA-8620DB123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9DF9-F31E-C449-AE39-0F6746FD8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034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351D07-0D20-5C84-4DA4-E2542F534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4E53A4-63F5-4BB8-ED68-36144B60D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0A1955-A962-9740-45AD-3C3031B1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AB58-B636-5A43-8E61-AD14B9FF116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A8CA81-2563-6EDD-E72B-CDFF606C7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5F85AF-5B46-C316-688D-F53B30AE2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9DF9-F31E-C449-AE39-0F6746FD8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8510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EDA86F-185E-DF4F-4749-B43C45FDB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C508E6-5809-79B0-E26E-656C1B79B6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850091-8B77-4C81-0AA1-0818AA7DF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AB58-B636-5A43-8E61-AD14B9FF116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094274-5146-C243-6BAC-57425366E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55AC1F-0C99-068E-1D89-67C510201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9DF9-F31E-C449-AE39-0F6746FD8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4714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80F5EF-C0A1-F270-6241-88799FDC1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0DC0C5-98B6-B7F5-B6D3-6F251E61F1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64DD06C-873A-F8FB-0443-DC7A8A4EBE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52E47B8-2139-2442-7FD3-F7B1C3D89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AB58-B636-5A43-8E61-AD14B9FF116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7D312B-98F2-0612-B989-AF6BCA04D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DDDFFC1-AF70-8685-3925-ECBD3748F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9DF9-F31E-C449-AE39-0F6746FD8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4731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B61ABB-156F-E1B0-9A22-C5B42DEDC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DE03C9D-BD7D-C6F1-3CC4-C84BBEFCE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0953A6-59E3-DFEE-1083-5733DF9CA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4E117FF-E91C-0499-E817-0457B574FB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6891F2D-612F-6206-37B4-0EDA84F895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2A65621-DCCE-C1D6-BB39-F8C3E6B2D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AB58-B636-5A43-8E61-AD14B9FF116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8922318-08A6-08A7-61F0-2EDF54DC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F7B1BE4-340B-DD8A-81F5-1A8D16670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9DF9-F31E-C449-AE39-0F6746FD8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243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B77C5A-A738-59EA-30D9-51BE9E081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31E1AA1-7390-FF85-247D-EF9525E8B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AB58-B636-5A43-8E61-AD14B9FF116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E4E3F6-24F0-10CB-88E5-7315AF886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9ACFE42-78F4-6E6E-1940-CF9401139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9DF9-F31E-C449-AE39-0F6746FD8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5491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AC32634-F6A9-2D99-56A7-207E2C3C1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AB58-B636-5A43-8E61-AD14B9FF116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E81ED07-896E-945F-900D-4953F2400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15416C-E333-4BCF-47CF-6942D5544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9DF9-F31E-C449-AE39-0F6746FD8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538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4FBE76-D362-1DC1-4D5E-AAA27B122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A7C342-6898-E5FF-C3AC-0E6A6B2EE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9216F4-ED3D-4CE5-0F31-10897F2F99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2E332C7-5A17-8097-4427-079B09EB6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AB58-B636-5A43-8E61-AD14B9FF116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CDBDFE-258C-D5F1-6249-FEC67264A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B262A5-251B-9863-2FD5-4B89F8E97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9DF9-F31E-C449-AE39-0F6746FD8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3648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5D7BA0-7513-B33A-9B12-4968EE5D0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E41BA5-D5AE-D063-2F4F-82272214EA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DEDFD6-23C6-2CBF-A71F-3449E9492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1CBEF0-B761-5172-EB9A-06E0DD5C1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AB58-B636-5A43-8E61-AD14B9FF116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9B725D-A8A2-3708-A572-F4B78F962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2C1C89-9631-39F4-15E4-7238E2156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9DF9-F31E-C449-AE39-0F6746FD8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8636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E79228-722C-24AA-E088-AB1ACCAA0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CFA5327-5FC4-E29A-E854-9C008435C6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9F09C0-D4C5-55C5-A935-F5A9120B8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AB58-B636-5A43-8E61-AD14B9FF116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E1B32D-3833-0775-DA32-D7A6A228A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1AAFB0-4687-6962-C5A7-6D7ED907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9DF9-F31E-C449-AE39-0F6746FD8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7741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45B55A4-932D-CA1A-BB59-8B9F3760A1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4DF126F-02BB-99B7-7A42-551C3D61C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393A0B-F430-BB8E-CDEE-689C0E95D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4AB58-B636-5A43-8E61-AD14B9FF116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DCFD31-239E-F6F5-193B-085F8CE73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DE958C-E3CA-A108-C492-68FFBCEFA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19DF9-F31E-C449-AE39-0F6746FD8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444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3C31C63-F63B-6EEF-FDA5-DA36538F3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B110669-6C57-B215-461C-DE5FA1710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21E862-F904-E1AF-914C-0C1750E16D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4AB58-B636-5A43-8E61-AD14B9FF116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A012BA-A33E-7680-1902-459CCE35DB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A3CD95-2875-67D5-532B-8B5FFE8C2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19DF9-F31E-C449-AE39-0F6746FD88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0683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42073" y="355600"/>
            <a:ext cx="5749927" cy="205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3334" spc="67" dirty="0">
                <a:solidFill>
                  <a:srgbClr val="000000">
                    <a:alpha val="84706"/>
                  </a:srgbClr>
                </a:solidFill>
                <a:latin typeface="Optima" panose="02000503060000020004" pitchFamily="2" charset="0"/>
                <a:ea typeface="Kawit Extended"/>
                <a:cs typeface="Kawit Extended"/>
                <a:sym typeface="Kawit Extended"/>
              </a:rPr>
              <a:t>Moya-Moya sous pression : </a:t>
            </a:r>
          </a:p>
          <a:p>
            <a:pPr algn="ctr">
              <a:lnSpc>
                <a:spcPts val="4000"/>
              </a:lnSpc>
            </a:pPr>
            <a:r>
              <a:rPr lang="en-US" sz="3334" spc="67" dirty="0">
                <a:solidFill>
                  <a:srgbClr val="000000">
                    <a:alpha val="84706"/>
                  </a:srgbClr>
                </a:solidFill>
                <a:latin typeface="Optima" panose="02000503060000020004" pitchFamily="2" charset="0"/>
                <a:ea typeface="Kawit Extended"/>
                <a:cs typeface="Kawit Extended"/>
                <a:sym typeface="Kawit Extended"/>
              </a:rPr>
              <a:t>Apport du Scanner de Perfusion dans l’évaluation ischémique</a:t>
            </a:r>
          </a:p>
        </p:txBody>
      </p:sp>
      <p:sp>
        <p:nvSpPr>
          <p:cNvPr id="4" name="AutoShape 4"/>
          <p:cNvSpPr/>
          <p:nvPr/>
        </p:nvSpPr>
        <p:spPr>
          <a:xfrm>
            <a:off x="0" y="6178550"/>
            <a:ext cx="1219200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-10827" y="-24568"/>
            <a:ext cx="6496944" cy="6898443"/>
          </a:xfrm>
          <a:custGeom>
            <a:avLst/>
            <a:gdLst/>
            <a:ahLst/>
            <a:cxnLst/>
            <a:rect l="l" t="t" r="r" b="b"/>
            <a:pathLst>
              <a:path w="9729177" h="10323852">
                <a:moveTo>
                  <a:pt x="0" y="0"/>
                </a:moveTo>
                <a:lnTo>
                  <a:pt x="9729177" y="0"/>
                </a:lnTo>
                <a:lnTo>
                  <a:pt x="9729177" y="10323852"/>
                </a:lnTo>
                <a:lnTo>
                  <a:pt x="0" y="10323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28" r="-208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230009" y="3022601"/>
            <a:ext cx="2174055" cy="2174055"/>
          </a:xfrm>
          <a:custGeom>
            <a:avLst/>
            <a:gdLst/>
            <a:ahLst/>
            <a:cxnLst/>
            <a:rect l="l" t="t" r="r" b="b"/>
            <a:pathLst>
              <a:path w="3261083" h="3261083">
                <a:moveTo>
                  <a:pt x="0" y="0"/>
                </a:moveTo>
                <a:lnTo>
                  <a:pt x="3261084" y="0"/>
                </a:lnTo>
                <a:lnTo>
                  <a:pt x="3261084" y="3261083"/>
                </a:lnTo>
                <a:lnTo>
                  <a:pt x="0" y="32610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473729" y="6172200"/>
            <a:ext cx="555103" cy="704850"/>
          </a:xfrm>
          <a:custGeom>
            <a:avLst/>
            <a:gdLst/>
            <a:ahLst/>
            <a:cxnLst/>
            <a:rect l="l" t="t" r="r" b="b"/>
            <a:pathLst>
              <a:path w="880137" h="1047750">
                <a:moveTo>
                  <a:pt x="0" y="0"/>
                </a:moveTo>
                <a:lnTo>
                  <a:pt x="880138" y="0"/>
                </a:lnTo>
                <a:lnTo>
                  <a:pt x="880138" y="1047750"/>
                </a:lnTo>
                <a:lnTo>
                  <a:pt x="0" y="1047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84" r="-2884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026227" y="6175048"/>
            <a:ext cx="580455" cy="702002"/>
          </a:xfrm>
          <a:custGeom>
            <a:avLst/>
            <a:gdLst/>
            <a:ahLst/>
            <a:cxnLst/>
            <a:rect l="l" t="t" r="r" b="b"/>
            <a:pathLst>
              <a:path w="870683" h="1057275">
                <a:moveTo>
                  <a:pt x="0" y="0"/>
                </a:moveTo>
                <a:lnTo>
                  <a:pt x="870684" y="0"/>
                </a:lnTo>
                <a:lnTo>
                  <a:pt x="870684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089" r="-186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606682" y="6172200"/>
            <a:ext cx="584295" cy="704850"/>
          </a:xfrm>
          <a:custGeom>
            <a:avLst/>
            <a:gdLst/>
            <a:ahLst/>
            <a:cxnLst/>
            <a:rect l="l" t="t" r="r" b="b"/>
            <a:pathLst>
              <a:path w="876442" h="1057275">
                <a:moveTo>
                  <a:pt x="0" y="0"/>
                </a:moveTo>
                <a:lnTo>
                  <a:pt x="876441" y="0"/>
                </a:lnTo>
                <a:lnTo>
                  <a:pt x="876441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621" r="-343" b="-219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174037" y="6175375"/>
            <a:ext cx="591283" cy="698500"/>
          </a:xfrm>
          <a:custGeom>
            <a:avLst/>
            <a:gdLst/>
            <a:ahLst/>
            <a:cxnLst/>
            <a:rect l="l" t="t" r="r" b="b"/>
            <a:pathLst>
              <a:path w="931680" h="1047750">
                <a:moveTo>
                  <a:pt x="0" y="0"/>
                </a:moveTo>
                <a:lnTo>
                  <a:pt x="931680" y="0"/>
                </a:lnTo>
                <a:lnTo>
                  <a:pt x="931680" y="1047750"/>
                </a:lnTo>
                <a:lnTo>
                  <a:pt x="0" y="10477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978" t="1" r="-6214" b="-7706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765320" y="6178550"/>
            <a:ext cx="586758" cy="698500"/>
          </a:xfrm>
          <a:custGeom>
            <a:avLst/>
            <a:gdLst/>
            <a:ahLst/>
            <a:cxnLst/>
            <a:rect l="l" t="t" r="r" b="b"/>
            <a:pathLst>
              <a:path w="880137" h="1047750">
                <a:moveTo>
                  <a:pt x="0" y="0"/>
                </a:moveTo>
                <a:lnTo>
                  <a:pt x="880137" y="0"/>
                </a:lnTo>
                <a:lnTo>
                  <a:pt x="880137" y="1047750"/>
                </a:lnTo>
                <a:lnTo>
                  <a:pt x="0" y="1047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84" r="-2884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304063" y="-24568"/>
            <a:ext cx="182055" cy="6858000"/>
          </a:xfrm>
          <a:custGeom>
            <a:avLst/>
            <a:gdLst/>
            <a:ahLst/>
            <a:cxnLst/>
            <a:rect l="l" t="t" r="r" b="b"/>
            <a:pathLst>
              <a:path w="273083" h="10287000">
                <a:moveTo>
                  <a:pt x="0" y="0"/>
                </a:moveTo>
                <a:lnTo>
                  <a:pt x="273084" y="0"/>
                </a:lnTo>
                <a:lnTo>
                  <a:pt x="27308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418197" t="-64150" r="-4489857" b="-60645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6629446" y="5325432"/>
            <a:ext cx="5445262" cy="371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3"/>
              </a:lnSpc>
              <a:spcBef>
                <a:spcPct val="0"/>
              </a:spcBef>
            </a:pPr>
            <a:r>
              <a:rPr lang="en-US" sz="1067" dirty="0" err="1">
                <a:solidFill>
                  <a:srgbClr val="000000"/>
                </a:solidFill>
                <a:latin typeface="Optima" panose="02000503060000020004" pitchFamily="2" charset="0"/>
                <a:ea typeface="Open Sans"/>
                <a:cs typeface="Open Sans"/>
                <a:sym typeface="Open Sans"/>
              </a:rPr>
              <a:t>Département</a:t>
            </a:r>
            <a:r>
              <a:rPr lang="en-US" sz="1067" dirty="0">
                <a:solidFill>
                  <a:srgbClr val="000000"/>
                </a:solidFill>
                <a:latin typeface="Optima" panose="02000503060000020004" pitchFamily="2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1067" dirty="0" err="1">
                <a:solidFill>
                  <a:srgbClr val="000000"/>
                </a:solidFill>
                <a:latin typeface="Optima" panose="02000503060000020004" pitchFamily="2" charset="0"/>
                <a:ea typeface="Open Sans"/>
                <a:cs typeface="Open Sans"/>
                <a:sym typeface="Open Sans"/>
              </a:rPr>
              <a:t>Neuroradiologie</a:t>
            </a:r>
            <a:r>
              <a:rPr lang="en-US" sz="1067" dirty="0">
                <a:solidFill>
                  <a:srgbClr val="000000"/>
                </a:solidFill>
                <a:latin typeface="Optima" panose="02000503060000020004" pitchFamily="2" charset="0"/>
                <a:ea typeface="Open Sans"/>
                <a:cs typeface="Open Sans"/>
                <a:sym typeface="Open Sans"/>
              </a:rPr>
              <a:t>, </a:t>
            </a:r>
            <a:r>
              <a:rPr lang="en-US" sz="1067" dirty="0" err="1">
                <a:solidFill>
                  <a:srgbClr val="000000"/>
                </a:solidFill>
                <a:latin typeface="Optima" panose="02000503060000020004" pitchFamily="2" charset="0"/>
                <a:ea typeface="Open Sans"/>
                <a:cs typeface="Open Sans"/>
                <a:sym typeface="Open Sans"/>
              </a:rPr>
              <a:t>Hôpital</a:t>
            </a:r>
            <a:r>
              <a:rPr lang="en-US" sz="1067" dirty="0">
                <a:solidFill>
                  <a:srgbClr val="000000"/>
                </a:solidFill>
                <a:latin typeface="Optima" panose="02000503060000020004" pitchFamily="2" charset="0"/>
                <a:ea typeface="Open Sans"/>
                <a:cs typeface="Open Sans"/>
                <a:sym typeface="Open Sans"/>
              </a:rPr>
              <a:t> des </a:t>
            </a:r>
            <a:r>
              <a:rPr lang="en-US" sz="1067" dirty="0" err="1">
                <a:solidFill>
                  <a:srgbClr val="000000"/>
                </a:solidFill>
                <a:latin typeface="Optima" panose="02000503060000020004" pitchFamily="2" charset="0"/>
                <a:ea typeface="Open Sans"/>
                <a:cs typeface="Open Sans"/>
                <a:sym typeface="Open Sans"/>
              </a:rPr>
              <a:t>spécialités</a:t>
            </a:r>
            <a:r>
              <a:rPr lang="en-US" sz="1067" dirty="0">
                <a:solidFill>
                  <a:srgbClr val="000000"/>
                </a:solidFill>
                <a:latin typeface="Optima" panose="02000503060000020004" pitchFamily="2" charset="0"/>
                <a:ea typeface="Open Sans"/>
                <a:cs typeface="Open Sans"/>
                <a:sym typeface="Open Sans"/>
              </a:rPr>
              <a:t>, Centre </a:t>
            </a:r>
            <a:r>
              <a:rPr lang="en-US" sz="1067" dirty="0" err="1">
                <a:solidFill>
                  <a:srgbClr val="000000"/>
                </a:solidFill>
                <a:latin typeface="Optima" panose="02000503060000020004" pitchFamily="2" charset="0"/>
                <a:ea typeface="Open Sans"/>
                <a:cs typeface="Open Sans"/>
                <a:sym typeface="Open Sans"/>
              </a:rPr>
              <a:t>hospitalier</a:t>
            </a:r>
            <a:r>
              <a:rPr lang="en-US" sz="1067" dirty="0">
                <a:solidFill>
                  <a:srgbClr val="000000"/>
                </a:solidFill>
                <a:latin typeface="Optima" panose="02000503060000020004" pitchFamily="2" charset="0"/>
                <a:ea typeface="Open Sans"/>
                <a:cs typeface="Open Sans"/>
                <a:sym typeface="Open Sans"/>
              </a:rPr>
              <a:t> </a:t>
            </a:r>
            <a:r>
              <a:rPr lang="en-US" sz="1067" dirty="0" err="1">
                <a:solidFill>
                  <a:srgbClr val="000000"/>
                </a:solidFill>
                <a:latin typeface="Optima" panose="02000503060000020004" pitchFamily="2" charset="0"/>
                <a:ea typeface="Open Sans"/>
                <a:cs typeface="Open Sans"/>
                <a:sym typeface="Open Sans"/>
              </a:rPr>
              <a:t>universitaire</a:t>
            </a:r>
            <a:r>
              <a:rPr lang="en-US" sz="1067" dirty="0">
                <a:solidFill>
                  <a:srgbClr val="000000"/>
                </a:solidFill>
                <a:latin typeface="Optima" panose="02000503060000020004" pitchFamily="2" charset="0"/>
                <a:ea typeface="Open Sans"/>
                <a:cs typeface="Open Sans"/>
                <a:sym typeface="Open Sans"/>
              </a:rPr>
              <a:t> Ibn Sina, Rabat, </a:t>
            </a:r>
            <a:r>
              <a:rPr lang="en-US" sz="1067" dirty="0" err="1">
                <a:solidFill>
                  <a:srgbClr val="000000"/>
                </a:solidFill>
                <a:latin typeface="Optima" panose="02000503060000020004" pitchFamily="2" charset="0"/>
                <a:ea typeface="Open Sans"/>
                <a:cs typeface="Open Sans"/>
                <a:sym typeface="Open Sans"/>
              </a:rPr>
              <a:t>Maroc</a:t>
            </a:r>
            <a:endParaRPr lang="en-US" sz="1067" dirty="0">
              <a:solidFill>
                <a:srgbClr val="000000"/>
              </a:solidFill>
              <a:latin typeface="Optima" panose="02000503060000020004" pitchFamily="2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9343170" y="6172200"/>
            <a:ext cx="580455" cy="704850"/>
          </a:xfrm>
          <a:custGeom>
            <a:avLst/>
            <a:gdLst/>
            <a:ahLst/>
            <a:cxnLst/>
            <a:rect l="l" t="t" r="r" b="b"/>
            <a:pathLst>
              <a:path w="870683" h="1057275">
                <a:moveTo>
                  <a:pt x="0" y="0"/>
                </a:moveTo>
                <a:lnTo>
                  <a:pt x="870683" y="0"/>
                </a:lnTo>
                <a:lnTo>
                  <a:pt x="870683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089" r="-1869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891827" y="6172200"/>
            <a:ext cx="584295" cy="704850"/>
          </a:xfrm>
          <a:custGeom>
            <a:avLst/>
            <a:gdLst/>
            <a:ahLst/>
            <a:cxnLst/>
            <a:rect l="l" t="t" r="r" b="b"/>
            <a:pathLst>
              <a:path w="876442" h="1057275">
                <a:moveTo>
                  <a:pt x="0" y="0"/>
                </a:moveTo>
                <a:lnTo>
                  <a:pt x="876442" y="0"/>
                </a:lnTo>
                <a:lnTo>
                  <a:pt x="876442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621" r="-343" b="-219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1047622" y="6178550"/>
            <a:ext cx="586758" cy="698500"/>
          </a:xfrm>
          <a:custGeom>
            <a:avLst/>
            <a:gdLst/>
            <a:ahLst/>
            <a:cxnLst/>
            <a:rect l="l" t="t" r="r" b="b"/>
            <a:pathLst>
              <a:path w="880137" h="1047750">
                <a:moveTo>
                  <a:pt x="0" y="0"/>
                </a:moveTo>
                <a:lnTo>
                  <a:pt x="880137" y="0"/>
                </a:lnTo>
                <a:lnTo>
                  <a:pt x="880137" y="1047750"/>
                </a:lnTo>
                <a:lnTo>
                  <a:pt x="0" y="1047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84" r="-2884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1611545" y="6178550"/>
            <a:ext cx="591283" cy="704850"/>
          </a:xfrm>
          <a:custGeom>
            <a:avLst/>
            <a:gdLst/>
            <a:ahLst/>
            <a:cxnLst/>
            <a:rect l="l" t="t" r="r" b="b"/>
            <a:pathLst>
              <a:path w="870683" h="1057275">
                <a:moveTo>
                  <a:pt x="0" y="0"/>
                </a:moveTo>
                <a:lnTo>
                  <a:pt x="870683" y="0"/>
                </a:lnTo>
                <a:lnTo>
                  <a:pt x="870683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089" r="-1869"/>
            </a:stretch>
          </a:blipFill>
        </p:spPr>
      </p:sp>
      <p:sp>
        <p:nvSpPr>
          <p:cNvPr id="21" name="Freeform 10">
            <a:extLst>
              <a:ext uri="{FF2B5EF4-FFF2-40B4-BE49-F238E27FC236}">
                <a16:creationId xmlns:a16="http://schemas.microsoft.com/office/drawing/2014/main" id="{1F0C3862-9B2D-F547-84ED-E32DE3DDBAF1}"/>
              </a:ext>
            </a:extLst>
          </p:cNvPr>
          <p:cNvSpPr/>
          <p:nvPr/>
        </p:nvSpPr>
        <p:spPr>
          <a:xfrm>
            <a:off x="10471943" y="6178549"/>
            <a:ext cx="591283" cy="695652"/>
          </a:xfrm>
          <a:custGeom>
            <a:avLst/>
            <a:gdLst/>
            <a:ahLst/>
            <a:cxnLst/>
            <a:rect l="l" t="t" r="r" b="b"/>
            <a:pathLst>
              <a:path w="931680" h="1047750">
                <a:moveTo>
                  <a:pt x="0" y="0"/>
                </a:moveTo>
                <a:lnTo>
                  <a:pt x="931680" y="0"/>
                </a:lnTo>
                <a:lnTo>
                  <a:pt x="931680" y="1047750"/>
                </a:lnTo>
                <a:lnTo>
                  <a:pt x="0" y="10477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978" t="1" r="-6214" b="-7706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2656840" y="805702"/>
            <a:ext cx="6878320" cy="438579"/>
            <a:chOff x="-490157" y="-104160"/>
            <a:chExt cx="2717361" cy="173266"/>
          </a:xfrm>
        </p:grpSpPr>
        <p:sp>
          <p:nvSpPr>
            <p:cNvPr id="5" name="Freeform 5"/>
            <p:cNvSpPr/>
            <p:nvPr/>
          </p:nvSpPr>
          <p:spPr>
            <a:xfrm>
              <a:off x="-490157" y="-85110"/>
              <a:ext cx="2717361" cy="135166"/>
            </a:xfrm>
            <a:custGeom>
              <a:avLst/>
              <a:gdLst/>
              <a:ahLst/>
              <a:cxnLst/>
              <a:rect l="l" t="t" r="r" b="b"/>
              <a:pathLst>
                <a:path w="2717361" h="135166">
                  <a:moveTo>
                    <a:pt x="0" y="0"/>
                  </a:moveTo>
                  <a:lnTo>
                    <a:pt x="2717361" y="0"/>
                  </a:lnTo>
                  <a:lnTo>
                    <a:pt x="2717361" y="135166"/>
                  </a:lnTo>
                  <a:lnTo>
                    <a:pt x="0" y="135166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454541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-490157" y="-104160"/>
              <a:ext cx="2717361" cy="17326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053"/>
                </a:lnSpc>
              </a:pPr>
              <a:r>
                <a:rPr lang="en-US" sz="1466" b="1" spc="73" dirty="0">
                  <a:solidFill>
                    <a:srgbClr val="454541"/>
                  </a:solidFill>
                  <a:latin typeface="Optima" panose="02000503060000020004" pitchFamily="2" charset="0"/>
                  <a:ea typeface="JetBrains Mono Medium"/>
                  <a:cs typeface="JetBrains Mono Medium"/>
                  <a:sym typeface="JetBrains Mono Medium"/>
                </a:rPr>
                <a:t>CLASSIFICATION ANGIOGRAPHIQUE DE SUZUKI 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2242149" y="1419600"/>
            <a:ext cx="7951624" cy="5231606"/>
          </a:xfrm>
          <a:custGeom>
            <a:avLst/>
            <a:gdLst/>
            <a:ahLst/>
            <a:cxnLst/>
            <a:rect l="l" t="t" r="r" b="b"/>
            <a:pathLst>
              <a:path w="11927436" h="7847409">
                <a:moveTo>
                  <a:pt x="0" y="0"/>
                </a:moveTo>
                <a:lnTo>
                  <a:pt x="11927436" y="0"/>
                </a:lnTo>
                <a:lnTo>
                  <a:pt x="11927436" y="7847409"/>
                </a:lnTo>
                <a:lnTo>
                  <a:pt x="0" y="7847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 sz="1200" dirty="0"/>
          </a:p>
        </p:txBody>
      </p:sp>
      <p:sp>
        <p:nvSpPr>
          <p:cNvPr id="9" name="TextBox 9"/>
          <p:cNvSpPr txBox="1"/>
          <p:nvPr/>
        </p:nvSpPr>
        <p:spPr>
          <a:xfrm>
            <a:off x="1926510" y="316008"/>
            <a:ext cx="8338981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sz="2400" spc="40" dirty="0">
                <a:solidFill>
                  <a:srgbClr val="454541"/>
                </a:solidFill>
                <a:latin typeface="Optima" panose="02000503060000020004" pitchFamily="2" charset="0"/>
                <a:ea typeface="Horizon"/>
                <a:cs typeface="Horizon"/>
                <a:sym typeface="Horizon"/>
              </a:rPr>
              <a:t>RAPPEL ANATOMIQUE ET CLASSIFICATION VASCULAIRE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A882676-0B28-2F19-53E1-2C7B48B4C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76116"/>
            <a:ext cx="7141105" cy="101793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C75E185-8B7A-F04C-80C4-4C4E72874853}"/>
              </a:ext>
            </a:extLst>
          </p:cNvPr>
          <p:cNvSpPr/>
          <p:nvPr/>
        </p:nvSpPr>
        <p:spPr>
          <a:xfrm>
            <a:off x="2286750" y="6019801"/>
            <a:ext cx="7618501" cy="342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53"/>
              </a:lnSpc>
              <a:spcBef>
                <a:spcPct val="0"/>
              </a:spcBef>
            </a:pPr>
            <a:r>
              <a:rPr lang="fr-FR" sz="1466" i="1" dirty="0">
                <a:solidFill>
                  <a:schemeClr val="bg1"/>
                </a:solidFill>
                <a:latin typeface="Optima" panose="02000503060000020004" pitchFamily="2" charset="0"/>
                <a:ea typeface="Open Sans"/>
                <a:cs typeface="Open Sans"/>
              </a:rPr>
              <a:t>Baisse significative du CBF (Atteignant les 16ml/100g/min de la région frontal droite)</a:t>
            </a:r>
            <a:r>
              <a:rPr lang="fr-MA" sz="1466" i="1" dirty="0">
                <a:solidFill>
                  <a:schemeClr val="bg1"/>
                </a:solidFill>
                <a:latin typeface="Optima" panose="02000503060000020004" pitchFamily="2" charset="0"/>
                <a:ea typeface="Open Sans"/>
                <a:cs typeface="Open Sans"/>
              </a:rPr>
              <a:t> </a:t>
            </a:r>
            <a:endParaRPr lang="fr-FR" sz="1466" i="1" dirty="0">
              <a:solidFill>
                <a:schemeClr val="bg1"/>
              </a:solidFill>
              <a:latin typeface="Optima" panose="02000503060000020004" pitchFamily="2" charset="0"/>
              <a:ea typeface="Open Sans"/>
              <a:cs typeface="Open San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F08BFF-02AB-7848-9F01-DEA8817DEB9E}"/>
              </a:ext>
            </a:extLst>
          </p:cNvPr>
          <p:cNvSpPr/>
          <p:nvPr/>
        </p:nvSpPr>
        <p:spPr>
          <a:xfrm>
            <a:off x="1905374" y="529355"/>
            <a:ext cx="8381251" cy="543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66" i="1" dirty="0">
                <a:solidFill>
                  <a:schemeClr val="bg1"/>
                </a:solidFill>
                <a:latin typeface="Optima" panose="02000503060000020004" pitchFamily="2" charset="0"/>
                <a:ea typeface="Open Sans"/>
                <a:cs typeface="Open Sans"/>
              </a:rPr>
              <a:t>Hypo perfusion bi-hémisphérique du ruban cortical et de la substance blanche profonde et superficielle épargnant le territoire de l’ACP droite</a:t>
            </a:r>
            <a:r>
              <a:rPr lang="fr-MA" sz="1466" i="1" dirty="0">
                <a:solidFill>
                  <a:schemeClr val="bg1"/>
                </a:solidFill>
                <a:latin typeface="Optima" panose="02000503060000020004" pitchFamily="2" charset="0"/>
                <a:ea typeface="Open Sans"/>
                <a:cs typeface="Open Sans"/>
              </a:rPr>
              <a:t> </a:t>
            </a:r>
            <a:endParaRPr lang="fr-FR" sz="1466" i="1" dirty="0">
              <a:solidFill>
                <a:schemeClr val="bg1"/>
              </a:solidFill>
              <a:latin typeface="Optima" panose="02000503060000020004" pitchFamily="2" charset="0"/>
              <a:ea typeface="Open Sans"/>
              <a:cs typeface="Open San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AAB14CA-B228-584A-AC90-8ADFB8ABC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672141"/>
            <a:ext cx="3399935" cy="369993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B346FD0-12CD-454D-8ED8-06AD50C18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00" y="1447800"/>
            <a:ext cx="4030133" cy="4385733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BBE6EAE-5C13-EB43-B029-E6398A9AE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800" y="1547244"/>
            <a:ext cx="5344560" cy="376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277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76</Words>
  <Application>Microsoft Macintosh PowerPoint</Application>
  <PresentationFormat>Grand écran</PresentationFormat>
  <Paragraphs>7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Optima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1</cp:revision>
  <dcterms:created xsi:type="dcterms:W3CDTF">2026-02-28T04:05:31Z</dcterms:created>
  <dcterms:modified xsi:type="dcterms:W3CDTF">2026-02-28T04:15:42Z</dcterms:modified>
</cp:coreProperties>
</file>