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88" r:id="rId2"/>
    <p:sldId id="257" r:id="rId3"/>
    <p:sldId id="274" r:id="rId4"/>
    <p:sldId id="290" r:id="rId5"/>
    <p:sldId id="292" r:id="rId6"/>
    <p:sldId id="291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40" d="100"/>
          <a:sy n="40" d="100"/>
        </p:scale>
        <p:origin x="44" y="5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B9A529-2C6C-402C-B727-6C3204247CA5}" type="datetimeFigureOut">
              <a:rPr lang="fr-BE" smtClean="0"/>
              <a:t>03-03-26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4A3B0-D0CE-4367-82D1-4C8AB1315479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40151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lnSpc>
                <a:spcPct val="100000"/>
              </a:lnSpc>
              <a:buFontTx/>
              <a:buChar char="-"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C0680-7321-401F-942A-7B6B9305EBD8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3647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2C0680-7321-401F-942A-7B6B9305EBD8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8135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72442-FB61-0676-8025-07F2CB8EA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7687855-920F-A31F-A615-AA20F4CE6E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A6A89C3-0E9D-A5A2-98E9-303B0036E3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87F6F58-F74C-E9A1-1930-8B2B21AE6D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2C0680-7321-401F-942A-7B6B9305EBD8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71908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21346E-4DB3-34F4-712C-850A27E0E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C791314-1E2A-C618-E1D6-E99E1A2A5C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E073437-E420-A19C-FF59-CD3A4D9A80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030D673-1ADB-ADBF-5618-CEC64E0E0D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2C0680-7321-401F-942A-7B6B9305EBD8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74980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E685B-CDF2-7CF9-03D5-F5CD7E74B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2A11E12-4B28-4122-B31E-228C908EB7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FBBD9A1-BF66-7BF3-9E86-CCCBF265AD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0FFF11-20BB-2C1C-88D3-18251061DA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2C0680-7321-401F-942A-7B6B9305EBD8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6646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F7B2925-5575-A2BD-26BC-E98BEECBDE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1D34690-2909-EEBE-B184-4B5F4F93AA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CAB816B-2177-430B-2455-50E32304B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76F49-CDDB-4A11-A669-6DF7AC742ACA}" type="datetimeFigureOut">
              <a:rPr lang="fr-BE" smtClean="0"/>
              <a:t>03-03-26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8E36AA1-B3BC-1405-1105-2CFB76B2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F973E7-BFC7-F5F8-CDED-E5AEBCF00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5832-1495-4D92-869A-94EF4D603E1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96163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1699A2-1715-38E7-9406-D234F1FDC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525AAC-A57F-D1A0-FDB3-59ECD9AA2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B34EAB-6634-BA90-8F17-026F6A44F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76F49-CDDB-4A11-A669-6DF7AC742ACA}" type="datetimeFigureOut">
              <a:rPr lang="fr-BE" smtClean="0"/>
              <a:t>03-03-26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D2EB5C-69FE-83BA-8B98-80BBDC8DB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DFACBC7-DDDC-4066-12A0-756DA085B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5832-1495-4D92-869A-94EF4D603E1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11566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CC72CA-F10E-72B1-E8DB-B8E20066A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7405780-D020-5F64-F334-D496238A39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096BECC-D02B-991E-E1D9-4C8780513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76F49-CDDB-4A11-A669-6DF7AC742ACA}" type="datetimeFigureOut">
              <a:rPr lang="fr-BE" smtClean="0"/>
              <a:t>03-03-26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2819F7B-78FD-F218-050C-E5853BAF4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062EF5-8614-069D-615B-63D493991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5832-1495-4D92-869A-94EF4D603E1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649990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6AFE57-0735-9480-AE88-C04F12972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73EE4CD-CEF6-6AE2-3F0B-EAD5DD5638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C2CFC8A-FAB1-84B4-CF6D-9591950466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2CA4DD-DDED-5221-5EE7-983E0B23E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76F49-CDDB-4A11-A669-6DF7AC742ACA}" type="datetimeFigureOut">
              <a:rPr lang="fr-BE" smtClean="0"/>
              <a:t>03-03-26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6C834CE-C720-8878-7D43-87E155194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692BB2C-ABD3-161F-B859-AEC776918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5832-1495-4D92-869A-94EF4D603E1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88429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6B45E2-4B45-9123-201F-33E43715A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D9EC39-F373-2348-BD96-A4326BB8F8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BD5C505-8C4A-8500-9150-CF75EEC8C0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E457C4C-D742-02A2-59AE-29DC4E98C0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F1B16FF-FF36-271C-0751-C601C81B21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39628B8-E764-DA5D-19BA-230C857B3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76F49-CDDB-4A11-A669-6DF7AC742ACA}" type="datetimeFigureOut">
              <a:rPr lang="fr-BE" smtClean="0"/>
              <a:t>03-03-26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DAAC8A2-BE60-FA1F-5378-1645A582C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D10910F-7724-6044-27E1-B9BEE7B44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5832-1495-4D92-869A-94EF4D603E1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40445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2730DB-7624-0CD5-7061-52B5AE062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8C479CE-A490-52B4-2826-8A808254D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76F49-CDDB-4A11-A669-6DF7AC742ACA}" type="datetimeFigureOut">
              <a:rPr lang="fr-BE" smtClean="0"/>
              <a:t>03-03-26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8B4C60B-AA28-D73B-4F40-66ACCC88F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6546EFE-7000-BDC1-BCE4-ED6B8C06A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5832-1495-4D92-869A-94EF4D603E1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33731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ED14ED6-0A43-7773-D6DB-B68BAB1B7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76F49-CDDB-4A11-A669-6DF7AC742ACA}" type="datetimeFigureOut">
              <a:rPr lang="fr-BE" smtClean="0"/>
              <a:t>03-03-26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52F6493-D26F-78B3-3257-63D1537EA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BD952F8-A266-2B1D-C1F2-32D962335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5832-1495-4D92-869A-94EF4D603E1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95216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8480D6-106A-C95D-6D9E-6686CCE59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6B10DFB-AD8E-1EDB-A18F-8E662A88D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F0242F6-C71E-F4CA-CBC6-5EC4C3228B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EA0A204-3E45-0CF9-6176-2554443FC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76F49-CDDB-4A11-A669-6DF7AC742ACA}" type="datetimeFigureOut">
              <a:rPr lang="fr-BE" smtClean="0"/>
              <a:t>03-03-26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9B142D6-BEA2-633A-2A31-83F9E60EE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46E4D40-E6DC-53DB-A66F-C064FE3AF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5832-1495-4D92-869A-94EF4D603E1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50004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86E3B7-4B80-2419-09FA-C762AA2D1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3EDB475-8E2C-4521-E416-8CD1476DF8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5F18C89-E64E-9783-744F-2568C04524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ED06238-342E-CA2C-1E74-FBC1BC79B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76F49-CDDB-4A11-A669-6DF7AC742ACA}" type="datetimeFigureOut">
              <a:rPr lang="fr-BE" smtClean="0"/>
              <a:t>03-03-26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6A04406-7F43-C524-3580-2BE07C378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B81B993-5C17-232E-7F54-21C139268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5832-1495-4D92-869A-94EF4D603E1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2222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5A5BA3-A25B-79CC-4EB0-AEB7FD7F7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0F81BB2-EA49-ECA4-9901-CD2539C612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0D442B5-253F-8806-A2CC-2ABCF7168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76F49-CDDB-4A11-A669-6DF7AC742ACA}" type="datetimeFigureOut">
              <a:rPr lang="fr-BE" smtClean="0"/>
              <a:t>03-03-26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30D1E67-9BF9-CA6F-CC30-0557B5A10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308CADD-F66B-DE88-01CE-8CB071028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5832-1495-4D92-869A-94EF4D603E1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01124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69A2E2A-6EC8-2F57-3D1D-A57B40B804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9EA9973-5151-765F-A1BB-D43AE87E39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EB56E20-7ED1-A466-0F50-4033CCEE4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76F49-CDDB-4A11-A669-6DF7AC742ACA}" type="datetimeFigureOut">
              <a:rPr lang="fr-BE" smtClean="0"/>
              <a:t>03-03-26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F7C88D-9CF6-A2D1-3F1D-B6C9690DC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E9FC1D1-CE9E-56A8-8CCC-D9E117770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85832-1495-4D92-869A-94EF4D603E1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31033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F7145B9C-AAD6-B30B-DF84-18BEF7E61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110FF0F-A7EE-97D9-7429-BECEA1B920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37E754-B2A1-3B82-7F01-E4D5FF05A1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F76F49-CDDB-4A11-A669-6DF7AC742ACA}" type="datetimeFigureOut">
              <a:rPr lang="fr-BE" smtClean="0"/>
              <a:t>03-03-26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041AC40-7E7B-1624-C875-9415653163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EAAD1C-A84F-1B39-BECD-E47387BACC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85832-1495-4D92-869A-94EF4D603E18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49959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C38C2F04-CE68-46A6-B367-09B837B281FE}"/>
              </a:ext>
            </a:extLst>
          </p:cNvPr>
          <p:cNvSpPr txBox="1">
            <a:spLocks/>
          </p:cNvSpPr>
          <p:nvPr/>
        </p:nvSpPr>
        <p:spPr>
          <a:xfrm>
            <a:off x="1524000" y="1929674"/>
            <a:ext cx="9144000" cy="1463040"/>
          </a:xfrm>
          <a:prstGeom prst="rect">
            <a:avLst/>
          </a:prstGeom>
          <a:gradFill>
            <a:gsLst>
              <a:gs pos="0">
                <a:srgbClr val="458599"/>
              </a:gs>
              <a:gs pos="64000">
                <a:srgbClr val="63A5B9"/>
              </a:gs>
              <a:gs pos="100000">
                <a:srgbClr val="C0DAE2"/>
              </a:gs>
            </a:gsLst>
            <a:lin ang="5400000" scaled="0"/>
          </a:gradFill>
          <a:ln w="12700" cap="flat" cmpd="sng" algn="ctr">
            <a:solidFill>
              <a:srgbClr val="458599"/>
            </a:solidFill>
            <a:prstDash val="solid"/>
            <a:miter lim="800000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Imagerie de la fasciite nécrosante</a:t>
            </a:r>
          </a:p>
        </p:txBody>
      </p:sp>
    </p:spTree>
    <p:extLst>
      <p:ext uri="{BB962C8B-B14F-4D97-AF65-F5344CB8AC3E}">
        <p14:creationId xmlns:p14="http://schemas.microsoft.com/office/powerpoint/2010/main" val="2705232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44BFF3-EB29-454F-B65F-270D97AB9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076" y="327010"/>
            <a:ext cx="5080903" cy="860106"/>
          </a:xfrm>
          <a:gradFill>
            <a:gsLst>
              <a:gs pos="0">
                <a:srgbClr val="458599"/>
              </a:gs>
              <a:gs pos="64000">
                <a:srgbClr val="63A5B9"/>
              </a:gs>
              <a:gs pos="100000">
                <a:srgbClr val="C0DAE2"/>
              </a:gs>
            </a:gsLst>
            <a:lin ang="5400000" scaled="0"/>
          </a:gradFill>
          <a:ln>
            <a:solidFill>
              <a:srgbClr val="458599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fr-FR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Matériel et méthode 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B6AA221-742B-5548-BEAD-6338024C9E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075" y="1459834"/>
            <a:ext cx="5401745" cy="4657296"/>
          </a:xfrm>
        </p:spPr>
        <p:txBody>
          <a:bodyPr anchor="ctr">
            <a:normAutofit/>
          </a:bodyPr>
          <a:lstStyle/>
          <a:p>
            <a:r>
              <a:rPr lang="fr-FR" altLang="fr-FR" sz="2400" b="1" u="sng" dirty="0"/>
              <a:t>Type de l’étude</a:t>
            </a:r>
            <a:r>
              <a:rPr lang="fr-FR" altLang="fr-FR" sz="2400" dirty="0"/>
              <a:t>: descriptive rétrospective.</a:t>
            </a:r>
          </a:p>
          <a:p>
            <a:r>
              <a:rPr lang="fr-FR" altLang="fr-FR" sz="2400" b="1" u="sng" dirty="0"/>
              <a:t>Nombre de cas </a:t>
            </a:r>
            <a:r>
              <a:rPr lang="fr-FR" altLang="fr-FR" sz="2400" dirty="0"/>
              <a:t>: série de 34 cas.</a:t>
            </a:r>
          </a:p>
          <a:p>
            <a:r>
              <a:rPr lang="fr-FR" altLang="fr-FR" sz="2400" b="1" u="sng" dirty="0"/>
              <a:t>Lieu</a:t>
            </a:r>
            <a:r>
              <a:rPr lang="fr-FR" altLang="fr-FR" sz="2400" dirty="0"/>
              <a:t>: service de radiologie centrale CHU IBN Rochd.</a:t>
            </a:r>
          </a:p>
          <a:p>
            <a:r>
              <a:rPr lang="fr-FR" altLang="fr-FR" sz="2400" b="1" u="sng" dirty="0"/>
              <a:t>Période</a:t>
            </a:r>
            <a:r>
              <a:rPr lang="fr-FR" altLang="fr-FR" sz="2400" dirty="0"/>
              <a:t>: durant l’année 2023-2025</a:t>
            </a:r>
          </a:p>
          <a:p>
            <a:r>
              <a:rPr lang="fr-FR" altLang="fr-FR" sz="2400" b="1" u="sng" dirty="0"/>
              <a:t>Méthode d’imagerie</a:t>
            </a:r>
            <a:r>
              <a:rPr lang="fr-FR" altLang="fr-FR" sz="2400" u="sng" dirty="0"/>
              <a:t>: </a:t>
            </a:r>
            <a:r>
              <a:rPr lang="fr-FR" altLang="fr-FR" sz="2400" dirty="0"/>
              <a:t>imagerie par résonance magnétique </a:t>
            </a:r>
          </a:p>
          <a:p>
            <a:r>
              <a:rPr lang="fr-BE" altLang="fr-FR" sz="2400" b="1" u="sng" dirty="0"/>
              <a:t>Collecte des données</a:t>
            </a:r>
            <a:r>
              <a:rPr lang="fr-BE" altLang="fr-FR" sz="2400" dirty="0"/>
              <a:t>: les systèmes RIS et  PACS </a:t>
            </a:r>
            <a:endParaRPr lang="fr-FR" altLang="fr-FR" sz="2400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A7207D3B-2CF4-615A-6769-7CD93B82A4F2}"/>
              </a:ext>
            </a:extLst>
          </p:cNvPr>
          <p:cNvSpPr txBox="1">
            <a:spLocks/>
          </p:cNvSpPr>
          <p:nvPr/>
        </p:nvSpPr>
        <p:spPr>
          <a:xfrm>
            <a:off x="6726087" y="327010"/>
            <a:ext cx="5080903" cy="860106"/>
          </a:xfrm>
          <a:prstGeom prst="rect">
            <a:avLst/>
          </a:prstGeom>
          <a:gradFill>
            <a:gsLst>
              <a:gs pos="0">
                <a:srgbClr val="458599"/>
              </a:gs>
              <a:gs pos="64000">
                <a:srgbClr val="63A5B9"/>
              </a:gs>
              <a:gs pos="100000">
                <a:srgbClr val="C0DAE2"/>
              </a:gs>
            </a:gsLst>
            <a:lin ang="5400000" scaled="0"/>
          </a:gradFill>
          <a:ln w="12700" cap="flat" cmpd="sng" algn="ctr">
            <a:solidFill>
              <a:srgbClr val="458599"/>
            </a:solidFill>
            <a:prstDash val="solid"/>
            <a:miter lim="800000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Résultats 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ACDDE1C8-F91C-5A77-D481-8D9B3BF16C6B}"/>
              </a:ext>
            </a:extLst>
          </p:cNvPr>
          <p:cNvSpPr txBox="1">
            <a:spLocks/>
          </p:cNvSpPr>
          <p:nvPr/>
        </p:nvSpPr>
        <p:spPr>
          <a:xfrm>
            <a:off x="5935579" y="1459833"/>
            <a:ext cx="6256421" cy="53981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altLang="fr-FR" sz="2400" b="1" u="sng" dirty="0"/>
              <a:t>Age moyen:  </a:t>
            </a:r>
            <a:r>
              <a:rPr lang="fr-FR" altLang="fr-FR" sz="2400" dirty="0"/>
              <a:t>56ans.</a:t>
            </a:r>
          </a:p>
          <a:p>
            <a:r>
              <a:rPr lang="fr-FR" altLang="fr-FR" sz="2400" b="1" u="sng" dirty="0"/>
              <a:t>Sexe:  </a:t>
            </a:r>
            <a:r>
              <a:rPr lang="fr-FR" altLang="fr-FR" sz="2400" dirty="0"/>
              <a:t>prédominance masculine </a:t>
            </a:r>
            <a:endParaRPr lang="fr-FR" altLang="fr-FR" sz="2400" b="1" dirty="0"/>
          </a:p>
          <a:p>
            <a:r>
              <a:rPr lang="fr-FR" altLang="fr-FR" sz="2400" b="1" u="sng" dirty="0"/>
              <a:t>Facteurs favorisants:</a:t>
            </a:r>
            <a:r>
              <a:rPr lang="fr-FR" altLang="fr-FR" sz="2400" dirty="0"/>
              <a:t> Diabète et immunodépression </a:t>
            </a:r>
          </a:p>
          <a:p>
            <a:r>
              <a:rPr lang="fr-BE" altLang="fr-FR" sz="2400" b="1" u="sng" dirty="0"/>
              <a:t>Imagerie : IRM </a:t>
            </a:r>
          </a:p>
          <a:p>
            <a:pPr lvl="1"/>
            <a:r>
              <a:rPr lang="fr-BE" sz="2000" u="sng" dirty="0"/>
              <a:t>E</a:t>
            </a:r>
            <a:r>
              <a:rPr lang="fr-BE" dirty="0"/>
              <a:t>paississement  et un hypersignal des fascias profonds &gt; 3 mm étaient observés dans 91 % des cas</a:t>
            </a:r>
          </a:p>
          <a:p>
            <a:pPr lvl="1"/>
            <a:r>
              <a:rPr lang="fr-BE" dirty="0"/>
              <a:t>L’absence de rehaussement après gadolinium était notée dans 62 %, associée à des collections dans 38 % et à une extension intermusculaire dans 56 %.</a:t>
            </a:r>
          </a:p>
          <a:p>
            <a:pPr lvl="1"/>
            <a:r>
              <a:rPr lang="fr-BE" dirty="0"/>
              <a:t>La présence d’air était un signe additionnel évocateur.</a:t>
            </a:r>
          </a:p>
          <a:p>
            <a:pPr lvl="1"/>
            <a:endParaRPr lang="fr-FR" altLang="fr-FR" sz="2000" dirty="0"/>
          </a:p>
        </p:txBody>
      </p:sp>
    </p:spTree>
    <p:extLst>
      <p:ext uri="{BB962C8B-B14F-4D97-AF65-F5344CB8AC3E}">
        <p14:creationId xmlns:p14="http://schemas.microsoft.com/office/powerpoint/2010/main" val="4226889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644BFF3-EB29-454F-B65F-270D97AB9F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54728" y="365126"/>
            <a:ext cx="7282543" cy="821418"/>
          </a:xfrm>
          <a:prstGeom prst="rect">
            <a:avLst/>
          </a:prstGeom>
          <a:gradFill>
            <a:gsLst>
              <a:gs pos="0">
                <a:srgbClr val="458599"/>
              </a:gs>
              <a:gs pos="64000">
                <a:srgbClr val="63A5B9"/>
              </a:gs>
              <a:gs pos="100000">
                <a:srgbClr val="C0DAE2"/>
              </a:gs>
            </a:gsLst>
            <a:lin ang="5400000" scaled="0"/>
          </a:gradFill>
          <a:ln w="12700" cap="flat" cmpd="sng" algn="ctr">
            <a:solidFill>
              <a:srgbClr val="458599"/>
            </a:solidFill>
            <a:prstDash val="solid"/>
            <a:miter lim="800000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Disscusion</a:t>
            </a:r>
            <a:r>
              <a:rPr lang="fr-BE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fr-FR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3F62FA3C-45B0-3711-4D47-18A1E93ED649}"/>
              </a:ext>
            </a:extLst>
          </p:cNvPr>
          <p:cNvSpPr txBox="1"/>
          <p:nvPr/>
        </p:nvSpPr>
        <p:spPr>
          <a:xfrm>
            <a:off x="562558" y="1428572"/>
            <a:ext cx="118048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Cambria"/>
                <a:cs typeface="Cambria"/>
              </a:rPr>
              <a:t>La fasciite </a:t>
            </a:r>
            <a:r>
              <a:rPr lang="fr-FR" dirty="0" err="1">
                <a:latin typeface="Cambria"/>
                <a:cs typeface="Cambria"/>
              </a:rPr>
              <a:t>nécrosante</a:t>
            </a:r>
            <a:r>
              <a:rPr lang="fr-FR" dirty="0">
                <a:latin typeface="Cambria"/>
                <a:cs typeface="Cambria"/>
              </a:rPr>
              <a:t> : Affection rare </a:t>
            </a:r>
            <a:r>
              <a:rPr lang="fr-FR" dirty="0" err="1">
                <a:latin typeface="Cambria"/>
                <a:cs typeface="Cambria"/>
              </a:rPr>
              <a:t>caractérisée</a:t>
            </a:r>
            <a:r>
              <a:rPr lang="fr-FR" dirty="0">
                <a:latin typeface="Cambria"/>
                <a:cs typeface="Cambria"/>
              </a:rPr>
              <a:t> par une infection profonde rapidement progressive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Cambria"/>
                <a:cs typeface="Cambria"/>
              </a:rPr>
              <a:t>Touchant principalement le fascia et se propageant le long de celui-ci.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Cambria"/>
                <a:cs typeface="Cambria"/>
              </a:rPr>
              <a:t>Toxicité systémique </a:t>
            </a:r>
            <a:r>
              <a:rPr lang="fr-FR" dirty="0" err="1">
                <a:latin typeface="Cambria"/>
                <a:cs typeface="Cambria"/>
              </a:rPr>
              <a:t>sévère</a:t>
            </a:r>
            <a:endParaRPr lang="fr-FR" dirty="0">
              <a:latin typeface="Cambria"/>
              <a:cs typeface="Cambria"/>
            </a:endParaRPr>
          </a:p>
          <a:p>
            <a:endParaRPr lang="fr-BE" dirty="0"/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9A5065F5-5FBA-89BD-0133-0C8068CC9E80}"/>
              </a:ext>
            </a:extLst>
          </p:cNvPr>
          <p:cNvGrpSpPr/>
          <p:nvPr/>
        </p:nvGrpSpPr>
        <p:grpSpPr>
          <a:xfrm>
            <a:off x="370053" y="2619448"/>
            <a:ext cx="11040272" cy="409563"/>
            <a:chOff x="1048829" y="5279456"/>
            <a:chExt cx="11040272" cy="409563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96599A0-9F9C-F02A-4D2E-0B1208BC039B}"/>
                </a:ext>
              </a:extLst>
            </p:cNvPr>
            <p:cNvSpPr/>
            <p:nvPr/>
          </p:nvSpPr>
          <p:spPr>
            <a:xfrm>
              <a:off x="1048829" y="5288909"/>
              <a:ext cx="1104027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 typeface="Wingdings" charset="2"/>
                <a:buChar char="Ø"/>
              </a:pPr>
              <a:r>
                <a:rPr lang="fr-FR" sz="2000" b="1" dirty="0">
                  <a:solidFill>
                    <a:srgbClr val="FF0000"/>
                  </a:solidFill>
                  <a:latin typeface="Cambria"/>
                  <a:cs typeface="Cambria"/>
                </a:rPr>
                <a:t>Morbidité la mortalité       (15 à 30 %)              Traitement chirurgical en urgence</a:t>
              </a:r>
            </a:p>
          </p:txBody>
        </p:sp>
        <p:cxnSp>
          <p:nvCxnSpPr>
            <p:cNvPr id="16" name="Connecteur droit avec flèche 15">
              <a:extLst>
                <a:ext uri="{FF2B5EF4-FFF2-40B4-BE49-F238E27FC236}">
                  <a16:creationId xmlns:a16="http://schemas.microsoft.com/office/drawing/2014/main" id="{0F4A8B17-1FFB-F509-FE57-838788F47E70}"/>
                </a:ext>
              </a:extLst>
            </p:cNvPr>
            <p:cNvCxnSpPr/>
            <p:nvPr/>
          </p:nvCxnSpPr>
          <p:spPr>
            <a:xfrm flipV="1">
              <a:off x="4221778" y="5279456"/>
              <a:ext cx="0" cy="37626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Flèche vers la droite 12">
              <a:extLst>
                <a:ext uri="{FF2B5EF4-FFF2-40B4-BE49-F238E27FC236}">
                  <a16:creationId xmlns:a16="http://schemas.microsoft.com/office/drawing/2014/main" id="{2DA6E69E-6ACF-5416-26DF-C2D98DEBD220}"/>
                </a:ext>
              </a:extLst>
            </p:cNvPr>
            <p:cNvSpPr/>
            <p:nvPr/>
          </p:nvSpPr>
          <p:spPr>
            <a:xfrm>
              <a:off x="6021032" y="5432311"/>
              <a:ext cx="470393" cy="246924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B01CF42B-79C8-C644-07BE-FD52F5147152}"/>
              </a:ext>
            </a:extLst>
          </p:cNvPr>
          <p:cNvSpPr txBox="1"/>
          <p:nvPr/>
        </p:nvSpPr>
        <p:spPr>
          <a:xfrm>
            <a:off x="130565" y="3429000"/>
            <a:ext cx="568208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>
                <a:latin typeface="Cambria" panose="02040503050406030204" pitchFamily="18" charset="0"/>
                <a:ea typeface="Cambria" panose="02040503050406030204" pitchFamily="18" charset="0"/>
              </a:rPr>
              <a:t>Fasciite nécrosante : 50 % des cas touchent les membres inférieurs.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>
                <a:latin typeface="Cambria" panose="02040503050406030204" pitchFamily="18" charset="0"/>
                <a:ea typeface="Cambria" panose="02040503050406030204" pitchFamily="18" charset="0"/>
              </a:rPr>
              <a:t>Autres zones : membres supérieurs, périnée (gangrène de Fournier), tête et cou.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C262A12-3C21-8EF2-521A-518C37B3DB27}"/>
              </a:ext>
            </a:extLst>
          </p:cNvPr>
          <p:cNvSpPr txBox="1"/>
          <p:nvPr/>
        </p:nvSpPr>
        <p:spPr>
          <a:xfrm>
            <a:off x="1295686" y="3083029"/>
            <a:ext cx="18648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/>
              <a:t>Localisation :</a:t>
            </a:r>
            <a:endParaRPr lang="fr-BE" b="1" dirty="0"/>
          </a:p>
        </p:txBody>
      </p:sp>
      <p:sp>
        <p:nvSpPr>
          <p:cNvPr id="23" name="Titre 1">
            <a:extLst>
              <a:ext uri="{FF2B5EF4-FFF2-40B4-BE49-F238E27FC236}">
                <a16:creationId xmlns:a16="http://schemas.microsoft.com/office/drawing/2014/main" id="{C18F3178-F590-691A-508E-6EFAD988AEB4}"/>
              </a:ext>
            </a:extLst>
          </p:cNvPr>
          <p:cNvSpPr txBox="1">
            <a:spLocks/>
          </p:cNvSpPr>
          <p:nvPr/>
        </p:nvSpPr>
        <p:spPr>
          <a:xfrm>
            <a:off x="7578316" y="2913233"/>
            <a:ext cx="8683348" cy="671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b="1" dirty="0">
                <a:latin typeface="+mn-lt"/>
                <a:ea typeface="+mn-ea"/>
                <a:cs typeface="+mn-cs"/>
              </a:rPr>
              <a:t>  Aspect clinique : Trompeur</a:t>
            </a:r>
          </a:p>
        </p:txBody>
      </p:sp>
      <p:sp>
        <p:nvSpPr>
          <p:cNvPr id="24" name="Espace réservé du contenu 2">
            <a:extLst>
              <a:ext uri="{FF2B5EF4-FFF2-40B4-BE49-F238E27FC236}">
                <a16:creationId xmlns:a16="http://schemas.microsoft.com/office/drawing/2014/main" id="{AD719B58-E33B-AF63-EC29-B6E94EB33673}"/>
              </a:ext>
            </a:extLst>
          </p:cNvPr>
          <p:cNvSpPr txBox="1">
            <a:spLocks/>
          </p:cNvSpPr>
          <p:nvPr/>
        </p:nvSpPr>
        <p:spPr>
          <a:xfrm>
            <a:off x="6242965" y="3429000"/>
            <a:ext cx="5949035" cy="203682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>
                <a:latin typeface="Cambria" panose="02040503050406030204" pitchFamily="18" charset="0"/>
                <a:ea typeface="Cambria" panose="02040503050406030204" pitchFamily="18" charset="0"/>
                <a:cs typeface="Cambria"/>
              </a:rPr>
              <a:t>Examen clinique pauvre  : faussement rassurante.</a:t>
            </a:r>
          </a:p>
          <a:p>
            <a:r>
              <a:rPr lang="fr-FR" sz="2000" dirty="0">
                <a:latin typeface="Cambria" panose="02040503050406030204" pitchFamily="18" charset="0"/>
                <a:ea typeface="Cambria" panose="02040503050406030204" pitchFamily="18" charset="0"/>
              </a:rPr>
              <a:t>Les premiers signes peuvent être discrets, mais s'aggravent rapidement</a:t>
            </a:r>
          </a:p>
          <a:p>
            <a:r>
              <a:rPr lang="fr-FR" sz="2000" dirty="0">
                <a:latin typeface="Cambria" panose="02040503050406030204" pitchFamily="18" charset="0"/>
                <a:ea typeface="Cambria" panose="02040503050406030204" pitchFamily="18" charset="0"/>
              </a:rPr>
              <a:t>Propagation en profondeur avec signes systémiques</a:t>
            </a:r>
            <a:endParaRPr lang="fr-FR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" indent="0">
              <a:buFont typeface="Arial" panose="020B0604020202020204" pitchFamily="34" charset="0"/>
              <a:buNone/>
            </a:pPr>
            <a:endParaRPr lang="fr-FR" dirty="0">
              <a:latin typeface="Cambria" panose="02040503050406030204" pitchFamily="18" charset="0"/>
              <a:ea typeface="Cambria" panose="02040503050406030204" pitchFamily="18" charset="0"/>
              <a:cs typeface="Cambria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6E3D9C80-AE68-F663-4B29-BA2E454339E0}"/>
              </a:ext>
            </a:extLst>
          </p:cNvPr>
          <p:cNvSpPr txBox="1"/>
          <p:nvPr/>
        </p:nvSpPr>
        <p:spPr>
          <a:xfrm>
            <a:off x="893465" y="5865810"/>
            <a:ext cx="10699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Cambria" panose="02040503050406030204" pitchFamily="18" charset="0"/>
                <a:ea typeface="Cambria" panose="02040503050406030204" pitchFamily="18" charset="0"/>
              </a:rPr>
              <a:t>(</a:t>
            </a:r>
            <a:r>
              <a:rPr lang="fr-FR" b="1" dirty="0" err="1">
                <a:latin typeface="Cambria" panose="02040503050406030204" pitchFamily="18" charset="0"/>
                <a:ea typeface="Cambria" panose="02040503050406030204" pitchFamily="18" charset="0"/>
              </a:rPr>
              <a:t>Laboratory</a:t>
            </a:r>
            <a:r>
              <a:rPr lang="fr-FR" b="1" dirty="0">
                <a:latin typeface="Cambria" panose="02040503050406030204" pitchFamily="18" charset="0"/>
                <a:ea typeface="Cambria" panose="02040503050406030204" pitchFamily="18" charset="0"/>
              </a:rPr>
              <a:t> Risk Indicator for </a:t>
            </a:r>
            <a:r>
              <a:rPr lang="fr-FR" b="1" dirty="0" err="1">
                <a:latin typeface="Cambria" panose="02040503050406030204" pitchFamily="18" charset="0"/>
                <a:ea typeface="Cambria" panose="02040503050406030204" pitchFamily="18" charset="0"/>
              </a:rPr>
              <a:t>Necrotising</a:t>
            </a:r>
            <a:r>
              <a:rPr lang="fr-FR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fr-FR" b="1" dirty="0" err="1">
                <a:latin typeface="Cambria" panose="02040503050406030204" pitchFamily="18" charset="0"/>
                <a:ea typeface="Cambria" panose="02040503050406030204" pitchFamily="18" charset="0"/>
              </a:rPr>
              <a:t>Fasciitis</a:t>
            </a:r>
            <a:r>
              <a:rPr lang="fr-FR" b="1" dirty="0">
                <a:latin typeface="Cambria" panose="02040503050406030204" pitchFamily="18" charset="0"/>
                <a:ea typeface="Cambria" panose="02040503050406030204" pitchFamily="18" charset="0"/>
              </a:rPr>
              <a:t>)  = </a:t>
            </a:r>
            <a:r>
              <a:rPr lang="fr-FR" dirty="0">
                <a:latin typeface="Cambria" panose="02040503050406030204" pitchFamily="18" charset="0"/>
                <a:ea typeface="Cambria" panose="02040503050406030204" pitchFamily="18" charset="0"/>
              </a:rPr>
              <a:t>outil de dépistage robuste qui utilise des marqueurs de laboratoire courants pour évaluer le risque d'infections nécrosantes des tissus mous, facilitant la décision clinique entre chirurgie ou traitement médical. </a:t>
            </a:r>
          </a:p>
          <a:p>
            <a:endParaRPr lang="fr-FR" sz="14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6" name="Titre 1">
            <a:extLst>
              <a:ext uri="{FF2B5EF4-FFF2-40B4-BE49-F238E27FC236}">
                <a16:creationId xmlns:a16="http://schemas.microsoft.com/office/drawing/2014/main" id="{CD176E24-D8C7-A2F3-2DC0-7BA0F5C8F55C}"/>
              </a:ext>
            </a:extLst>
          </p:cNvPr>
          <p:cNvSpPr txBox="1">
            <a:spLocks/>
          </p:cNvSpPr>
          <p:nvPr/>
        </p:nvSpPr>
        <p:spPr>
          <a:xfrm>
            <a:off x="4335622" y="5465700"/>
            <a:ext cx="2954051" cy="40011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800" b="1" dirty="0">
                <a:latin typeface="+mn-lt"/>
                <a:ea typeface="+mn-ea"/>
                <a:cs typeface="+mn-cs"/>
              </a:rPr>
              <a:t>En Biologie : le score LRINEC</a:t>
            </a:r>
          </a:p>
        </p:txBody>
      </p:sp>
    </p:spTree>
    <p:extLst>
      <p:ext uri="{BB962C8B-B14F-4D97-AF65-F5344CB8AC3E}">
        <p14:creationId xmlns:p14="http://schemas.microsoft.com/office/powerpoint/2010/main" val="2061430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2F9EC9-AC83-3DC8-D6F5-672F3BC50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7308BF2D-B1C2-73CA-ADCF-65BAD67846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54728" y="365126"/>
            <a:ext cx="7282543" cy="821418"/>
          </a:xfrm>
          <a:prstGeom prst="rect">
            <a:avLst/>
          </a:prstGeom>
          <a:gradFill>
            <a:gsLst>
              <a:gs pos="0">
                <a:srgbClr val="458599"/>
              </a:gs>
              <a:gs pos="64000">
                <a:srgbClr val="63A5B9"/>
              </a:gs>
              <a:gs pos="100000">
                <a:srgbClr val="C0DAE2"/>
              </a:gs>
            </a:gsLst>
            <a:lin ang="5400000" scaled="0"/>
          </a:gradFill>
          <a:ln w="12700" cap="flat" cmpd="sng" algn="ctr">
            <a:solidFill>
              <a:srgbClr val="458599"/>
            </a:solidFill>
            <a:prstDash val="solid"/>
            <a:miter lim="800000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Discussion </a:t>
            </a:r>
            <a:endParaRPr lang="fr-FR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9B2CC92F-E4C2-EE6B-70E3-061BD0B7EC71}"/>
              </a:ext>
            </a:extLst>
          </p:cNvPr>
          <p:cNvSpPr txBox="1">
            <a:spLocks/>
          </p:cNvSpPr>
          <p:nvPr/>
        </p:nvSpPr>
        <p:spPr>
          <a:xfrm>
            <a:off x="382175" y="1372505"/>
            <a:ext cx="11427650" cy="82141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Arial" panose="020B0604020202020204" pitchFamily="34" charset="0"/>
              <a:buNone/>
            </a:pPr>
            <a:r>
              <a:rPr lang="fr-FR" sz="3000" b="1" u="sng" dirty="0">
                <a:latin typeface="Cambria"/>
                <a:cs typeface="Cambria"/>
              </a:rPr>
              <a:t>IRM:  </a:t>
            </a:r>
            <a:r>
              <a:rPr lang="fr-FR" sz="2400" b="1" dirty="0">
                <a:latin typeface="Cambria"/>
                <a:cs typeface="Cambria"/>
              </a:rPr>
              <a:t>Gold standard  </a:t>
            </a:r>
            <a:r>
              <a:rPr lang="fr-FR" sz="2400" b="1" dirty="0">
                <a:latin typeface="Cambria"/>
                <a:cs typeface="Cambria"/>
                <a:sym typeface="Wingdings" panose="05000000000000000000" pitchFamily="2" charset="2"/>
              </a:rPr>
              <a:t></a:t>
            </a:r>
            <a:r>
              <a:rPr lang="fr-FR" sz="2400" b="1" dirty="0">
                <a:latin typeface="Cambria"/>
                <a:cs typeface="Cambria"/>
              </a:rPr>
              <a:t>  Anomalies des tissus mous et leur distribution</a:t>
            </a:r>
            <a:r>
              <a:rPr lang="fr-FR" sz="2600" dirty="0">
                <a:latin typeface="Cambria"/>
                <a:cs typeface="Cambria"/>
              </a:rPr>
              <a:t>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0B13D07-CF6B-D63E-CD14-A949477B3F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1581" y="3447899"/>
            <a:ext cx="9136332" cy="332989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5C7B857-5767-E09B-26DA-4BE800844ED2}"/>
              </a:ext>
            </a:extLst>
          </p:cNvPr>
          <p:cNvSpPr txBox="1"/>
          <p:nvPr/>
        </p:nvSpPr>
        <p:spPr>
          <a:xfrm>
            <a:off x="1836755" y="1719046"/>
            <a:ext cx="913633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charset="2"/>
              <a:buChar char="Ø"/>
            </a:pPr>
            <a:r>
              <a:rPr lang="fr-FR" sz="1800" b="1" u="sng" dirty="0">
                <a:solidFill>
                  <a:srgbClr val="FF0000"/>
                </a:solidFill>
                <a:latin typeface="Cambria"/>
                <a:cs typeface="Cambria"/>
              </a:rPr>
              <a:t>T2 FS ou STIR:</a:t>
            </a:r>
          </a:p>
          <a:p>
            <a:pPr>
              <a:buFont typeface="Arial"/>
              <a:buChar char="•"/>
            </a:pPr>
            <a:r>
              <a:rPr lang="fr-FR" sz="1800" b="1" dirty="0">
                <a:latin typeface="Cambria"/>
                <a:cs typeface="Cambria"/>
              </a:rPr>
              <a:t>Epaississement et hypersignal des fascias  profonds &gt; à 3 mm</a:t>
            </a:r>
            <a:r>
              <a:rPr lang="fr-FR" sz="1800" dirty="0">
                <a:latin typeface="Cambria"/>
                <a:cs typeface="Cambria"/>
              </a:rPr>
              <a:t> </a:t>
            </a:r>
          </a:p>
          <a:p>
            <a:pPr>
              <a:buFont typeface="Arial"/>
              <a:buChar char="•"/>
            </a:pPr>
            <a:r>
              <a:rPr lang="fr-FR" sz="1800" b="1" dirty="0">
                <a:latin typeface="Cambria"/>
                <a:cs typeface="Cambria"/>
              </a:rPr>
              <a:t>Atteinte extensive des fascias intermusculaires </a:t>
            </a:r>
            <a:endParaRPr lang="fr-FR" sz="1800" dirty="0">
              <a:latin typeface="Cambria"/>
              <a:cs typeface="Cambria"/>
            </a:endParaRPr>
          </a:p>
          <a:p>
            <a:pPr>
              <a:buFont typeface="Arial"/>
              <a:buChar char="•"/>
            </a:pPr>
            <a:r>
              <a:rPr lang="fr-FR" sz="1800" b="1" dirty="0">
                <a:latin typeface="Cambria"/>
                <a:cs typeface="Cambria"/>
              </a:rPr>
              <a:t>Présence de plages en hyposignal sur toutes les </a:t>
            </a:r>
            <a:r>
              <a:rPr lang="fr-FR" sz="1800" b="1" dirty="0" err="1">
                <a:latin typeface="Cambria"/>
                <a:cs typeface="Cambria"/>
              </a:rPr>
              <a:t>séquences</a:t>
            </a:r>
            <a:r>
              <a:rPr lang="fr-FR" sz="1800" b="1" dirty="0">
                <a:latin typeface="Cambria"/>
                <a:cs typeface="Cambria"/>
              </a:rPr>
              <a:t> (gaz)</a:t>
            </a:r>
            <a:r>
              <a:rPr lang="fr-FR" sz="1800" dirty="0">
                <a:latin typeface="Cambria"/>
                <a:cs typeface="Cambria"/>
              </a:rPr>
              <a:t>: </a:t>
            </a:r>
          </a:p>
          <a:p>
            <a:pPr>
              <a:buFont typeface="Wingdings" charset="2"/>
              <a:buChar char="Ø"/>
            </a:pPr>
            <a:r>
              <a:rPr lang="fr-FR" sz="1800" b="1" u="sng" dirty="0">
                <a:solidFill>
                  <a:srgbClr val="FF0000"/>
                </a:solidFill>
                <a:latin typeface="Cambria"/>
                <a:cs typeface="Cambria"/>
              </a:rPr>
              <a:t>T1  après injection de gadolinium</a:t>
            </a:r>
          </a:p>
          <a:p>
            <a:pPr>
              <a:buFont typeface="Arial"/>
              <a:buChar char="•"/>
            </a:pPr>
            <a:r>
              <a:rPr lang="fr-FR" sz="1800" dirty="0">
                <a:latin typeface="Cambria"/>
                <a:cs typeface="Cambria"/>
              </a:rPr>
              <a:t>Rehaussement variable du fascia</a:t>
            </a:r>
            <a:endParaRPr lang="fr-FR" sz="1800" b="1" dirty="0">
              <a:latin typeface="Cambria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1726522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551C0-23AE-F139-3A1C-238F20EB3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C6353EC-F3FF-8F53-03D0-4DF69D1820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54728" y="365126"/>
            <a:ext cx="7282543" cy="821418"/>
          </a:xfrm>
          <a:prstGeom prst="rect">
            <a:avLst/>
          </a:prstGeom>
          <a:gradFill>
            <a:gsLst>
              <a:gs pos="0">
                <a:srgbClr val="458599"/>
              </a:gs>
              <a:gs pos="64000">
                <a:srgbClr val="63A5B9"/>
              </a:gs>
              <a:gs pos="100000">
                <a:srgbClr val="C0DAE2"/>
              </a:gs>
            </a:gsLst>
            <a:lin ang="5400000" scaled="0"/>
          </a:gradFill>
          <a:ln w="12700" cap="flat" cmpd="sng" algn="ctr">
            <a:solidFill>
              <a:srgbClr val="458599"/>
            </a:solidFill>
            <a:prstDash val="solid"/>
            <a:miter lim="800000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Discussion </a:t>
            </a:r>
            <a:endParaRPr lang="fr-FR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FA1D2777-02EA-DB04-27E3-86D34FC69A21}"/>
              </a:ext>
            </a:extLst>
          </p:cNvPr>
          <p:cNvSpPr txBox="1">
            <a:spLocks/>
          </p:cNvSpPr>
          <p:nvPr/>
        </p:nvSpPr>
        <p:spPr>
          <a:xfrm>
            <a:off x="382175" y="1372505"/>
            <a:ext cx="11427650" cy="82141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Arial" panose="020B0604020202020204" pitchFamily="34" charset="0"/>
              <a:buNone/>
            </a:pPr>
            <a:r>
              <a:rPr lang="fr-FR" sz="3000" b="1" u="sng" dirty="0">
                <a:latin typeface="Cambria"/>
                <a:cs typeface="Cambria"/>
              </a:rPr>
              <a:t>IRM:  </a:t>
            </a:r>
            <a:r>
              <a:rPr lang="fr-FR" sz="2400" b="1" dirty="0">
                <a:latin typeface="Cambria"/>
                <a:cs typeface="Cambria"/>
              </a:rPr>
              <a:t>Gold standard  </a:t>
            </a:r>
            <a:r>
              <a:rPr lang="fr-FR" sz="2400" b="1" dirty="0">
                <a:latin typeface="Cambria"/>
                <a:cs typeface="Cambria"/>
                <a:sym typeface="Wingdings" panose="05000000000000000000" pitchFamily="2" charset="2"/>
              </a:rPr>
              <a:t></a:t>
            </a:r>
            <a:r>
              <a:rPr lang="fr-FR" sz="2400" b="1" dirty="0">
                <a:latin typeface="Cambria"/>
                <a:cs typeface="Cambria"/>
              </a:rPr>
              <a:t>  Anomalies des tissus mous et leur distribution</a:t>
            </a:r>
            <a:r>
              <a:rPr lang="fr-FR" sz="2600" dirty="0">
                <a:latin typeface="Cambria"/>
                <a:cs typeface="Cambria"/>
              </a:rPr>
              <a:t>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E14371D-1DBF-46A4-1884-4FBD4790FAA3}"/>
              </a:ext>
            </a:extLst>
          </p:cNvPr>
          <p:cNvSpPr txBox="1"/>
          <p:nvPr/>
        </p:nvSpPr>
        <p:spPr>
          <a:xfrm>
            <a:off x="678703" y="2668642"/>
            <a:ext cx="506436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charset="2"/>
              <a:buChar char="Ø"/>
            </a:pPr>
            <a:r>
              <a:rPr lang="fr-FR" sz="1800" b="1" u="sng" dirty="0">
                <a:solidFill>
                  <a:srgbClr val="FF0000"/>
                </a:solidFill>
                <a:latin typeface="Cambria"/>
                <a:cs typeface="Cambria"/>
              </a:rPr>
              <a:t>T2 FS ou STIR:</a:t>
            </a:r>
          </a:p>
          <a:p>
            <a:pPr>
              <a:buFont typeface="Arial"/>
              <a:buChar char="•"/>
            </a:pPr>
            <a:r>
              <a:rPr lang="fr-FR" sz="1800" b="1" dirty="0">
                <a:latin typeface="Cambria"/>
                <a:cs typeface="Cambria"/>
              </a:rPr>
              <a:t>Epaississement et hypersignal des fascias  profonds &gt; à 3 mm</a:t>
            </a:r>
            <a:r>
              <a:rPr lang="fr-FR" sz="1800" dirty="0">
                <a:latin typeface="Cambria"/>
                <a:cs typeface="Cambria"/>
              </a:rPr>
              <a:t> </a:t>
            </a:r>
          </a:p>
          <a:p>
            <a:pPr>
              <a:buFont typeface="Arial"/>
              <a:buChar char="•"/>
            </a:pPr>
            <a:r>
              <a:rPr lang="fr-FR" sz="1800" b="1" dirty="0">
                <a:latin typeface="Cambria"/>
                <a:cs typeface="Cambria"/>
              </a:rPr>
              <a:t>Atteinte extensive des fascias intermusculaires </a:t>
            </a:r>
            <a:endParaRPr lang="fr-FR" sz="1800" dirty="0">
              <a:latin typeface="Cambria"/>
              <a:cs typeface="Cambria"/>
            </a:endParaRPr>
          </a:p>
          <a:p>
            <a:pPr>
              <a:buFont typeface="Arial"/>
              <a:buChar char="•"/>
            </a:pPr>
            <a:r>
              <a:rPr lang="fr-FR" sz="1800" b="1" dirty="0">
                <a:latin typeface="Cambria"/>
                <a:cs typeface="Cambria"/>
              </a:rPr>
              <a:t>Présence de plages en hyposignal sur toutes les </a:t>
            </a:r>
            <a:r>
              <a:rPr lang="fr-FR" sz="1800" b="1" dirty="0" err="1">
                <a:latin typeface="Cambria"/>
                <a:cs typeface="Cambria"/>
              </a:rPr>
              <a:t>séquences</a:t>
            </a:r>
            <a:r>
              <a:rPr lang="fr-FR" sz="1800" b="1" dirty="0">
                <a:latin typeface="Cambria"/>
                <a:cs typeface="Cambria"/>
              </a:rPr>
              <a:t> (gaz)</a:t>
            </a:r>
            <a:r>
              <a:rPr lang="fr-FR" sz="1800" dirty="0">
                <a:latin typeface="Cambria"/>
                <a:cs typeface="Cambria"/>
              </a:rPr>
              <a:t>: </a:t>
            </a:r>
          </a:p>
          <a:p>
            <a:pPr>
              <a:buFont typeface="Wingdings" charset="2"/>
              <a:buChar char="Ø"/>
            </a:pPr>
            <a:r>
              <a:rPr lang="fr-FR" sz="1800" b="1" u="sng" dirty="0">
                <a:solidFill>
                  <a:srgbClr val="FF0000"/>
                </a:solidFill>
                <a:latin typeface="Cambria"/>
                <a:cs typeface="Cambria"/>
              </a:rPr>
              <a:t>T1  après injection de gadolinium</a:t>
            </a:r>
          </a:p>
          <a:p>
            <a:pPr>
              <a:buFont typeface="Arial"/>
              <a:buChar char="•"/>
            </a:pPr>
            <a:r>
              <a:rPr lang="fr-FR" sz="1800" dirty="0">
                <a:latin typeface="Cambria"/>
                <a:cs typeface="Cambria"/>
              </a:rPr>
              <a:t>Rehaussement variable du fascia</a:t>
            </a:r>
            <a:endParaRPr lang="fr-FR" sz="1800" b="1" dirty="0">
              <a:latin typeface="Cambria"/>
              <a:cs typeface="Cambria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AAA2F1A-FCAA-B159-0DE2-7AD8D2391B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2032885"/>
            <a:ext cx="5240833" cy="4668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265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C78F2-B2CE-ABBE-4B3F-CFC7A9A81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5DB77BFC-E40B-7335-417D-31EDA0BB243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54728" y="365126"/>
            <a:ext cx="7282543" cy="821418"/>
          </a:xfrm>
          <a:prstGeom prst="rect">
            <a:avLst/>
          </a:prstGeom>
          <a:gradFill>
            <a:gsLst>
              <a:gs pos="0">
                <a:srgbClr val="458599"/>
              </a:gs>
              <a:gs pos="64000">
                <a:srgbClr val="63A5B9"/>
              </a:gs>
              <a:gs pos="100000">
                <a:srgbClr val="C0DAE2"/>
              </a:gs>
            </a:gsLst>
            <a:lin ang="5400000" scaled="0"/>
          </a:gradFill>
          <a:ln w="12700" cap="flat" cmpd="sng" algn="ctr">
            <a:solidFill>
              <a:srgbClr val="458599"/>
            </a:solidFill>
            <a:prstDash val="solid"/>
            <a:miter lim="800000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  </a:t>
            </a:r>
            <a:endParaRPr lang="fr-FR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2567AA9-1B35-2A13-4900-E6DD3FF656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243" y="1614738"/>
            <a:ext cx="10315575" cy="459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47316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386</Words>
  <Application>Microsoft Office PowerPoint</Application>
  <PresentationFormat>Grand écran</PresentationFormat>
  <Paragraphs>52</Paragraphs>
  <Slides>6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Cambria</vt:lpstr>
      <vt:lpstr>Wingdings</vt:lpstr>
      <vt:lpstr>Thème Office</vt:lpstr>
      <vt:lpstr>Présentation PowerPoint</vt:lpstr>
      <vt:lpstr>Matériel et méthode  </vt:lpstr>
      <vt:lpstr>Disscusion </vt:lpstr>
      <vt:lpstr>Discussion </vt:lpstr>
      <vt:lpstr>Discussion </vt:lpstr>
      <vt:lpstr>Conclusion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imane merkousse</dc:creator>
  <cp:lastModifiedBy>imane merkousse</cp:lastModifiedBy>
  <cp:revision>3</cp:revision>
  <dcterms:created xsi:type="dcterms:W3CDTF">2026-02-27T15:11:14Z</dcterms:created>
  <dcterms:modified xsi:type="dcterms:W3CDTF">2026-03-03T22:59:46Z</dcterms:modified>
</cp:coreProperties>
</file>