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484" r:id="rId2"/>
    <p:sldId id="433" r:id="rId3"/>
    <p:sldId id="482" r:id="rId4"/>
    <p:sldId id="483" r:id="rId5"/>
    <p:sldId id="486"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iem benchekroun" initials="mb" lastIdx="2" clrIdx="0">
    <p:extLst>
      <p:ext uri="{19B8F6BF-5375-455C-9EA6-DF929625EA0E}">
        <p15:presenceInfo xmlns:p15="http://schemas.microsoft.com/office/powerpoint/2012/main" userId="450daa6a772cc8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69429" autoAdjust="0"/>
  </p:normalViewPr>
  <p:slideViewPr>
    <p:cSldViewPr snapToGrid="0" snapToObjects="1">
      <p:cViewPr varScale="1">
        <p:scale>
          <a:sx n="50" d="100"/>
          <a:sy n="50" d="100"/>
        </p:scale>
        <p:origin x="1434" y="4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CA3364-4B21-4843-8285-F5087EF50E60}" type="datetimeFigureOut">
              <a:rPr lang="fr-FR" smtClean="0"/>
              <a:t>28/02/2026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D60E87-A580-4E3B-A5E7-B04A28688A19}" type="slidenum">
              <a:rPr lang="fr-FR" smtClean="0"/>
              <a:t>‹N°›</a:t>
            </a:fld>
            <a:endParaRPr lang="fr-FR"/>
          </a:p>
        </p:txBody>
      </p:sp>
    </p:spTree>
    <p:extLst>
      <p:ext uri="{BB962C8B-B14F-4D97-AF65-F5344CB8AC3E}">
        <p14:creationId xmlns:p14="http://schemas.microsoft.com/office/powerpoint/2010/main" val="2932739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193D6-6521-62A5-7C49-B51D512FA5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86A12A0-B860-154D-6E3D-98C84568D4A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6A50325-159F-7BB2-094F-84D37FA3173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DE64D33-7693-CB10-4013-50637DFB2E77}"/>
              </a:ext>
            </a:extLst>
          </p:cNvPr>
          <p:cNvSpPr>
            <a:spLocks noGrp="1"/>
          </p:cNvSpPr>
          <p:nvPr>
            <p:ph type="sldNum" sz="quarter" idx="5"/>
          </p:nvPr>
        </p:nvSpPr>
        <p:spPr/>
        <p:txBody>
          <a:bodyPr/>
          <a:lstStyle/>
          <a:p>
            <a:fld id="{82AEA314-6CFD-47E8-9707-CDF43A5A78BE}" type="slidenum">
              <a:rPr lang="fr-FR" smtClean="0"/>
              <a:t>1</a:t>
            </a:fld>
            <a:endParaRPr lang="fr-FR"/>
          </a:p>
        </p:txBody>
      </p:sp>
    </p:spTree>
    <p:extLst>
      <p:ext uri="{BB962C8B-B14F-4D97-AF65-F5344CB8AC3E}">
        <p14:creationId xmlns:p14="http://schemas.microsoft.com/office/powerpoint/2010/main" val="3621529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0E64E-E9C8-118B-D9DB-D2930B27FFD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E164291-9FB8-2B31-62F0-6C4B3CC306B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E1EB1B-EFDA-C5A4-8ECB-E413F5FD516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D866972-9A1D-B7FC-231C-8252EEF3A19A}"/>
              </a:ext>
            </a:extLst>
          </p:cNvPr>
          <p:cNvSpPr>
            <a:spLocks noGrp="1"/>
          </p:cNvSpPr>
          <p:nvPr>
            <p:ph type="sldNum" sz="quarter" idx="5"/>
          </p:nvPr>
        </p:nvSpPr>
        <p:spPr/>
        <p:txBody>
          <a:bodyPr/>
          <a:lstStyle/>
          <a:p>
            <a:fld id="{82AEA314-6CFD-47E8-9707-CDF43A5A78BE}" type="slidenum">
              <a:rPr lang="fr-FR" smtClean="0"/>
              <a:t>2</a:t>
            </a:fld>
            <a:endParaRPr lang="fr-FR"/>
          </a:p>
        </p:txBody>
      </p:sp>
    </p:spTree>
    <p:extLst>
      <p:ext uri="{BB962C8B-B14F-4D97-AF65-F5344CB8AC3E}">
        <p14:creationId xmlns:p14="http://schemas.microsoft.com/office/powerpoint/2010/main" val="1728240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30C71-6802-21C2-72FD-FAAAE01486D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FFA0A0-9F14-CBE2-3C46-053F34CBF5A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C118319-ADBE-40A4-6684-F65A6C97D0F7}"/>
              </a:ext>
            </a:extLst>
          </p:cNvPr>
          <p:cNvSpPr>
            <a:spLocks noGrp="1"/>
          </p:cNvSpPr>
          <p:nvPr>
            <p:ph type="body" idx="1"/>
          </p:nvPr>
        </p:nvSpPr>
        <p:spPr/>
        <p:txBody>
          <a:bodyPr/>
          <a:lstStyle/>
          <a:p>
            <a:pPr lvl="0"/>
            <a:r>
              <a:rPr lang="fr-FR" sz="1200" kern="1200" dirty="0">
                <a:solidFill>
                  <a:schemeClr val="tx1"/>
                </a:solidFill>
                <a:effectLst/>
                <a:latin typeface="+mn-lt"/>
                <a:ea typeface="+mn-ea"/>
                <a:cs typeface="+mn-cs"/>
              </a:rPr>
              <a:t>Sur l’image </a:t>
            </a:r>
            <a:r>
              <a:rPr lang="fr-FR" sz="1200" kern="1200" dirty="0" err="1">
                <a:solidFill>
                  <a:schemeClr val="tx1"/>
                </a:solidFill>
                <a:effectLst/>
                <a:latin typeface="+mn-lt"/>
                <a:ea typeface="+mn-ea"/>
                <a:cs typeface="+mn-cs"/>
              </a:rPr>
              <a:t>scannographique</a:t>
            </a:r>
            <a:r>
              <a:rPr lang="fr-FR" sz="1200" kern="1200" dirty="0">
                <a:solidFill>
                  <a:schemeClr val="tx1"/>
                </a:solidFill>
                <a:effectLst/>
                <a:latin typeface="+mn-lt"/>
                <a:ea typeface="+mn-ea"/>
                <a:cs typeface="+mn-cs"/>
              </a:rPr>
              <a:t> réalisée au urgences on note la présence au niveau du V3 en </a:t>
            </a:r>
            <a:r>
              <a:rPr lang="fr-FR" sz="1200" kern="1200" dirty="0" err="1">
                <a:solidFill>
                  <a:schemeClr val="tx1"/>
                </a:solidFill>
                <a:effectLst/>
                <a:latin typeface="+mn-lt"/>
                <a:ea typeface="+mn-ea"/>
                <a:cs typeface="+mn-cs"/>
              </a:rPr>
              <a:t>regrad</a:t>
            </a:r>
            <a:r>
              <a:rPr lang="fr-FR" sz="1200" kern="1200" dirty="0">
                <a:solidFill>
                  <a:schemeClr val="tx1"/>
                </a:solidFill>
                <a:effectLst/>
                <a:latin typeface="+mn-lt"/>
                <a:ea typeface="+mn-ea"/>
                <a:cs typeface="+mn-cs"/>
              </a:rPr>
              <a:t> des foramens de Monro d’une formation arrondie, bien </a:t>
            </a:r>
            <a:r>
              <a:rPr lang="fr-FR" sz="1200" kern="1200" dirty="0" err="1">
                <a:solidFill>
                  <a:schemeClr val="tx1"/>
                </a:solidFill>
                <a:effectLst/>
                <a:latin typeface="+mn-lt"/>
                <a:ea typeface="+mn-ea"/>
                <a:cs typeface="+mn-cs"/>
              </a:rPr>
              <a:t>limotée</a:t>
            </a:r>
            <a:r>
              <a:rPr lang="fr-FR" sz="1200" kern="1200" dirty="0">
                <a:solidFill>
                  <a:schemeClr val="tx1"/>
                </a:solidFill>
                <a:effectLst/>
                <a:latin typeface="+mn-lt"/>
                <a:ea typeface="+mn-ea"/>
                <a:cs typeface="+mn-cs"/>
              </a:rPr>
              <a:t> spontanément hyperdense,</a:t>
            </a:r>
          </a:p>
          <a:p>
            <a:pPr lvl="0"/>
            <a:r>
              <a:rPr lang="fr-FR" sz="1200" kern="1200" dirty="0">
                <a:solidFill>
                  <a:schemeClr val="tx1"/>
                </a:solidFill>
                <a:effectLst/>
                <a:latin typeface="+mn-lt"/>
                <a:ea typeface="+mn-ea"/>
                <a:cs typeface="+mn-cs"/>
              </a:rPr>
              <a:t>En IRM on note  la Présence  au sein du V3 en regard des trous de Monro, d’une petite formation ovalaire, bien limitée, de contours réguliers, </a:t>
            </a:r>
            <a:r>
              <a:rPr lang="fr-FR" sz="1200" b="1" kern="1200" dirty="0">
                <a:solidFill>
                  <a:schemeClr val="tx1"/>
                </a:solidFill>
                <a:effectLst/>
                <a:latin typeface="+mn-lt"/>
                <a:ea typeface="+mn-ea"/>
                <a:cs typeface="+mn-cs"/>
              </a:rPr>
              <a:t>en isosignal T1, signal hétérogène T2 et FLAIR, </a:t>
            </a:r>
            <a:r>
              <a:rPr lang="fr-FR" sz="1200" kern="1200" dirty="0">
                <a:solidFill>
                  <a:schemeClr val="tx1"/>
                </a:solidFill>
                <a:effectLst/>
                <a:latin typeface="+mn-lt"/>
                <a:ea typeface="+mn-ea"/>
                <a:cs typeface="+mn-cs"/>
              </a:rPr>
              <a:t>sans restriction de la diffusion, mesure 4.4x4mm </a:t>
            </a:r>
          </a:p>
          <a:p>
            <a:pPr lvl="0"/>
            <a:r>
              <a:rPr lang="fr-FR" sz="1200" kern="1200" dirty="0">
                <a:solidFill>
                  <a:schemeClr val="tx1"/>
                </a:solidFill>
                <a:effectLst/>
                <a:latin typeface="+mn-lt"/>
                <a:ea typeface="+mn-ea"/>
                <a:cs typeface="+mn-cs"/>
              </a:rPr>
              <a:t>Elle ne comble pas les foramens de Monro d’où l’absence d’hydrocéphalie d’amont</a:t>
            </a:r>
          </a:p>
          <a:p>
            <a:pPr lvl="0"/>
            <a:r>
              <a:rPr lang="fr-FR" sz="1200" kern="1200" dirty="0">
                <a:solidFill>
                  <a:schemeClr val="tx1"/>
                </a:solidFill>
                <a:effectLst/>
                <a:latin typeface="+mn-lt"/>
                <a:ea typeface="+mn-ea"/>
                <a:cs typeface="+mn-cs"/>
              </a:rPr>
              <a:t>Il existe un fin liseré d’hypersignal FLAIR en regard des cornes occipitales des VL pouvant être en rapport avec des stigmates de gliose (ancienne résorption trans épendymaire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Aspect stable de la  formation intra ventriculaire précédemment décrite, faisant évoquer un kyste colloïde. </a:t>
            </a:r>
          </a:p>
          <a:p>
            <a:pPr lvl="0"/>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a:extLst>
              <a:ext uri="{FF2B5EF4-FFF2-40B4-BE49-F238E27FC236}">
                <a16:creationId xmlns:a16="http://schemas.microsoft.com/office/drawing/2014/main" id="{C0410F4E-34CB-DB52-DEBC-5E9E89041113}"/>
              </a:ext>
            </a:extLst>
          </p:cNvPr>
          <p:cNvSpPr>
            <a:spLocks noGrp="1"/>
          </p:cNvSpPr>
          <p:nvPr>
            <p:ph type="sldNum" sz="quarter" idx="5"/>
          </p:nvPr>
        </p:nvSpPr>
        <p:spPr/>
        <p:txBody>
          <a:bodyPr/>
          <a:lstStyle/>
          <a:p>
            <a:fld id="{82AEA314-6CFD-47E8-9707-CDF43A5A78BE}" type="slidenum">
              <a:rPr lang="fr-FR" smtClean="0"/>
              <a:t>3</a:t>
            </a:fld>
            <a:endParaRPr lang="fr-FR"/>
          </a:p>
        </p:txBody>
      </p:sp>
    </p:spTree>
    <p:extLst>
      <p:ext uri="{BB962C8B-B14F-4D97-AF65-F5344CB8AC3E}">
        <p14:creationId xmlns:p14="http://schemas.microsoft.com/office/powerpoint/2010/main" val="354763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02CAF-FAAA-39DC-856A-F2263E2E02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88603A-C408-0C98-260F-0AB905AA9D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425EB5-22C4-E155-76E8-0FE724593DD5}"/>
              </a:ext>
            </a:extLst>
          </p:cNvPr>
          <p:cNvSpPr>
            <a:spLocks noGrp="1"/>
          </p:cNvSpPr>
          <p:nvPr>
            <p:ph type="body" idx="1"/>
          </p:nvPr>
        </p:nvSpPr>
        <p:spPr/>
        <p:txBody>
          <a:bodyPr/>
          <a:lstStyle/>
          <a:p>
            <a:pPr lvl="0"/>
            <a:r>
              <a:rPr lang="fr-FR" sz="1200" kern="1200" dirty="0">
                <a:solidFill>
                  <a:schemeClr val="tx1"/>
                </a:solidFill>
                <a:effectLst/>
                <a:latin typeface="+mn-lt"/>
                <a:ea typeface="+mn-ea"/>
                <a:cs typeface="+mn-cs"/>
              </a:rPr>
              <a:t>Présence  au sein du V3 en regard des trous de Monro, d’une petite formation ovalaire, bien limitée, de contours réguliers, en isosignal T1, signal hétérogène T2 et FLAIR, sans restriction de la diffusion, ni </a:t>
            </a:r>
          </a:p>
          <a:p>
            <a:pPr lvl="0"/>
            <a:r>
              <a:rPr lang="fr-FR" sz="1200" kern="1200" dirty="0">
                <a:solidFill>
                  <a:schemeClr val="tx1"/>
                </a:solidFill>
                <a:effectLst/>
                <a:latin typeface="+mn-lt"/>
                <a:ea typeface="+mn-ea"/>
                <a:cs typeface="+mn-cs"/>
              </a:rPr>
              <a:t>Ne prend prise de contraste après injection de gadolinium, mesurant 4.4x4mm (Vs 4.5x4 mm).</a:t>
            </a:r>
          </a:p>
          <a:p>
            <a:pPr lvl="0"/>
            <a:r>
              <a:rPr lang="fr-FR" sz="1200" kern="1200" dirty="0">
                <a:solidFill>
                  <a:schemeClr val="tx1"/>
                </a:solidFill>
                <a:effectLst/>
                <a:latin typeface="+mn-lt"/>
                <a:ea typeface="+mn-ea"/>
                <a:cs typeface="+mn-cs"/>
              </a:rPr>
              <a:t>Cette formation arrive au contacte des veines cérébrales internes, qui restent toutefois perméables.</a:t>
            </a:r>
          </a:p>
          <a:p>
            <a:pPr lvl="0"/>
            <a:r>
              <a:rPr lang="fr-FR" sz="1200" kern="1200" dirty="0">
                <a:solidFill>
                  <a:schemeClr val="tx1"/>
                </a:solidFill>
                <a:effectLst/>
                <a:latin typeface="+mn-lt"/>
                <a:ea typeface="+mn-ea"/>
                <a:cs typeface="+mn-cs"/>
              </a:rPr>
              <a:t>Il existe un fin liseré d’hypersignal FLAIR en regard des cornes occipitales des VL pouvant être en rapport avec des stigmates  résorption trans épendymaire  en rapport à priori avec des épisodes anciens d’hydrocéphalie aigue qui peuvent expliquer la symptomatologie du patient,</a:t>
            </a:r>
          </a:p>
          <a:p>
            <a:pPr lvl="0"/>
            <a:r>
              <a:rPr lang="fr-FR" sz="1200" b="1" kern="1200" dirty="0">
                <a:solidFill>
                  <a:schemeClr val="tx1"/>
                </a:solidFill>
                <a:effectLst/>
                <a:latin typeface="+mn-lt"/>
                <a:ea typeface="+mn-ea"/>
                <a:cs typeface="+mn-cs"/>
              </a:rPr>
              <a:t>de gliose </a:t>
            </a:r>
            <a:r>
              <a:rPr lang="fr-FR" sz="1200" kern="1200" dirty="0">
                <a:solidFill>
                  <a:schemeClr val="tx1"/>
                </a:solidFill>
                <a:effectLst/>
                <a:latin typeface="+mn-lt"/>
                <a:ea typeface="+mn-ea"/>
                <a:cs typeface="+mn-cs"/>
              </a:rPr>
              <a:t>(ancienne résorption trans épendymaire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Cet aspect fait évoquer un kyste colloïde du V3</a:t>
            </a:r>
          </a:p>
          <a:p>
            <a:pPr lvl="0"/>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C’est un kyste faisant évoquer un</a:t>
            </a:r>
            <a:endParaRPr lang="fr-FR" dirty="0"/>
          </a:p>
        </p:txBody>
      </p:sp>
      <p:sp>
        <p:nvSpPr>
          <p:cNvPr id="4" name="Espace réservé du numéro de diapositive 3">
            <a:extLst>
              <a:ext uri="{FF2B5EF4-FFF2-40B4-BE49-F238E27FC236}">
                <a16:creationId xmlns:a16="http://schemas.microsoft.com/office/drawing/2014/main" id="{4291F789-5302-7D00-83EC-66746A641EB7}"/>
              </a:ext>
            </a:extLst>
          </p:cNvPr>
          <p:cNvSpPr>
            <a:spLocks noGrp="1"/>
          </p:cNvSpPr>
          <p:nvPr>
            <p:ph type="sldNum" sz="quarter" idx="5"/>
          </p:nvPr>
        </p:nvSpPr>
        <p:spPr/>
        <p:txBody>
          <a:bodyPr/>
          <a:lstStyle/>
          <a:p>
            <a:fld id="{82AEA314-6CFD-47E8-9707-CDF43A5A78BE}" type="slidenum">
              <a:rPr lang="fr-FR" smtClean="0"/>
              <a:t>4</a:t>
            </a:fld>
            <a:endParaRPr lang="fr-FR"/>
          </a:p>
        </p:txBody>
      </p:sp>
    </p:spTree>
    <p:extLst>
      <p:ext uri="{BB962C8B-B14F-4D97-AF65-F5344CB8AC3E}">
        <p14:creationId xmlns:p14="http://schemas.microsoft.com/office/powerpoint/2010/main" val="693772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55D08-46EE-7CF7-FE82-C956679D92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9A7DD0-B210-9E9D-BC5D-2B5A1DCC2F6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D333A2-8239-C08B-1D54-691BFF0A2761}"/>
              </a:ext>
            </a:extLst>
          </p:cNvPr>
          <p:cNvSpPr>
            <a:spLocks noGrp="1"/>
          </p:cNvSpPr>
          <p:nvPr>
            <p:ph type="body" idx="1"/>
          </p:nvPr>
        </p:nvSpPr>
        <p:spPr/>
        <p:txBody>
          <a:bodyPr/>
          <a:lstStyle/>
          <a:p>
            <a:pPr lvl="0"/>
            <a:r>
              <a:rPr lang="fr-FR" sz="1200" kern="1200" dirty="0">
                <a:solidFill>
                  <a:schemeClr val="tx1"/>
                </a:solidFill>
                <a:effectLst/>
                <a:latin typeface="+mn-lt"/>
                <a:ea typeface="+mn-ea"/>
                <a:cs typeface="+mn-cs"/>
              </a:rPr>
              <a:t>Présence  au sein du V3 en regard des trous de Monro, d’une petite formation ovalaire, bien limitée, de contours réguliers, en isosignal T1, signal hétérogène T2 et FLAIR, sans restriction de la diffusion, ni </a:t>
            </a:r>
          </a:p>
          <a:p>
            <a:pPr lvl="0"/>
            <a:r>
              <a:rPr lang="fr-FR" sz="1200" kern="1200" dirty="0">
                <a:solidFill>
                  <a:schemeClr val="tx1"/>
                </a:solidFill>
                <a:effectLst/>
                <a:latin typeface="+mn-lt"/>
                <a:ea typeface="+mn-ea"/>
                <a:cs typeface="+mn-cs"/>
              </a:rPr>
              <a:t>Ne prend prise de contraste après injection de gadolinium, mesurant 4.4x4mm (Vs 4.5x4 mm).</a:t>
            </a:r>
          </a:p>
          <a:p>
            <a:pPr lvl="0"/>
            <a:r>
              <a:rPr lang="fr-FR" sz="1200" kern="1200" dirty="0">
                <a:solidFill>
                  <a:schemeClr val="tx1"/>
                </a:solidFill>
                <a:effectLst/>
                <a:latin typeface="+mn-lt"/>
                <a:ea typeface="+mn-ea"/>
                <a:cs typeface="+mn-cs"/>
              </a:rPr>
              <a:t>Cette formation arrive au contacte des veines cérébrales internes, qui restent toutefois perméables.</a:t>
            </a:r>
          </a:p>
          <a:p>
            <a:pPr lvl="0"/>
            <a:r>
              <a:rPr lang="fr-FR" sz="1200" kern="1200" dirty="0">
                <a:solidFill>
                  <a:schemeClr val="tx1"/>
                </a:solidFill>
                <a:effectLst/>
                <a:latin typeface="+mn-lt"/>
                <a:ea typeface="+mn-ea"/>
                <a:cs typeface="+mn-cs"/>
              </a:rPr>
              <a:t>Il existe un fin liseré d’hypersignal FLAIR en regard des cornes occipitales des VL pouvant être en rapport avec des stigmates  résorption trans épendymaire  en rapport à priori avec des épisodes anciens d’hydrocéphalie aigue qui peuvent expliquer la symptomatologie du patient,</a:t>
            </a:r>
          </a:p>
          <a:p>
            <a:pPr lvl="0"/>
            <a:r>
              <a:rPr lang="fr-FR" sz="1200" b="1" kern="1200" dirty="0">
                <a:solidFill>
                  <a:schemeClr val="tx1"/>
                </a:solidFill>
                <a:effectLst/>
                <a:latin typeface="+mn-lt"/>
                <a:ea typeface="+mn-ea"/>
                <a:cs typeface="+mn-cs"/>
              </a:rPr>
              <a:t>de gliose </a:t>
            </a:r>
            <a:r>
              <a:rPr lang="fr-FR" sz="1200" kern="1200" dirty="0">
                <a:solidFill>
                  <a:schemeClr val="tx1"/>
                </a:solidFill>
                <a:effectLst/>
                <a:latin typeface="+mn-lt"/>
                <a:ea typeface="+mn-ea"/>
                <a:cs typeface="+mn-cs"/>
              </a:rPr>
              <a:t>(ancienne résorption trans épendymaire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Cet aspect fait évoquer un kyste colloïde du V3</a:t>
            </a:r>
          </a:p>
          <a:p>
            <a:pPr lvl="0"/>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C’est un kyste faisant évoquer un</a:t>
            </a:r>
            <a:endParaRPr lang="fr-FR" dirty="0"/>
          </a:p>
        </p:txBody>
      </p:sp>
      <p:sp>
        <p:nvSpPr>
          <p:cNvPr id="4" name="Espace réservé du numéro de diapositive 3">
            <a:extLst>
              <a:ext uri="{FF2B5EF4-FFF2-40B4-BE49-F238E27FC236}">
                <a16:creationId xmlns:a16="http://schemas.microsoft.com/office/drawing/2014/main" id="{2F989025-AA98-AABD-40A9-FB76C2541316}"/>
              </a:ext>
            </a:extLst>
          </p:cNvPr>
          <p:cNvSpPr>
            <a:spLocks noGrp="1"/>
          </p:cNvSpPr>
          <p:nvPr>
            <p:ph type="sldNum" sz="quarter" idx="5"/>
          </p:nvPr>
        </p:nvSpPr>
        <p:spPr/>
        <p:txBody>
          <a:bodyPr/>
          <a:lstStyle/>
          <a:p>
            <a:fld id="{82AEA314-6CFD-47E8-9707-CDF43A5A78BE}" type="slidenum">
              <a:rPr lang="fr-FR" smtClean="0"/>
              <a:t>5</a:t>
            </a:fld>
            <a:endParaRPr lang="fr-FR"/>
          </a:p>
        </p:txBody>
      </p:sp>
    </p:spTree>
    <p:extLst>
      <p:ext uri="{BB962C8B-B14F-4D97-AF65-F5344CB8AC3E}">
        <p14:creationId xmlns:p14="http://schemas.microsoft.com/office/powerpoint/2010/main" val="1115002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56E6C5-460E-3242-BA9A-1336AB44A91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6131CB8-2847-964D-8E37-E19C2FF5FA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1503656-B909-F648-8925-9DD093B84E52}"/>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5" name="Espace réservé du pied de page 4">
            <a:extLst>
              <a:ext uri="{FF2B5EF4-FFF2-40B4-BE49-F238E27FC236}">
                <a16:creationId xmlns:a16="http://schemas.microsoft.com/office/drawing/2014/main" id="{9FBC48CE-74A7-1340-A36E-9BFE1A1218A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CA316-EEEF-3342-A51C-12E2D82EEA68}"/>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3613191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7D172E-6A05-CC41-9C15-303EB305807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3F74DF3-4E5B-274C-A1A1-42C2267CBB6C}"/>
              </a:ext>
            </a:extLst>
          </p:cNvPr>
          <p:cNvSpPr>
            <a:spLocks noGrp="1"/>
          </p:cNvSpPr>
          <p:nvPr>
            <p:ph idx="1"/>
          </p:nvPr>
        </p:nvSpPr>
        <p:spPr/>
        <p:txBody>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CA77C4C2-6FFD-F946-A5A5-AD1A43633A9C}"/>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5" name="Espace réservé du pied de page 4">
            <a:extLst>
              <a:ext uri="{FF2B5EF4-FFF2-40B4-BE49-F238E27FC236}">
                <a16:creationId xmlns:a16="http://schemas.microsoft.com/office/drawing/2014/main" id="{FB50C062-5070-B24D-9950-0B74A03E456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DA08598-DBF0-F548-8B9D-9B02AC0808A4}"/>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1799354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9A37DE-7ABF-D743-91BC-596AD85670F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F9FBCE3-F6AC-6C44-8F24-B839BAD841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74FD1945-C246-8F47-9292-8FC7F704FBE9}"/>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5" name="Espace réservé du pied de page 4">
            <a:extLst>
              <a:ext uri="{FF2B5EF4-FFF2-40B4-BE49-F238E27FC236}">
                <a16:creationId xmlns:a16="http://schemas.microsoft.com/office/drawing/2014/main" id="{E3AF278A-F6AB-2145-87A2-6D904C49C9D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06E3923-CB53-DB43-953C-094868F8027A}"/>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80061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C99205-015A-1C4C-8E92-A0D027C69F0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E52DAAC-F6F1-4547-AF4B-87BEAEA5D229}"/>
              </a:ext>
            </a:extLst>
          </p:cNvPr>
          <p:cNvSpPr>
            <a:spLocks noGrp="1"/>
          </p:cNvSpPr>
          <p:nvPr>
            <p:ph sz="half" idx="1"/>
          </p:nvPr>
        </p:nvSpPr>
        <p:spPr>
          <a:xfrm>
            <a:off x="838200" y="1825625"/>
            <a:ext cx="5181600" cy="4351338"/>
          </a:xfrm>
        </p:spPr>
        <p:txBody>
          <a:body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185698EB-CF2B-F24E-9852-BB018090F156}"/>
              </a:ext>
            </a:extLst>
          </p:cNvPr>
          <p:cNvSpPr>
            <a:spLocks noGrp="1"/>
          </p:cNvSpPr>
          <p:nvPr>
            <p:ph sz="half" idx="2"/>
          </p:nvPr>
        </p:nvSpPr>
        <p:spPr>
          <a:xfrm>
            <a:off x="6172200" y="1825625"/>
            <a:ext cx="5181600" cy="4351338"/>
          </a:xfrm>
        </p:spPr>
        <p:txBody>
          <a:body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400AD2E7-DC08-434D-A048-D9AD0D436C0C}"/>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6" name="Espace réservé du pied de page 5">
            <a:extLst>
              <a:ext uri="{FF2B5EF4-FFF2-40B4-BE49-F238E27FC236}">
                <a16:creationId xmlns:a16="http://schemas.microsoft.com/office/drawing/2014/main" id="{A552D8AF-784E-204C-8DA3-E5599EBFB80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EC50145-687C-2C40-B953-33F2014733C2}"/>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3321200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7E2999-6BAC-1542-BF69-CA1D93D7BAB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46B1142-3241-3445-8671-CDC1877DF2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EE857FE9-0BB0-3A4D-8CE2-6F2B92CF2650}"/>
              </a:ext>
            </a:extLst>
          </p:cNvPr>
          <p:cNvSpPr>
            <a:spLocks noGrp="1"/>
          </p:cNvSpPr>
          <p:nvPr>
            <p:ph sz="half" idx="2"/>
          </p:nvPr>
        </p:nvSpPr>
        <p:spPr>
          <a:xfrm>
            <a:off x="839788" y="2505075"/>
            <a:ext cx="5157787" cy="3684588"/>
          </a:xfrm>
        </p:spPr>
        <p:txBody>
          <a:bodyPr/>
          <a:lstStyle/>
          <a:p>
            <a:r>
              <a:rPr lang="fr-FR"/>
              <a:t>Modifier les styles du texte du masque
Deuxième niveau
Troisième niveau
Quatrième niveau
Cinquième niveau</a:t>
            </a:r>
          </a:p>
        </p:txBody>
      </p:sp>
      <p:sp>
        <p:nvSpPr>
          <p:cNvPr id="5" name="Espace réservé du texte 4">
            <a:extLst>
              <a:ext uri="{FF2B5EF4-FFF2-40B4-BE49-F238E27FC236}">
                <a16:creationId xmlns:a16="http://schemas.microsoft.com/office/drawing/2014/main" id="{5F3A3DC2-6332-B948-AA35-8175BF6415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6" name="Espace réservé du contenu 5">
            <a:extLst>
              <a:ext uri="{FF2B5EF4-FFF2-40B4-BE49-F238E27FC236}">
                <a16:creationId xmlns:a16="http://schemas.microsoft.com/office/drawing/2014/main" id="{2F771155-7D38-1646-A85F-7E45C3942C4C}"/>
              </a:ext>
            </a:extLst>
          </p:cNvPr>
          <p:cNvSpPr>
            <a:spLocks noGrp="1"/>
          </p:cNvSpPr>
          <p:nvPr>
            <p:ph sz="quarter" idx="4"/>
          </p:nvPr>
        </p:nvSpPr>
        <p:spPr>
          <a:xfrm>
            <a:off x="6172200" y="2505075"/>
            <a:ext cx="5183188" cy="3684588"/>
          </a:xfrm>
        </p:spPr>
        <p:txBody>
          <a:bodyPr/>
          <a:lstStyle/>
          <a:p>
            <a:r>
              <a:rPr lang="fr-FR"/>
              <a:t>Modifier les styles du texte du masque
Deuxième niveau
Troisième niveau
Quatrième niveau
Cinquième niveau</a:t>
            </a:r>
          </a:p>
        </p:txBody>
      </p:sp>
      <p:sp>
        <p:nvSpPr>
          <p:cNvPr id="7" name="Espace réservé de la date 6">
            <a:extLst>
              <a:ext uri="{FF2B5EF4-FFF2-40B4-BE49-F238E27FC236}">
                <a16:creationId xmlns:a16="http://schemas.microsoft.com/office/drawing/2014/main" id="{7564CA60-110A-5844-BEBE-09C6470B679B}"/>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8" name="Espace réservé du pied de page 7">
            <a:extLst>
              <a:ext uri="{FF2B5EF4-FFF2-40B4-BE49-F238E27FC236}">
                <a16:creationId xmlns:a16="http://schemas.microsoft.com/office/drawing/2014/main" id="{510E08A2-0826-AA4A-B823-BEEF173EBCC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80F3EDA-4639-BB42-ABE4-9E8C14C44E86}"/>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3744349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C84FB9-A9C4-F144-9FC7-6C0C850293C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B070152-8822-3C45-8878-77D39EE06109}"/>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4" name="Espace réservé du pied de page 3">
            <a:extLst>
              <a:ext uri="{FF2B5EF4-FFF2-40B4-BE49-F238E27FC236}">
                <a16:creationId xmlns:a16="http://schemas.microsoft.com/office/drawing/2014/main" id="{8CD8CF8F-6226-8340-A6C6-B2D1F35B2CD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CAB8B78-73D1-BF41-9B28-CBBF40C117FF}"/>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2329117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243D1C4-D0E1-2F4D-9333-8EDE56013E2E}"/>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3" name="Espace réservé du pied de page 2">
            <a:extLst>
              <a:ext uri="{FF2B5EF4-FFF2-40B4-BE49-F238E27FC236}">
                <a16:creationId xmlns:a16="http://schemas.microsoft.com/office/drawing/2014/main" id="{A2BFFCD7-966F-5D44-824C-26BC4670473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3F8632A-D962-D740-BE7A-80BBBC1DAD43}"/>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3374505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043364-D6EE-0244-8747-856282CA006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72A3E6F-8C6F-9848-AD75-0E8874E487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fr-FR"/>
              <a:t>Modifier les styles du texte du masque
Deuxième niveau
Troisième niveau
Quatrième niveau
Cinquième niveau</a:t>
            </a:r>
          </a:p>
        </p:txBody>
      </p:sp>
      <p:sp>
        <p:nvSpPr>
          <p:cNvPr id="4" name="Espace réservé du texte 3">
            <a:extLst>
              <a:ext uri="{FF2B5EF4-FFF2-40B4-BE49-F238E27FC236}">
                <a16:creationId xmlns:a16="http://schemas.microsoft.com/office/drawing/2014/main" id="{5089E15E-0ADB-4F4B-A26A-03105CE752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D682B0C6-691F-2A4B-BBF8-9C30830F8420}"/>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6" name="Espace réservé du pied de page 5">
            <a:extLst>
              <a:ext uri="{FF2B5EF4-FFF2-40B4-BE49-F238E27FC236}">
                <a16:creationId xmlns:a16="http://schemas.microsoft.com/office/drawing/2014/main" id="{E0294BE2-4A50-B040-A558-AC74A22420C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CEED3ED-653D-7243-B1A5-EBFBEC9F8416}"/>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1306015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8BF811-4779-5C47-9162-B7277ECD6CA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00D06A4-D241-E240-A0F0-39A8636B92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2F728A6-1F5E-AB49-8BD6-BB69FB101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7F6C6093-DBEB-334F-B25D-953ACF01D110}"/>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6" name="Espace réservé du pied de page 5">
            <a:extLst>
              <a:ext uri="{FF2B5EF4-FFF2-40B4-BE49-F238E27FC236}">
                <a16:creationId xmlns:a16="http://schemas.microsoft.com/office/drawing/2014/main" id="{101904D8-D912-9C4E-99D8-446FAD93CEE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3F07653-0A7D-ED42-AFD0-4416197536B2}"/>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2741494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A13D45-9D09-0749-A1EF-269E34CEE62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AF1C55D-4FFA-6C4C-B287-C9D90A4A4A5A}"/>
              </a:ext>
            </a:extLst>
          </p:cNvPr>
          <p:cNvSpPr>
            <a:spLocks noGrp="1"/>
          </p:cNvSpPr>
          <p:nvPr>
            <p:ph type="body" orient="vert" idx="1"/>
          </p:nvPr>
        </p:nvSpPr>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07E1486E-9780-C54B-B277-E3C77EC17E8C}"/>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5" name="Espace réservé du pied de page 4">
            <a:extLst>
              <a:ext uri="{FF2B5EF4-FFF2-40B4-BE49-F238E27FC236}">
                <a16:creationId xmlns:a16="http://schemas.microsoft.com/office/drawing/2014/main" id="{5000AC2B-61DC-8349-A0BE-4D830ABF680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86AE96B-8B41-D24A-8C86-11A9FA420D8F}"/>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238789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C170C07-BC5E-DB4C-A3DF-97F7C79D8EF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9C6DB26-DB23-6141-BF16-92BE375822AB}"/>
              </a:ext>
            </a:extLst>
          </p:cNvPr>
          <p:cNvSpPr>
            <a:spLocks noGrp="1"/>
          </p:cNvSpPr>
          <p:nvPr>
            <p:ph type="body" orient="vert" idx="1"/>
          </p:nvPr>
        </p:nvSpPr>
        <p:spPr>
          <a:xfrm>
            <a:off x="838200" y="365125"/>
            <a:ext cx="7734300" cy="5811838"/>
          </a:xfrm>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F4DEBD80-355B-DF42-8F7B-42E8A21DB74E}"/>
              </a:ext>
            </a:extLst>
          </p:cNvPr>
          <p:cNvSpPr>
            <a:spLocks noGrp="1"/>
          </p:cNvSpPr>
          <p:nvPr>
            <p:ph type="dt" sz="half" idx="10"/>
          </p:nvPr>
        </p:nvSpPr>
        <p:spPr/>
        <p:txBody>
          <a:bodyPr/>
          <a:lstStyle/>
          <a:p>
            <a:fld id="{C72BE784-7494-4B43-9C1D-3C8578F9C273}" type="datetimeFigureOut">
              <a:rPr lang="fr-FR" smtClean="0"/>
              <a:t>28/02/2026</a:t>
            </a:fld>
            <a:endParaRPr lang="fr-FR"/>
          </a:p>
        </p:txBody>
      </p:sp>
      <p:sp>
        <p:nvSpPr>
          <p:cNvPr id="5" name="Espace réservé du pied de page 4">
            <a:extLst>
              <a:ext uri="{FF2B5EF4-FFF2-40B4-BE49-F238E27FC236}">
                <a16:creationId xmlns:a16="http://schemas.microsoft.com/office/drawing/2014/main" id="{A30A7BB7-E8E2-E046-A887-78E90995BF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D09CC6C-21F2-B74F-A210-F7FFB6E59ADD}"/>
              </a:ext>
            </a:extLst>
          </p:cNvPr>
          <p:cNvSpPr>
            <a:spLocks noGrp="1"/>
          </p:cNvSpPr>
          <p:nvPr>
            <p:ph type="sldNum" sz="quarter" idx="12"/>
          </p:nvPr>
        </p:nvSpPr>
        <p:spPr/>
        <p:txBody>
          <a:bodyPr/>
          <a:lstStyle/>
          <a:p>
            <a:fld id="{ED2C1765-F333-9C47-B0B9-28FDF7455FF2}" type="slidenum">
              <a:rPr lang="fr-FR" smtClean="0"/>
              <a:t>‹N°›</a:t>
            </a:fld>
            <a:endParaRPr lang="fr-FR"/>
          </a:p>
        </p:txBody>
      </p:sp>
    </p:spTree>
    <p:extLst>
      <p:ext uri="{BB962C8B-B14F-4D97-AF65-F5344CB8AC3E}">
        <p14:creationId xmlns:p14="http://schemas.microsoft.com/office/powerpoint/2010/main" val="1796756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F0B59A-4FFF-B74C-9ED6-250A372A86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0947D5B-9F51-134E-AF4D-EEA4AF5AEB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248CB0F7-A979-D641-94DF-236FD6CA79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2BE784-7494-4B43-9C1D-3C8578F9C273}" type="datetimeFigureOut">
              <a:rPr lang="fr-FR" smtClean="0"/>
              <a:t>28/02/2026</a:t>
            </a:fld>
            <a:endParaRPr lang="fr-FR"/>
          </a:p>
        </p:txBody>
      </p:sp>
      <p:sp>
        <p:nvSpPr>
          <p:cNvPr id="5" name="Espace réservé du pied de page 4">
            <a:extLst>
              <a:ext uri="{FF2B5EF4-FFF2-40B4-BE49-F238E27FC236}">
                <a16:creationId xmlns:a16="http://schemas.microsoft.com/office/drawing/2014/main" id="{36CCF9DA-458C-F141-A93E-7C7207D9D3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E8A12B0-5D28-544E-83D2-744D7BA2C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C1765-F333-9C47-B0B9-28FDF7455FF2}" type="slidenum">
              <a:rPr lang="fr-FR" smtClean="0"/>
              <a:t>‹N°›</a:t>
            </a:fld>
            <a:endParaRPr lang="fr-FR"/>
          </a:p>
        </p:txBody>
      </p:sp>
    </p:spTree>
    <p:extLst>
      <p:ext uri="{BB962C8B-B14F-4D97-AF65-F5344CB8AC3E}">
        <p14:creationId xmlns:p14="http://schemas.microsoft.com/office/powerpoint/2010/main" val="17468387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B0C1A6-CC3A-61F4-E793-03D32869ABC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1D8B70-D0AF-8ED0-D29F-1C34D6F96298}"/>
              </a:ext>
            </a:extLst>
          </p:cNvPr>
          <p:cNvSpPr txBox="1">
            <a:spLocks/>
          </p:cNvSpPr>
          <p:nvPr/>
        </p:nvSpPr>
        <p:spPr>
          <a:xfrm>
            <a:off x="8073483" y="478583"/>
            <a:ext cx="3724507" cy="630637"/>
          </a:xfrm>
          <a:prstGeom prst="rect">
            <a:avLst/>
          </a:prstGeom>
          <a:solidFill>
            <a:schemeClr val="accent5">
              <a:lumMod val="60000"/>
              <a:lumOff val="4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defPPr>
              <a:defRPr lang="fr-FR"/>
            </a:defPPr>
            <a:lvl1pPr algn="ctr">
              <a:lnSpc>
                <a:spcPct val="90000"/>
              </a:lnSpc>
              <a:spcBef>
                <a:spcPct val="0"/>
              </a:spcBef>
              <a:buNone/>
              <a:defRPr sz="2400" b="1">
                <a:latin typeface="Tahoma" panose="020B0604030504040204" pitchFamily="34" charset="0"/>
                <a:ea typeface="Tahoma" panose="020B0604030504040204" pitchFamily="34" charset="0"/>
                <a:cs typeface="Tahoma" panose="020B060403050404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2800" dirty="0">
                <a:solidFill>
                  <a:schemeClr val="bg1"/>
                </a:solidFill>
              </a:rPr>
              <a:t>TDM</a:t>
            </a:r>
            <a:endParaRPr lang="fr-FR" sz="2800" dirty="0"/>
          </a:p>
        </p:txBody>
      </p:sp>
      <p:sp>
        <p:nvSpPr>
          <p:cNvPr id="3" name="Titre 1">
            <a:extLst>
              <a:ext uri="{FF2B5EF4-FFF2-40B4-BE49-F238E27FC236}">
                <a16:creationId xmlns:a16="http://schemas.microsoft.com/office/drawing/2014/main" id="{1E16DAA4-9568-AF3B-8EEB-8C60FCB0A103}"/>
              </a:ext>
            </a:extLst>
          </p:cNvPr>
          <p:cNvSpPr txBox="1">
            <a:spLocks/>
          </p:cNvSpPr>
          <p:nvPr/>
        </p:nvSpPr>
        <p:spPr>
          <a:xfrm>
            <a:off x="214117" y="248862"/>
            <a:ext cx="7502527" cy="1160838"/>
          </a:xfrm>
          <a:prstGeom prst="rect">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IMAGERIE</a:t>
            </a:r>
          </a:p>
        </p:txBody>
      </p:sp>
      <p:sp>
        <p:nvSpPr>
          <p:cNvPr id="4" name="Rectangle 1">
            <a:extLst>
              <a:ext uri="{FF2B5EF4-FFF2-40B4-BE49-F238E27FC236}">
                <a16:creationId xmlns:a16="http://schemas.microsoft.com/office/drawing/2014/main" id="{50AD67B0-2058-0331-1A8E-9C4715276D9F}"/>
              </a:ext>
            </a:extLst>
          </p:cNvPr>
          <p:cNvSpPr>
            <a:spLocks noChangeArrowheads="1"/>
          </p:cNvSpPr>
          <p:nvPr/>
        </p:nvSpPr>
        <p:spPr bwMode="auto">
          <a:xfrm>
            <a:off x="214117" y="2064351"/>
            <a:ext cx="8126304" cy="4460195"/>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indent="-457200">
              <a:lnSpc>
                <a:spcPts val="288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Formation kystique </a:t>
            </a:r>
            <a:r>
              <a:rPr lang="fr-FR" altLang="fr-FR" sz="2200" dirty="0">
                <a:solidFill>
                  <a:schemeClr val="bg1"/>
                </a:solidFill>
                <a:latin typeface="Arial" panose="020B0604020202020204" pitchFamily="34" charset="0"/>
                <a:cs typeface="Arial" panose="020B0604020202020204" pitchFamily="34" charset="0"/>
              </a:rPr>
              <a:t>bien limitée, arrondie ou ovalaire</a:t>
            </a:r>
          </a:p>
          <a:p>
            <a:pPr marL="457200" indent="-457200">
              <a:lnSpc>
                <a:spcPts val="288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Au niveau du V3, en regard des foramens de Monro</a:t>
            </a:r>
          </a:p>
          <a:p>
            <a:pPr marL="457200" indent="-457200">
              <a:lnSpc>
                <a:spcPts val="288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Taille : variable de 9 à 45 mm de diamètre</a:t>
            </a:r>
          </a:p>
          <a:p>
            <a:pPr marL="457200" indent="-457200">
              <a:lnSpc>
                <a:spcPts val="288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Spontanément hyperdense </a:t>
            </a:r>
          </a:p>
          <a:p>
            <a:pPr marL="457200" marR="0" lvl="0" indent="-457200" fontAlgn="base">
              <a:lnSpc>
                <a:spcPts val="2880"/>
              </a:lnSpc>
              <a:spcBef>
                <a:spcPct val="0"/>
              </a:spcBef>
              <a:spcAft>
                <a:spcPct val="0"/>
              </a:spcAft>
              <a:buClrTx/>
              <a:buSzTx/>
              <a:buFont typeface="Arial" panose="020B0604020202020204" pitchFamily="34" charset="0"/>
              <a:buChar char="•"/>
              <a:tabLst/>
            </a:pPr>
            <a:r>
              <a:rPr lang="fr-FR" altLang="fr-FR" sz="2200" dirty="0">
                <a:solidFill>
                  <a:schemeClr val="bg1"/>
                </a:solidFill>
                <a:latin typeface="Arial" panose="020B0604020202020204" pitchFamily="34" charset="0"/>
                <a:cs typeface="Arial" panose="020B0604020202020204" pitchFamily="34" charset="0"/>
              </a:rPr>
              <a:t>Parfois </a:t>
            </a:r>
            <a:r>
              <a:rPr lang="fr-FR" altLang="fr-FR" sz="2200" dirty="0" err="1">
                <a:solidFill>
                  <a:schemeClr val="bg1"/>
                </a:solidFill>
                <a:latin typeface="Arial" panose="020B0604020202020204" pitchFamily="34" charset="0"/>
                <a:cs typeface="Arial" panose="020B0604020202020204" pitchFamily="34" charset="0"/>
              </a:rPr>
              <a:t>isodense</a:t>
            </a:r>
            <a:r>
              <a:rPr lang="fr-FR" altLang="fr-FR" sz="2200" dirty="0">
                <a:solidFill>
                  <a:schemeClr val="bg1"/>
                </a:solidFill>
                <a:latin typeface="Arial" panose="020B0604020202020204" pitchFamily="34" charset="0"/>
                <a:cs typeface="Arial" panose="020B0604020202020204" pitchFamily="34" charset="0"/>
              </a:rPr>
              <a:t> ou hypodense (selon la teneur en colloïde)</a:t>
            </a:r>
          </a:p>
          <a:p>
            <a:pPr marL="457200" indent="-457200" fontAlgn="base">
              <a:lnSpc>
                <a:spcPts val="2880"/>
              </a:lnSpc>
              <a:spcBef>
                <a:spcPct val="0"/>
              </a:spcBef>
              <a:spcAft>
                <a:spcPct val="0"/>
              </a:spcAft>
              <a:buFont typeface="Arial" panose="020B0604020202020204" pitchFamily="34" charset="0"/>
              <a:buChar char="•"/>
            </a:pPr>
            <a:r>
              <a:rPr lang="fr-FR" altLang="fr-FR" sz="2200" dirty="0">
                <a:solidFill>
                  <a:schemeClr val="bg1"/>
                </a:solidFill>
                <a:latin typeface="Arial" panose="020B0604020202020204" pitchFamily="34" charset="0"/>
                <a:cs typeface="Arial" panose="020B0604020202020204" pitchFamily="34" charset="0"/>
              </a:rPr>
              <a:t>Calcifications : rares</a:t>
            </a:r>
          </a:p>
          <a:p>
            <a:pPr marL="457200" marR="0" lvl="0" indent="-457200" fontAlgn="base">
              <a:lnSpc>
                <a:spcPts val="2880"/>
              </a:lnSpc>
              <a:spcBef>
                <a:spcPct val="0"/>
              </a:spcBef>
              <a:spcAft>
                <a:spcPct val="0"/>
              </a:spcAft>
              <a:buClrTx/>
              <a:buSzTx/>
              <a:buFont typeface="Arial" panose="020B0604020202020204" pitchFamily="34" charset="0"/>
              <a:buChar char="•"/>
              <a:tabLst/>
            </a:pPr>
            <a:r>
              <a:rPr lang="fr-FR" altLang="fr-FR" sz="2200" dirty="0">
                <a:solidFill>
                  <a:schemeClr val="bg1"/>
                </a:solidFill>
                <a:latin typeface="Arial" panose="020B0604020202020204" pitchFamily="34" charset="0"/>
                <a:cs typeface="Arial" panose="020B0604020202020204" pitchFamily="34" charset="0"/>
              </a:rPr>
              <a:t>Prise de contraste :Absente </a:t>
            </a:r>
          </a:p>
          <a:p>
            <a:pPr marL="457200" marR="0" lvl="0" indent="-457200" fontAlgn="base">
              <a:lnSpc>
                <a:spcPts val="2880"/>
              </a:lnSpc>
              <a:spcBef>
                <a:spcPct val="0"/>
              </a:spcBef>
              <a:spcAft>
                <a:spcPct val="0"/>
              </a:spcAft>
              <a:buClrTx/>
              <a:buSzTx/>
              <a:buFont typeface="Arial" panose="020B0604020202020204" pitchFamily="34" charset="0"/>
              <a:buChar char="•"/>
              <a:tabLst/>
            </a:pPr>
            <a:r>
              <a:rPr lang="fr-FR" altLang="fr-FR" sz="2200" dirty="0">
                <a:solidFill>
                  <a:schemeClr val="bg1"/>
                </a:solidFill>
                <a:latin typeface="Arial" panose="020B0604020202020204" pitchFamily="34" charset="0"/>
                <a:cs typeface="Arial" panose="020B0604020202020204" pitchFamily="34" charset="0"/>
              </a:rPr>
              <a:t>Effet obstructif :+++</a:t>
            </a:r>
          </a:p>
          <a:p>
            <a:pPr marL="914400" lvl="1" indent="-457200" fontAlgn="base">
              <a:lnSpc>
                <a:spcPts val="2880"/>
              </a:lnSpc>
              <a:spcBef>
                <a:spcPct val="0"/>
              </a:spcBef>
              <a:spcAft>
                <a:spcPct val="0"/>
              </a:spcAft>
              <a:buFont typeface="Courier New" panose="02070309020205020404" pitchFamily="49" charset="0"/>
              <a:buChar char="o"/>
            </a:pPr>
            <a:r>
              <a:rPr lang="fr-FR" altLang="fr-FR" sz="2200" dirty="0">
                <a:solidFill>
                  <a:schemeClr val="bg1"/>
                </a:solidFill>
                <a:latin typeface="Arial" panose="020B0604020202020204" pitchFamily="34" charset="0"/>
                <a:cs typeface="Arial" panose="020B0604020202020204" pitchFamily="34" charset="0"/>
              </a:rPr>
              <a:t>Hydrocéphalie obstructive avec dilatation des ventricules latéraux</a:t>
            </a:r>
          </a:p>
          <a:p>
            <a:pPr marL="914400" lvl="1" indent="-457200" fontAlgn="base">
              <a:lnSpc>
                <a:spcPts val="2880"/>
              </a:lnSpc>
              <a:spcBef>
                <a:spcPct val="0"/>
              </a:spcBef>
              <a:spcAft>
                <a:spcPct val="0"/>
              </a:spcAft>
              <a:buFont typeface="Courier New" panose="02070309020205020404" pitchFamily="49" charset="0"/>
              <a:buChar char="o"/>
            </a:pPr>
            <a:r>
              <a:rPr lang="fr-FR" altLang="fr-FR" sz="2200" dirty="0">
                <a:solidFill>
                  <a:schemeClr val="bg1"/>
                </a:solidFill>
                <a:latin typeface="Arial" panose="020B0604020202020204" pitchFamily="34" charset="0"/>
                <a:cs typeface="Arial" panose="020B0604020202020204" pitchFamily="34" charset="0"/>
              </a:rPr>
              <a:t>Signes de résorption trans-épendymaire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5" name="Image 4">
            <a:extLst>
              <a:ext uri="{FF2B5EF4-FFF2-40B4-BE49-F238E27FC236}">
                <a16:creationId xmlns:a16="http://schemas.microsoft.com/office/drawing/2014/main" id="{CF48F2D7-E99E-ECB4-FD7C-C4C4B1C08BF8}"/>
              </a:ext>
            </a:extLst>
          </p:cNvPr>
          <p:cNvPicPr>
            <a:picLocks noChangeAspect="1"/>
          </p:cNvPicPr>
          <p:nvPr/>
        </p:nvPicPr>
        <p:blipFill>
          <a:blip r:embed="rId3"/>
          <a:stretch>
            <a:fillRect/>
          </a:stretch>
        </p:blipFill>
        <p:spPr>
          <a:xfrm>
            <a:off x="8467493" y="2025908"/>
            <a:ext cx="3724507" cy="4832092"/>
          </a:xfrm>
          <a:prstGeom prst="rect">
            <a:avLst/>
          </a:prstGeom>
        </p:spPr>
      </p:pic>
    </p:spTree>
    <p:extLst>
      <p:ext uri="{BB962C8B-B14F-4D97-AF65-F5344CB8AC3E}">
        <p14:creationId xmlns:p14="http://schemas.microsoft.com/office/powerpoint/2010/main" val="175387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EA8E8D-1613-90E2-584C-94A053490428}"/>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77E070F-F5EF-3848-A966-B2D802756857}"/>
              </a:ext>
            </a:extLst>
          </p:cNvPr>
          <p:cNvSpPr txBox="1">
            <a:spLocks/>
          </p:cNvSpPr>
          <p:nvPr/>
        </p:nvSpPr>
        <p:spPr>
          <a:xfrm>
            <a:off x="8073483" y="374945"/>
            <a:ext cx="3724507" cy="630637"/>
          </a:xfrm>
          <a:prstGeom prst="rect">
            <a:avLst/>
          </a:prstGeom>
          <a:solidFill>
            <a:schemeClr val="accent5">
              <a:lumMod val="60000"/>
              <a:lumOff val="40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defPPr>
              <a:defRPr lang="fr-FR"/>
            </a:defPPr>
            <a:lvl1pPr algn="ctr">
              <a:lnSpc>
                <a:spcPct val="90000"/>
              </a:lnSpc>
              <a:spcBef>
                <a:spcPct val="0"/>
              </a:spcBef>
              <a:buNone/>
              <a:defRPr sz="2400" b="1">
                <a:latin typeface="Tahoma" panose="020B0604030504040204" pitchFamily="34" charset="0"/>
                <a:ea typeface="Tahoma" panose="020B0604030504040204" pitchFamily="34" charset="0"/>
                <a:cs typeface="Tahoma" panose="020B060403050404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2800" dirty="0">
                <a:solidFill>
                  <a:schemeClr val="bg1"/>
                </a:solidFill>
              </a:rPr>
              <a:t>IRM</a:t>
            </a:r>
            <a:endParaRPr lang="fr-FR" sz="2800" dirty="0"/>
          </a:p>
        </p:txBody>
      </p:sp>
      <p:sp>
        <p:nvSpPr>
          <p:cNvPr id="5" name="Titre 1">
            <a:extLst>
              <a:ext uri="{FF2B5EF4-FFF2-40B4-BE49-F238E27FC236}">
                <a16:creationId xmlns:a16="http://schemas.microsoft.com/office/drawing/2014/main" id="{3B7D2762-06F2-AA37-79EE-ADA837A3ED64}"/>
              </a:ext>
            </a:extLst>
          </p:cNvPr>
          <p:cNvSpPr txBox="1">
            <a:spLocks/>
          </p:cNvSpPr>
          <p:nvPr/>
        </p:nvSpPr>
        <p:spPr>
          <a:xfrm>
            <a:off x="245118" y="237528"/>
            <a:ext cx="7502527" cy="1035204"/>
          </a:xfrm>
          <a:prstGeom prst="rect">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IMAGERIE</a:t>
            </a:r>
          </a:p>
        </p:txBody>
      </p:sp>
      <p:sp>
        <p:nvSpPr>
          <p:cNvPr id="6" name="ZoneTexte 5">
            <a:extLst>
              <a:ext uri="{FF2B5EF4-FFF2-40B4-BE49-F238E27FC236}">
                <a16:creationId xmlns:a16="http://schemas.microsoft.com/office/drawing/2014/main" id="{0D69A65F-4C0D-CF5C-27C1-FCCA60275C76}"/>
              </a:ext>
            </a:extLst>
          </p:cNvPr>
          <p:cNvSpPr txBox="1"/>
          <p:nvPr/>
        </p:nvSpPr>
        <p:spPr>
          <a:xfrm>
            <a:off x="410865" y="1766950"/>
            <a:ext cx="7171035" cy="4600042"/>
          </a:xfrm>
          <a:prstGeom prst="rect">
            <a:avLst/>
          </a:prstGeom>
          <a:noFill/>
          <a:ln>
            <a:solidFill>
              <a:schemeClr val="accent1"/>
            </a:solidFill>
          </a:ln>
        </p:spPr>
        <p:txBody>
          <a:bodyPr wrap="square">
            <a:spAutoFit/>
          </a:bodyPr>
          <a:lstStyle/>
          <a:p>
            <a:pPr>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Examen de référence</a:t>
            </a:r>
          </a:p>
          <a:p>
            <a:pPr>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Formation bien limitée, arrondie ou ovalaire</a:t>
            </a:r>
          </a:p>
          <a:p>
            <a:pPr>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Localisation typique :</a:t>
            </a:r>
          </a:p>
          <a:p>
            <a:pPr marL="742950" lvl="1" indent="-285750">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Toit antérieur du 3ᵉ ventricule</a:t>
            </a:r>
          </a:p>
          <a:p>
            <a:pPr marL="742950" lvl="1" indent="-285750">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En regard des foramens de Monro</a:t>
            </a:r>
          </a:p>
          <a:p>
            <a:pPr indent="-342900">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Signal IRM variable </a:t>
            </a:r>
            <a:r>
              <a:rPr lang="fr-FR" sz="2200" i="1" dirty="0">
                <a:solidFill>
                  <a:schemeClr val="bg1"/>
                </a:solidFill>
                <a:latin typeface="Arial" panose="020B0604020202020204" pitchFamily="34" charset="0"/>
                <a:cs typeface="Arial" panose="020B0604020202020204" pitchFamily="34" charset="0"/>
              </a:rPr>
              <a:t>(selon la teneur en colloïde) </a:t>
            </a:r>
          </a:p>
          <a:p>
            <a:pPr marL="342900" indent="-342900">
              <a:lnSpc>
                <a:spcPct val="150000"/>
              </a:lnSpc>
              <a:buFont typeface="Wingdings" panose="05000000000000000000" pitchFamily="2" charset="2"/>
              <a:buChar char="Ø"/>
            </a:pPr>
            <a:r>
              <a:rPr lang="fr-FR" sz="2200" b="1" dirty="0">
                <a:solidFill>
                  <a:schemeClr val="bg1"/>
                </a:solidFill>
                <a:latin typeface="Arial" panose="020B0604020202020204" pitchFamily="34" charset="0"/>
                <a:cs typeface="Arial" panose="020B0604020202020204" pitchFamily="34" charset="0"/>
              </a:rPr>
              <a:t>Séquence T1 :</a:t>
            </a:r>
          </a:p>
          <a:p>
            <a:pPr marL="742950" lvl="1" indent="-285750">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Hypersignal +++</a:t>
            </a:r>
          </a:p>
          <a:p>
            <a:pPr marL="742950" lvl="1" indent="-285750">
              <a:lnSpc>
                <a:spcPct val="150000"/>
              </a:lnSpc>
              <a:buFont typeface="Arial" panose="020B0604020202020204" pitchFamily="34" charset="0"/>
              <a:buChar char="•"/>
            </a:pPr>
            <a:r>
              <a:rPr lang="fr-FR" sz="2200" dirty="0">
                <a:solidFill>
                  <a:schemeClr val="bg1"/>
                </a:solidFill>
                <a:latin typeface="Arial" panose="020B0604020202020204" pitchFamily="34" charset="0"/>
                <a:cs typeface="Arial" panose="020B0604020202020204" pitchFamily="34" charset="0"/>
              </a:rPr>
              <a:t>Parfois isosignal ou hyposignal</a:t>
            </a:r>
          </a:p>
        </p:txBody>
      </p:sp>
      <p:pic>
        <p:nvPicPr>
          <p:cNvPr id="7" name="Image 6">
            <a:extLst>
              <a:ext uri="{FF2B5EF4-FFF2-40B4-BE49-F238E27FC236}">
                <a16:creationId xmlns:a16="http://schemas.microsoft.com/office/drawing/2014/main" id="{51C7FE09-672E-2AC6-962B-4ACCACAB73F2}"/>
              </a:ext>
            </a:extLst>
          </p:cNvPr>
          <p:cNvPicPr>
            <a:picLocks noChangeAspect="1"/>
          </p:cNvPicPr>
          <p:nvPr/>
        </p:nvPicPr>
        <p:blipFill>
          <a:blip r:embed="rId3"/>
          <a:stretch>
            <a:fillRect/>
          </a:stretch>
        </p:blipFill>
        <p:spPr>
          <a:xfrm>
            <a:off x="7913392" y="1825330"/>
            <a:ext cx="4126208" cy="4657725"/>
          </a:xfrm>
          <a:prstGeom prst="rect">
            <a:avLst/>
          </a:prstGeom>
        </p:spPr>
      </p:pic>
    </p:spTree>
    <p:extLst>
      <p:ext uri="{BB962C8B-B14F-4D97-AF65-F5344CB8AC3E}">
        <p14:creationId xmlns:p14="http://schemas.microsoft.com/office/powerpoint/2010/main" val="422032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B26F5E7-B2A6-D537-A971-92EE91AAC799}"/>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55337D2-51E1-5AAA-F2E0-5156FB6FD68C}"/>
              </a:ext>
            </a:extLst>
          </p:cNvPr>
          <p:cNvPicPr>
            <a:picLocks noChangeAspect="1"/>
          </p:cNvPicPr>
          <p:nvPr/>
        </p:nvPicPr>
        <p:blipFill>
          <a:blip r:embed="rId3"/>
          <a:stretch>
            <a:fillRect/>
          </a:stretch>
        </p:blipFill>
        <p:spPr>
          <a:xfrm>
            <a:off x="74793" y="825519"/>
            <a:ext cx="3495861" cy="4497279"/>
          </a:xfrm>
          <a:prstGeom prst="rect">
            <a:avLst/>
          </a:prstGeom>
        </p:spPr>
      </p:pic>
      <p:pic>
        <p:nvPicPr>
          <p:cNvPr id="7" name="Image 6">
            <a:extLst>
              <a:ext uri="{FF2B5EF4-FFF2-40B4-BE49-F238E27FC236}">
                <a16:creationId xmlns:a16="http://schemas.microsoft.com/office/drawing/2014/main" id="{31D8641D-6395-325D-EDB3-5583BF8E0291}"/>
              </a:ext>
            </a:extLst>
          </p:cNvPr>
          <p:cNvPicPr>
            <a:picLocks noChangeAspect="1"/>
          </p:cNvPicPr>
          <p:nvPr/>
        </p:nvPicPr>
        <p:blipFill>
          <a:blip r:embed="rId4"/>
          <a:stretch>
            <a:fillRect/>
          </a:stretch>
        </p:blipFill>
        <p:spPr>
          <a:xfrm>
            <a:off x="4020343" y="825519"/>
            <a:ext cx="3732214" cy="4566115"/>
          </a:xfrm>
          <a:prstGeom prst="rect">
            <a:avLst/>
          </a:prstGeom>
        </p:spPr>
      </p:pic>
      <p:sp>
        <p:nvSpPr>
          <p:cNvPr id="11" name="Flèche : droite 10">
            <a:extLst>
              <a:ext uri="{FF2B5EF4-FFF2-40B4-BE49-F238E27FC236}">
                <a16:creationId xmlns:a16="http://schemas.microsoft.com/office/drawing/2014/main" id="{FF49041D-9D40-1263-13CB-0EEC57CA15EF}"/>
              </a:ext>
            </a:extLst>
          </p:cNvPr>
          <p:cNvSpPr/>
          <p:nvPr/>
        </p:nvSpPr>
        <p:spPr>
          <a:xfrm>
            <a:off x="5105400" y="2696473"/>
            <a:ext cx="781050" cy="3014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droite 14">
            <a:extLst>
              <a:ext uri="{FF2B5EF4-FFF2-40B4-BE49-F238E27FC236}">
                <a16:creationId xmlns:a16="http://schemas.microsoft.com/office/drawing/2014/main" id="{F0C3689F-DBDA-E46F-400E-48C0C1D995F1}"/>
              </a:ext>
            </a:extLst>
          </p:cNvPr>
          <p:cNvSpPr/>
          <p:nvPr/>
        </p:nvSpPr>
        <p:spPr>
          <a:xfrm>
            <a:off x="762000" y="2476500"/>
            <a:ext cx="781050" cy="3014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20F6438-6381-B8D8-FB10-4B708920A36B}"/>
              </a:ext>
            </a:extLst>
          </p:cNvPr>
          <p:cNvSpPr txBox="1">
            <a:spLocks/>
          </p:cNvSpPr>
          <p:nvPr/>
        </p:nvSpPr>
        <p:spPr>
          <a:xfrm>
            <a:off x="2428726" y="57118"/>
            <a:ext cx="7645832" cy="822557"/>
          </a:xfrm>
          <a:prstGeom prst="rect">
            <a:avLst/>
          </a:prstGeom>
          <a:solidFill>
            <a:schemeClr val="accent1"/>
          </a:solidFill>
          <a:ln>
            <a:solidFill>
              <a:srgbClr val="511E68"/>
            </a:solid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IMAGERIE</a:t>
            </a:r>
          </a:p>
        </p:txBody>
      </p:sp>
      <p:sp>
        <p:nvSpPr>
          <p:cNvPr id="8" name="ZoneTexte 7">
            <a:extLst>
              <a:ext uri="{FF2B5EF4-FFF2-40B4-BE49-F238E27FC236}">
                <a16:creationId xmlns:a16="http://schemas.microsoft.com/office/drawing/2014/main" id="{DA84A2CD-4530-6637-6001-6CC7A2B8E072}"/>
              </a:ext>
            </a:extLst>
          </p:cNvPr>
          <p:cNvSpPr txBox="1"/>
          <p:nvPr/>
        </p:nvSpPr>
        <p:spPr>
          <a:xfrm>
            <a:off x="150993" y="6325962"/>
            <a:ext cx="11916494" cy="415498"/>
          </a:xfrm>
          <a:prstGeom prst="rect">
            <a:avLst/>
          </a:prstGeom>
          <a:noFill/>
          <a:ln>
            <a:solidFill>
              <a:schemeClr val="accent1"/>
            </a:solidFill>
          </a:ln>
        </p:spPr>
        <p:txBody>
          <a:bodyPr wrap="square">
            <a:spAutoFit/>
          </a:bodyPr>
          <a:lstStyle/>
          <a:p>
            <a:pPr>
              <a:lnSpc>
                <a:spcPct val="100000"/>
              </a:lnSpc>
            </a:pPr>
            <a:r>
              <a:rPr lang="fr-FR" sz="2100" dirty="0">
                <a:solidFill>
                  <a:schemeClr val="bg1"/>
                </a:solidFill>
                <a:latin typeface="Arial" panose="020B0604020202020204" pitchFamily="34" charset="0"/>
                <a:cs typeface="Arial" panose="020B0604020202020204" pitchFamily="34" charset="0"/>
              </a:rPr>
              <a:t>Homme de 50 ans, présente des céphalées intenses paroxystiques associées à des vomissements </a:t>
            </a:r>
          </a:p>
        </p:txBody>
      </p:sp>
      <p:pic>
        <p:nvPicPr>
          <p:cNvPr id="12" name="Image 11">
            <a:extLst>
              <a:ext uri="{FF2B5EF4-FFF2-40B4-BE49-F238E27FC236}">
                <a16:creationId xmlns:a16="http://schemas.microsoft.com/office/drawing/2014/main" id="{CD66422C-F947-D2A3-4D05-593F5A8324CE}"/>
              </a:ext>
            </a:extLst>
          </p:cNvPr>
          <p:cNvPicPr>
            <a:picLocks noChangeAspect="1"/>
          </p:cNvPicPr>
          <p:nvPr/>
        </p:nvPicPr>
        <p:blipFill>
          <a:blip r:embed="rId5"/>
          <a:stretch>
            <a:fillRect/>
          </a:stretch>
        </p:blipFill>
        <p:spPr>
          <a:xfrm>
            <a:off x="8288620" y="1102483"/>
            <a:ext cx="3571875" cy="3943350"/>
          </a:xfrm>
          <a:prstGeom prst="rect">
            <a:avLst/>
          </a:prstGeom>
        </p:spPr>
      </p:pic>
      <p:sp>
        <p:nvSpPr>
          <p:cNvPr id="13" name="ZoneTexte 12">
            <a:extLst>
              <a:ext uri="{FF2B5EF4-FFF2-40B4-BE49-F238E27FC236}">
                <a16:creationId xmlns:a16="http://schemas.microsoft.com/office/drawing/2014/main" id="{FA7646DB-D8A1-7E57-62D6-FEC69074AF92}"/>
              </a:ext>
            </a:extLst>
          </p:cNvPr>
          <p:cNvSpPr txBox="1"/>
          <p:nvPr/>
        </p:nvSpPr>
        <p:spPr>
          <a:xfrm>
            <a:off x="702394" y="5618744"/>
            <a:ext cx="11098495" cy="738664"/>
          </a:xfrm>
          <a:prstGeom prst="rect">
            <a:avLst/>
          </a:prstGeom>
          <a:noFill/>
          <a:ln>
            <a:solidFill>
              <a:schemeClr val="tx1"/>
            </a:solidFill>
          </a:ln>
        </p:spPr>
        <p:txBody>
          <a:bodyPr wrap="square">
            <a:spAutoFit/>
          </a:bodyPr>
          <a:lstStyle/>
          <a:p>
            <a:r>
              <a:rPr lang="fr-FR" sz="2100" dirty="0">
                <a:solidFill>
                  <a:schemeClr val="bg1"/>
                </a:solidFill>
                <a:latin typeface="Arial" panose="020B0604020202020204" pitchFamily="34" charset="0"/>
                <a:cs typeface="Arial" panose="020B0604020202020204" pitchFamily="34" charset="0"/>
              </a:rPr>
              <a:t>Petit kyste colloïde du V3 en regard des trous de Monro, arrondie bien limité spontanément hyperdense en TDM en contraste spontané et en isosignal T1, signal hétérogène T2 </a:t>
            </a:r>
          </a:p>
        </p:txBody>
      </p:sp>
      <p:sp>
        <p:nvSpPr>
          <p:cNvPr id="14" name="ZoneTexte 13">
            <a:extLst>
              <a:ext uri="{FF2B5EF4-FFF2-40B4-BE49-F238E27FC236}">
                <a16:creationId xmlns:a16="http://schemas.microsoft.com/office/drawing/2014/main" id="{0CF8AD3D-1C9C-DE5D-4542-9DE1B81E8F5D}"/>
              </a:ext>
            </a:extLst>
          </p:cNvPr>
          <p:cNvSpPr txBox="1"/>
          <p:nvPr/>
        </p:nvSpPr>
        <p:spPr>
          <a:xfrm>
            <a:off x="4146029" y="5183550"/>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T2 axiale</a:t>
            </a:r>
          </a:p>
        </p:txBody>
      </p:sp>
      <p:sp>
        <p:nvSpPr>
          <p:cNvPr id="17" name="ZoneTexte 16">
            <a:extLst>
              <a:ext uri="{FF2B5EF4-FFF2-40B4-BE49-F238E27FC236}">
                <a16:creationId xmlns:a16="http://schemas.microsoft.com/office/drawing/2014/main" id="{F57AC706-54CB-AB25-AD48-8CE3BDD5E960}"/>
              </a:ext>
            </a:extLst>
          </p:cNvPr>
          <p:cNvSpPr txBox="1"/>
          <p:nvPr/>
        </p:nvSpPr>
        <p:spPr>
          <a:xfrm>
            <a:off x="8926146" y="5081875"/>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T1 sagittale</a:t>
            </a:r>
          </a:p>
        </p:txBody>
      </p:sp>
      <p:sp>
        <p:nvSpPr>
          <p:cNvPr id="18" name="ZoneTexte 17">
            <a:extLst>
              <a:ext uri="{FF2B5EF4-FFF2-40B4-BE49-F238E27FC236}">
                <a16:creationId xmlns:a16="http://schemas.microsoft.com/office/drawing/2014/main" id="{B17CCDB3-84FC-4C13-0470-5D40F59E20E4}"/>
              </a:ext>
            </a:extLst>
          </p:cNvPr>
          <p:cNvSpPr txBox="1"/>
          <p:nvPr/>
        </p:nvSpPr>
        <p:spPr>
          <a:xfrm>
            <a:off x="33498" y="5239331"/>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TDM axiale -C</a:t>
            </a:r>
          </a:p>
        </p:txBody>
      </p:sp>
    </p:spTree>
    <p:extLst>
      <p:ext uri="{BB962C8B-B14F-4D97-AF65-F5344CB8AC3E}">
        <p14:creationId xmlns:p14="http://schemas.microsoft.com/office/powerpoint/2010/main" val="1906390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F2F93E7-0446-B7F9-E625-DE7ED045E5D0}"/>
            </a:ext>
          </a:extLst>
        </p:cNvPr>
        <p:cNvGrpSpPr/>
        <p:nvPr/>
      </p:nvGrpSpPr>
      <p:grpSpPr>
        <a:xfrm>
          <a:off x="0" y="0"/>
          <a:ext cx="0" cy="0"/>
          <a:chOff x="0" y="0"/>
          <a:chExt cx="0" cy="0"/>
        </a:xfrm>
      </p:grpSpPr>
      <p:pic>
        <p:nvPicPr>
          <p:cNvPr id="27" name="Image 26">
            <a:extLst>
              <a:ext uri="{FF2B5EF4-FFF2-40B4-BE49-F238E27FC236}">
                <a16:creationId xmlns:a16="http://schemas.microsoft.com/office/drawing/2014/main" id="{F10FE1A9-1C54-F3C7-13E6-696E12D434E9}"/>
              </a:ext>
            </a:extLst>
          </p:cNvPr>
          <p:cNvPicPr>
            <a:picLocks noChangeAspect="1"/>
          </p:cNvPicPr>
          <p:nvPr/>
        </p:nvPicPr>
        <p:blipFill>
          <a:blip r:embed="rId3"/>
          <a:stretch>
            <a:fillRect/>
          </a:stretch>
        </p:blipFill>
        <p:spPr>
          <a:xfrm>
            <a:off x="3904211" y="929640"/>
            <a:ext cx="3805253" cy="4383926"/>
          </a:xfrm>
          <a:prstGeom prst="rect">
            <a:avLst/>
          </a:prstGeom>
        </p:spPr>
      </p:pic>
      <p:pic>
        <p:nvPicPr>
          <p:cNvPr id="6" name="Image 5">
            <a:extLst>
              <a:ext uri="{FF2B5EF4-FFF2-40B4-BE49-F238E27FC236}">
                <a16:creationId xmlns:a16="http://schemas.microsoft.com/office/drawing/2014/main" id="{E45454FF-443C-FBB1-F3EB-D2A444E3DE97}"/>
              </a:ext>
            </a:extLst>
          </p:cNvPr>
          <p:cNvPicPr>
            <a:picLocks noChangeAspect="1"/>
          </p:cNvPicPr>
          <p:nvPr/>
        </p:nvPicPr>
        <p:blipFill>
          <a:blip r:embed="rId4"/>
          <a:stretch>
            <a:fillRect/>
          </a:stretch>
        </p:blipFill>
        <p:spPr>
          <a:xfrm>
            <a:off x="8287790" y="970057"/>
            <a:ext cx="3752785" cy="4343509"/>
          </a:xfrm>
          <a:prstGeom prst="rect">
            <a:avLst/>
          </a:prstGeom>
        </p:spPr>
      </p:pic>
      <p:sp>
        <p:nvSpPr>
          <p:cNvPr id="2" name="Titre 1">
            <a:extLst>
              <a:ext uri="{FF2B5EF4-FFF2-40B4-BE49-F238E27FC236}">
                <a16:creationId xmlns:a16="http://schemas.microsoft.com/office/drawing/2014/main" id="{3ACC763F-6603-D375-1C62-8483B39A1B72}"/>
              </a:ext>
            </a:extLst>
          </p:cNvPr>
          <p:cNvSpPr txBox="1">
            <a:spLocks/>
          </p:cNvSpPr>
          <p:nvPr/>
        </p:nvSpPr>
        <p:spPr>
          <a:xfrm>
            <a:off x="2428726" y="57118"/>
            <a:ext cx="7645832" cy="822557"/>
          </a:xfrm>
          <a:prstGeom prst="rect">
            <a:avLst/>
          </a:prstGeom>
          <a:solidFill>
            <a:schemeClr val="accent1"/>
          </a:solidFill>
          <a:ln>
            <a:solidFill>
              <a:schemeClr val="accent1"/>
            </a:solid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IMAGERIE</a:t>
            </a:r>
          </a:p>
        </p:txBody>
      </p:sp>
      <p:sp>
        <p:nvSpPr>
          <p:cNvPr id="11" name="ZoneTexte 10">
            <a:extLst>
              <a:ext uri="{FF2B5EF4-FFF2-40B4-BE49-F238E27FC236}">
                <a16:creationId xmlns:a16="http://schemas.microsoft.com/office/drawing/2014/main" id="{2DEC44E1-1882-3648-B100-2310FDFA9575}"/>
              </a:ext>
            </a:extLst>
          </p:cNvPr>
          <p:cNvSpPr txBox="1"/>
          <p:nvPr/>
        </p:nvSpPr>
        <p:spPr>
          <a:xfrm>
            <a:off x="137753" y="6325962"/>
            <a:ext cx="11916494" cy="415498"/>
          </a:xfrm>
          <a:prstGeom prst="rect">
            <a:avLst/>
          </a:prstGeom>
          <a:noFill/>
          <a:ln>
            <a:solidFill>
              <a:schemeClr val="accent1"/>
            </a:solidFill>
          </a:ln>
        </p:spPr>
        <p:txBody>
          <a:bodyPr wrap="square">
            <a:spAutoFit/>
          </a:bodyPr>
          <a:lstStyle/>
          <a:p>
            <a:pPr>
              <a:lnSpc>
                <a:spcPct val="100000"/>
              </a:lnSpc>
            </a:pPr>
            <a:r>
              <a:rPr lang="fr-FR" sz="2100" dirty="0">
                <a:solidFill>
                  <a:schemeClr val="bg1"/>
                </a:solidFill>
                <a:latin typeface="Arial" panose="020B0604020202020204" pitchFamily="34" charset="0"/>
                <a:cs typeface="Arial" panose="020B0604020202020204" pitchFamily="34" charset="0"/>
              </a:rPr>
              <a:t>Homme de 50 ans, présente des céphalées intenses paroxystiques associées à des vomissements </a:t>
            </a:r>
          </a:p>
        </p:txBody>
      </p:sp>
      <p:sp>
        <p:nvSpPr>
          <p:cNvPr id="16" name="Flèche : droite 15">
            <a:extLst>
              <a:ext uri="{FF2B5EF4-FFF2-40B4-BE49-F238E27FC236}">
                <a16:creationId xmlns:a16="http://schemas.microsoft.com/office/drawing/2014/main" id="{0578C4A2-5F7A-B1AD-646D-FEC8D96FA95D}"/>
              </a:ext>
            </a:extLst>
          </p:cNvPr>
          <p:cNvSpPr/>
          <p:nvPr/>
        </p:nvSpPr>
        <p:spPr>
          <a:xfrm>
            <a:off x="4778475" y="2727066"/>
            <a:ext cx="781050" cy="3014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 droite 16">
            <a:extLst>
              <a:ext uri="{FF2B5EF4-FFF2-40B4-BE49-F238E27FC236}">
                <a16:creationId xmlns:a16="http://schemas.microsoft.com/office/drawing/2014/main" id="{BA96D681-F94C-D534-FA13-AF8FC708FA6C}"/>
              </a:ext>
            </a:extLst>
          </p:cNvPr>
          <p:cNvSpPr/>
          <p:nvPr/>
        </p:nvSpPr>
        <p:spPr>
          <a:xfrm>
            <a:off x="9198258" y="2531018"/>
            <a:ext cx="781050" cy="3014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79719317-1CA1-A160-30A2-7A82AFE26299}"/>
              </a:ext>
            </a:extLst>
          </p:cNvPr>
          <p:cNvPicPr>
            <a:picLocks noChangeAspect="1"/>
          </p:cNvPicPr>
          <p:nvPr/>
        </p:nvPicPr>
        <p:blipFill>
          <a:blip r:embed="rId5"/>
          <a:stretch>
            <a:fillRect/>
          </a:stretch>
        </p:blipFill>
        <p:spPr>
          <a:xfrm>
            <a:off x="95250" y="929639"/>
            <a:ext cx="3409803" cy="4327827"/>
          </a:xfrm>
          <a:prstGeom prst="rect">
            <a:avLst/>
          </a:prstGeom>
        </p:spPr>
      </p:pic>
      <p:sp>
        <p:nvSpPr>
          <p:cNvPr id="19" name="Flèche : droite 18">
            <a:extLst>
              <a:ext uri="{FF2B5EF4-FFF2-40B4-BE49-F238E27FC236}">
                <a16:creationId xmlns:a16="http://schemas.microsoft.com/office/drawing/2014/main" id="{625E38E9-F81D-E325-B176-BC9082A0274C}"/>
              </a:ext>
            </a:extLst>
          </p:cNvPr>
          <p:cNvSpPr/>
          <p:nvPr/>
        </p:nvSpPr>
        <p:spPr>
          <a:xfrm>
            <a:off x="647231" y="2681761"/>
            <a:ext cx="781050" cy="3014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F27717A2-9F86-1967-3EDF-C27BF64B84FC}"/>
              </a:ext>
            </a:extLst>
          </p:cNvPr>
          <p:cNvSpPr txBox="1"/>
          <p:nvPr/>
        </p:nvSpPr>
        <p:spPr>
          <a:xfrm>
            <a:off x="506430" y="5804057"/>
            <a:ext cx="11685570" cy="415498"/>
          </a:xfrm>
          <a:prstGeom prst="rect">
            <a:avLst/>
          </a:prstGeom>
          <a:noFill/>
        </p:spPr>
        <p:txBody>
          <a:bodyPr wrap="square">
            <a:spAutoFit/>
          </a:bodyPr>
          <a:lstStyle/>
          <a:p>
            <a:pPr lvl="0"/>
            <a:r>
              <a:rPr lang="fr-FR" sz="2100" dirty="0">
                <a:solidFill>
                  <a:schemeClr val="bg1"/>
                </a:solidFill>
                <a:latin typeface="Arial" panose="020B0604020202020204" pitchFamily="34" charset="0"/>
                <a:cs typeface="Arial" panose="020B0604020202020204" pitchFamily="34" charset="0"/>
              </a:rPr>
              <a:t>Ce kyste est de signal hétérogène FLAIR, non restrictif à la diffusion et mesure 4.4x4mm</a:t>
            </a:r>
          </a:p>
        </p:txBody>
      </p:sp>
      <p:sp>
        <p:nvSpPr>
          <p:cNvPr id="23" name="ZoneTexte 22">
            <a:extLst>
              <a:ext uri="{FF2B5EF4-FFF2-40B4-BE49-F238E27FC236}">
                <a16:creationId xmlns:a16="http://schemas.microsoft.com/office/drawing/2014/main" id="{37910A98-6E5E-4A00-8176-0102FAE81FA9}"/>
              </a:ext>
            </a:extLst>
          </p:cNvPr>
          <p:cNvSpPr txBox="1"/>
          <p:nvPr/>
        </p:nvSpPr>
        <p:spPr>
          <a:xfrm>
            <a:off x="355005" y="5313565"/>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FLAIR axiale</a:t>
            </a:r>
          </a:p>
        </p:txBody>
      </p:sp>
      <p:sp>
        <p:nvSpPr>
          <p:cNvPr id="24" name="ZoneTexte 23">
            <a:extLst>
              <a:ext uri="{FF2B5EF4-FFF2-40B4-BE49-F238E27FC236}">
                <a16:creationId xmlns:a16="http://schemas.microsoft.com/office/drawing/2014/main" id="{BB34B3EF-3969-238A-F312-8365CB88599F}"/>
              </a:ext>
            </a:extLst>
          </p:cNvPr>
          <p:cNvSpPr txBox="1"/>
          <p:nvPr/>
        </p:nvSpPr>
        <p:spPr>
          <a:xfrm>
            <a:off x="4800666" y="5388111"/>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Diffusion </a:t>
            </a:r>
          </a:p>
        </p:txBody>
      </p:sp>
      <p:sp>
        <p:nvSpPr>
          <p:cNvPr id="25" name="ZoneTexte 24">
            <a:extLst>
              <a:ext uri="{FF2B5EF4-FFF2-40B4-BE49-F238E27FC236}">
                <a16:creationId xmlns:a16="http://schemas.microsoft.com/office/drawing/2014/main" id="{DE0A9EB4-FA13-A0B1-43F6-6E781032D43D}"/>
              </a:ext>
            </a:extLst>
          </p:cNvPr>
          <p:cNvSpPr txBox="1"/>
          <p:nvPr/>
        </p:nvSpPr>
        <p:spPr>
          <a:xfrm>
            <a:off x="8985778" y="5388111"/>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Cartographie ADC</a:t>
            </a:r>
          </a:p>
        </p:txBody>
      </p:sp>
    </p:spTree>
    <p:extLst>
      <p:ext uri="{BB962C8B-B14F-4D97-AF65-F5344CB8AC3E}">
        <p14:creationId xmlns:p14="http://schemas.microsoft.com/office/powerpoint/2010/main" val="643182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DFEADC-B8B0-0484-B383-CB27D097358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0C9414AB-4A33-0607-207A-FF87F0BCA44D}"/>
              </a:ext>
            </a:extLst>
          </p:cNvPr>
          <p:cNvPicPr>
            <a:picLocks noChangeAspect="1"/>
          </p:cNvPicPr>
          <p:nvPr/>
        </p:nvPicPr>
        <p:blipFill>
          <a:blip r:embed="rId3"/>
          <a:stretch>
            <a:fillRect/>
          </a:stretch>
        </p:blipFill>
        <p:spPr>
          <a:xfrm>
            <a:off x="7656332" y="843953"/>
            <a:ext cx="3760383" cy="4476751"/>
          </a:xfrm>
          <a:prstGeom prst="rect">
            <a:avLst/>
          </a:prstGeom>
        </p:spPr>
      </p:pic>
      <p:pic>
        <p:nvPicPr>
          <p:cNvPr id="7" name="Image 6">
            <a:extLst>
              <a:ext uri="{FF2B5EF4-FFF2-40B4-BE49-F238E27FC236}">
                <a16:creationId xmlns:a16="http://schemas.microsoft.com/office/drawing/2014/main" id="{D166E09A-54A5-A31C-B9F1-6872930C01B9}"/>
              </a:ext>
            </a:extLst>
          </p:cNvPr>
          <p:cNvPicPr>
            <a:picLocks noChangeAspect="1"/>
          </p:cNvPicPr>
          <p:nvPr/>
        </p:nvPicPr>
        <p:blipFill>
          <a:blip r:embed="rId4"/>
          <a:stretch>
            <a:fillRect/>
          </a:stretch>
        </p:blipFill>
        <p:spPr>
          <a:xfrm>
            <a:off x="0" y="959232"/>
            <a:ext cx="3835543" cy="4736718"/>
          </a:xfrm>
          <a:prstGeom prst="rect">
            <a:avLst/>
          </a:prstGeom>
        </p:spPr>
      </p:pic>
      <p:sp>
        <p:nvSpPr>
          <p:cNvPr id="10" name="Flèche : droite 9">
            <a:extLst>
              <a:ext uri="{FF2B5EF4-FFF2-40B4-BE49-F238E27FC236}">
                <a16:creationId xmlns:a16="http://schemas.microsoft.com/office/drawing/2014/main" id="{69C13734-BE05-F1B9-A8F3-628FFED26E1E}"/>
              </a:ext>
            </a:extLst>
          </p:cNvPr>
          <p:cNvSpPr/>
          <p:nvPr/>
        </p:nvSpPr>
        <p:spPr>
          <a:xfrm>
            <a:off x="445686" y="4412947"/>
            <a:ext cx="781050" cy="301486"/>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droite 13">
            <a:extLst>
              <a:ext uri="{FF2B5EF4-FFF2-40B4-BE49-F238E27FC236}">
                <a16:creationId xmlns:a16="http://schemas.microsoft.com/office/drawing/2014/main" id="{38F35E54-D25C-26D2-FD63-FDD1D6F084DE}"/>
              </a:ext>
            </a:extLst>
          </p:cNvPr>
          <p:cNvSpPr/>
          <p:nvPr/>
        </p:nvSpPr>
        <p:spPr>
          <a:xfrm>
            <a:off x="8688766" y="2680677"/>
            <a:ext cx="781050" cy="301486"/>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DC8262AC-4D65-8AE9-3332-B7CABCF96EF4}"/>
              </a:ext>
            </a:extLst>
          </p:cNvPr>
          <p:cNvSpPr txBox="1">
            <a:spLocks/>
          </p:cNvSpPr>
          <p:nvPr/>
        </p:nvSpPr>
        <p:spPr>
          <a:xfrm>
            <a:off x="2269709" y="53511"/>
            <a:ext cx="7645832" cy="822557"/>
          </a:xfrm>
          <a:prstGeom prst="rect">
            <a:avLst/>
          </a:prstGeom>
          <a:solidFill>
            <a:schemeClr val="accent1"/>
          </a:solidFill>
          <a:ln>
            <a:solidFill>
              <a:srgbClr val="511E68"/>
            </a:solidFill>
          </a:ln>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IMAGERIE</a:t>
            </a:r>
          </a:p>
        </p:txBody>
      </p:sp>
      <p:sp>
        <p:nvSpPr>
          <p:cNvPr id="6" name="ZoneTexte 5">
            <a:extLst>
              <a:ext uri="{FF2B5EF4-FFF2-40B4-BE49-F238E27FC236}">
                <a16:creationId xmlns:a16="http://schemas.microsoft.com/office/drawing/2014/main" id="{A2CB23B2-B5DA-1968-27ED-79871F512B38}"/>
              </a:ext>
            </a:extLst>
          </p:cNvPr>
          <p:cNvSpPr txBox="1"/>
          <p:nvPr/>
        </p:nvSpPr>
        <p:spPr>
          <a:xfrm>
            <a:off x="137753" y="6308274"/>
            <a:ext cx="11916494" cy="415498"/>
          </a:xfrm>
          <a:prstGeom prst="rect">
            <a:avLst/>
          </a:prstGeom>
          <a:noFill/>
          <a:ln>
            <a:solidFill>
              <a:schemeClr val="accent1"/>
            </a:solidFill>
          </a:ln>
        </p:spPr>
        <p:txBody>
          <a:bodyPr wrap="square">
            <a:spAutoFit/>
          </a:bodyPr>
          <a:lstStyle/>
          <a:p>
            <a:pPr>
              <a:lnSpc>
                <a:spcPct val="100000"/>
              </a:lnSpc>
            </a:pPr>
            <a:r>
              <a:rPr lang="fr-FR" sz="2100" dirty="0">
                <a:solidFill>
                  <a:schemeClr val="bg1"/>
                </a:solidFill>
                <a:latin typeface="Arial" panose="020B0604020202020204" pitchFamily="34" charset="0"/>
                <a:cs typeface="Arial" panose="020B0604020202020204" pitchFamily="34" charset="0"/>
              </a:rPr>
              <a:t>Homme de 50 ans, présente des céphalées intenses paroxystiques associées à des vomissements </a:t>
            </a:r>
          </a:p>
        </p:txBody>
      </p:sp>
      <p:sp>
        <p:nvSpPr>
          <p:cNvPr id="9" name="ZoneTexte 8">
            <a:extLst>
              <a:ext uri="{FF2B5EF4-FFF2-40B4-BE49-F238E27FC236}">
                <a16:creationId xmlns:a16="http://schemas.microsoft.com/office/drawing/2014/main" id="{B4C39024-BC63-EA97-DFA1-BA715E0621B8}"/>
              </a:ext>
            </a:extLst>
          </p:cNvPr>
          <p:cNvSpPr txBox="1"/>
          <p:nvPr/>
        </p:nvSpPr>
        <p:spPr>
          <a:xfrm>
            <a:off x="4891447" y="5193617"/>
            <a:ext cx="7300553" cy="1061829"/>
          </a:xfrm>
          <a:prstGeom prst="rect">
            <a:avLst/>
          </a:prstGeom>
          <a:noFill/>
          <a:ln>
            <a:solidFill>
              <a:srgbClr val="00B050"/>
            </a:solidFill>
          </a:ln>
        </p:spPr>
        <p:txBody>
          <a:bodyPr wrap="square">
            <a:spAutoFit/>
          </a:bodyPr>
          <a:lstStyle/>
          <a:p>
            <a:pPr lvl="0">
              <a:tabLst>
                <a:tab pos="-270510" algn="l"/>
                <a:tab pos="676275" algn="l"/>
              </a:tabLst>
            </a:pPr>
            <a:r>
              <a:rPr lang="fr-FR" sz="2100" dirty="0">
                <a:solidFill>
                  <a:schemeClr val="bg1"/>
                </a:solidFill>
                <a:latin typeface="Arial" panose="020B0604020202020204" pitchFamily="34" charset="0"/>
                <a:cs typeface="Arial" panose="020B0604020202020204" pitchFamily="34" charset="0"/>
              </a:rPr>
              <a:t>Ce kyste ne se réhausse pas après injection de Gadolinium et  arrive au contacte des veines cérébrales internes  restant perméables</a:t>
            </a:r>
          </a:p>
        </p:txBody>
      </p:sp>
      <p:sp>
        <p:nvSpPr>
          <p:cNvPr id="11" name="ZoneTexte 10">
            <a:extLst>
              <a:ext uri="{FF2B5EF4-FFF2-40B4-BE49-F238E27FC236}">
                <a16:creationId xmlns:a16="http://schemas.microsoft.com/office/drawing/2014/main" id="{54E78C44-E4F1-743C-0355-E869A8924774}"/>
              </a:ext>
            </a:extLst>
          </p:cNvPr>
          <p:cNvSpPr txBox="1"/>
          <p:nvPr/>
        </p:nvSpPr>
        <p:spPr>
          <a:xfrm>
            <a:off x="3709722" y="1562869"/>
            <a:ext cx="3734339" cy="3000821"/>
          </a:xfrm>
          <a:prstGeom prst="rect">
            <a:avLst/>
          </a:prstGeom>
          <a:noFill/>
          <a:ln>
            <a:solidFill>
              <a:srgbClr val="C00000"/>
            </a:solidFill>
          </a:ln>
        </p:spPr>
        <p:txBody>
          <a:bodyPr wrap="square">
            <a:spAutoFit/>
          </a:bodyPr>
          <a:lstStyle/>
          <a:p>
            <a:pPr lvl="0"/>
            <a:r>
              <a:rPr lang="fr-FR" sz="2100" dirty="0">
                <a:solidFill>
                  <a:schemeClr val="bg1"/>
                </a:solidFill>
                <a:latin typeface="Arial" panose="020B0604020202020204" pitchFamily="34" charset="0"/>
                <a:cs typeface="Arial" panose="020B0604020202020204" pitchFamily="34" charset="0"/>
              </a:rPr>
              <a:t>Fin liseré d’hypersignal FLAIR en regard des cornes occipitales des VL en rapport avec des stigmates  de gliose: ancienne résorption trans épendymaire suite à des épisodes d’hydrocéphalie aigue pouvant expliquer la symptomatologie du patient,</a:t>
            </a:r>
          </a:p>
        </p:txBody>
      </p:sp>
      <p:sp>
        <p:nvSpPr>
          <p:cNvPr id="13" name="Flèche : droite 12">
            <a:extLst>
              <a:ext uri="{FF2B5EF4-FFF2-40B4-BE49-F238E27FC236}">
                <a16:creationId xmlns:a16="http://schemas.microsoft.com/office/drawing/2014/main" id="{A3B6562D-09C6-9D5E-19F3-76CEC68EB8BA}"/>
              </a:ext>
            </a:extLst>
          </p:cNvPr>
          <p:cNvSpPr/>
          <p:nvPr/>
        </p:nvSpPr>
        <p:spPr>
          <a:xfrm rot="11102929">
            <a:off x="2273148" y="4412948"/>
            <a:ext cx="781050" cy="301486"/>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9F14A71E-EEA9-000E-3E04-6CA8FEBB8AEC}"/>
              </a:ext>
            </a:extLst>
          </p:cNvPr>
          <p:cNvSpPr txBox="1"/>
          <p:nvPr/>
        </p:nvSpPr>
        <p:spPr>
          <a:xfrm>
            <a:off x="836211" y="5724532"/>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FLAIR axiale</a:t>
            </a:r>
          </a:p>
        </p:txBody>
      </p:sp>
      <p:sp>
        <p:nvSpPr>
          <p:cNvPr id="16" name="ZoneTexte 15">
            <a:extLst>
              <a:ext uri="{FF2B5EF4-FFF2-40B4-BE49-F238E27FC236}">
                <a16:creationId xmlns:a16="http://schemas.microsoft.com/office/drawing/2014/main" id="{1E1BACB4-09BE-AF15-F989-9757CD6C9931}"/>
              </a:ext>
            </a:extLst>
          </p:cNvPr>
          <p:cNvSpPr txBox="1"/>
          <p:nvPr/>
        </p:nvSpPr>
        <p:spPr>
          <a:xfrm>
            <a:off x="10028329" y="4835817"/>
            <a:ext cx="2699792" cy="400110"/>
          </a:xfrm>
          <a:prstGeom prst="rect">
            <a:avLst/>
          </a:prstGeom>
          <a:noFill/>
        </p:spPr>
        <p:txBody>
          <a:bodyPr wrap="square" rtlCol="1">
            <a:spAutoFit/>
          </a:bodyPr>
          <a:lstStyle/>
          <a:p>
            <a:r>
              <a:rPr lang="fr-FR" sz="2000" b="1" dirty="0">
                <a:solidFill>
                  <a:schemeClr val="accent1">
                    <a:lumMod val="60000"/>
                    <a:lumOff val="40000"/>
                  </a:schemeClr>
                </a:solidFill>
                <a:latin typeface="Arial" panose="020B0604020202020204" pitchFamily="34" charset="0"/>
                <a:cs typeface="Arial" panose="020B0604020202020204" pitchFamily="34" charset="0"/>
              </a:rPr>
              <a:t>T1 axiale GADO+</a:t>
            </a:r>
          </a:p>
        </p:txBody>
      </p:sp>
    </p:spTree>
    <p:extLst>
      <p:ext uri="{BB962C8B-B14F-4D97-AF65-F5344CB8AC3E}">
        <p14:creationId xmlns:p14="http://schemas.microsoft.com/office/powerpoint/2010/main" val="1297656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69980</TotalTime>
  <Words>691</Words>
  <Application>Microsoft Office PowerPoint</Application>
  <PresentationFormat>Grand écran</PresentationFormat>
  <Paragraphs>67</Paragraphs>
  <Slides>5</Slides>
  <Notes>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Arial</vt:lpstr>
      <vt:lpstr>Calibri</vt:lpstr>
      <vt:lpstr>Calibri Light</vt:lpstr>
      <vt:lpstr>Courier New</vt:lpstr>
      <vt:lpstr>Tahoma</vt:lpstr>
      <vt:lpstr>Wingdings</vt:lpstr>
      <vt:lpstr>Thème Office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IMAGERIE DU …….. (Maj, police taille 40, Arial) </dc:title>
  <dc:creator>LABIED MOHAMED</dc:creator>
  <cp:lastModifiedBy>meriem benchekroun</cp:lastModifiedBy>
  <cp:revision>312</cp:revision>
  <dcterms:created xsi:type="dcterms:W3CDTF">2024-05-27T23:27:34Z</dcterms:created>
  <dcterms:modified xsi:type="dcterms:W3CDTF">2026-02-28T13:40:14Z</dcterms:modified>
</cp:coreProperties>
</file>