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75" r:id="rId3"/>
    <p:sldId id="287" r:id="rId4"/>
    <p:sldId id="278" r:id="rId5"/>
    <p:sldId id="27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7B89C-EB77-49F8-ABB3-D98458C6DA7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798B7-E85E-4DA2-887E-DE39ACAC1E0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37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Les calcifications sont rare,</a:t>
            </a:r>
            <a:r>
              <a:rPr lang="fr-FR" baseline="0" dirty="0"/>
              <a:t> mais possible</a:t>
            </a: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L’ulcération de surface est systématiquement recherchée sur la TDM car il s’agit d’un signe de grande valeur diagnostique.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61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6D90-FB36-D5E1-621B-4FD16510F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4A846-1233-4BE6-9B64-25D14C938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77784C-CB26-2211-6095-3D071659D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Infiltration mésentérique et Importance du rehaussement non corrélé au risque de malignité </a:t>
            </a:r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8F21E-5890-AA6B-A3AA-3F6B6A8FC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819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45919-8E8C-6F89-85F1-B8E39DC65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0D6ED-D51E-C945-D362-187FBD499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E6222-CB04-9DE8-5FEB-6F2D49711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Schwannomas are believed to arise from the myenteric plexus within the muscularis propria of the gastrointestinal tract, with the stomach being the most common site (60%–70% of cases), followed by the colon and rectum (27).</a:t>
            </a:r>
            <a:r>
              <a:rPr lang="en-US" dirty="0"/>
              <a:t> </a:t>
            </a:r>
            <a:br>
              <a:rPr lang="en-US" dirty="0"/>
            </a:b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DAE47-83B2-47BA-E309-1069A2251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90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09C7E-1BAD-16AD-7B9F-7CD022E8F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19A699-CA51-5173-175E-BA366BAE6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422717-9270-E386-1BE9-C27084E08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 e s c l a s </a:t>
            </a:r>
            <a:r>
              <a:rPr lang="fr-FR" dirty="0" err="1"/>
              <a:t>s</a:t>
            </a:r>
            <a:r>
              <a:rPr lang="fr-FR" dirty="0"/>
              <a:t> i f i c a t i o n s de </a:t>
            </a:r>
            <a:r>
              <a:rPr lang="fr-FR" dirty="0" err="1"/>
              <a:t>Miettinen</a:t>
            </a:r>
            <a:r>
              <a:rPr lang="fr-FR" dirty="0"/>
              <a:t> et NIH modifiée par Joensuu (sont </a:t>
            </a:r>
            <a:r>
              <a:rPr lang="fr-FR" dirty="0" err="1"/>
              <a:t>lesplus</a:t>
            </a:r>
            <a:r>
              <a:rPr lang="fr-FR" dirty="0"/>
              <a:t> utilisées en Europe</a:t>
            </a:r>
          </a:p>
          <a:p>
            <a:r>
              <a:rPr lang="fr-FR" dirty="0"/>
              <a:t> Estimation du risque de récidive ou de décès lié à la maladie dans les GIST localisées réséquées dans des groupes définis par la taille, l’index mitotique et le siège de la tumeur(AFIP : </a:t>
            </a:r>
            <a:r>
              <a:rPr lang="fr-FR" dirty="0" err="1"/>
              <a:t>Armed</a:t>
            </a:r>
            <a:r>
              <a:rPr lang="fr-FR" dirty="0"/>
              <a:t> Forces Institute of </a:t>
            </a:r>
            <a:r>
              <a:rPr lang="fr-FR" dirty="0" err="1"/>
              <a:t>Pathology</a:t>
            </a:r>
            <a:r>
              <a:rPr lang="fr-FR" dirty="0"/>
              <a:t>) (d’après </a:t>
            </a:r>
            <a:r>
              <a:rPr lang="fr-FR" dirty="0" err="1"/>
              <a:t>Miettine</a:t>
            </a:r>
            <a:endParaRPr lang="fr-FR" dirty="0"/>
          </a:p>
          <a:p>
            <a:r>
              <a:rPr lang="fr-FR" dirty="0"/>
              <a:t>Estimation du risque de récidive dans les GIST localisées </a:t>
            </a:r>
            <a:r>
              <a:rPr lang="fr-FR" dirty="0" err="1"/>
              <a:t>réséquéesdans</a:t>
            </a:r>
            <a:r>
              <a:rPr lang="fr-FR" dirty="0"/>
              <a:t> la classification de Joensuu dérivée de celle du </a:t>
            </a:r>
            <a:r>
              <a:rPr lang="fr-FR" dirty="0" err="1"/>
              <a:t>NIHn</a:t>
            </a:r>
            <a:r>
              <a:rPr lang="fr-FR" dirty="0"/>
              <a:t> [4])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683AD-966F-4221-B51E-90102BD5A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20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6278E-9291-1AC6-C8BD-3843AF683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AE47C-B78A-422B-7D7C-5587D05BF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5A8C1D-0874-0B6E-2643-E45B007B9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99076-B035-24A2-605B-79645E572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467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E776-E7D2-2A89-A02B-F5E1F393C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92522-EBFB-FBD1-5F2D-884598E7F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F741E-5386-83C1-EC35-42254B03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8F9CC-2AAD-062C-4EB3-B12F7209E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0B1C5-E81B-1FF3-3411-5B160633A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09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1B50-FF55-A5A7-FFF1-B0A35CC6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E8F56-65CF-A661-478B-7E608415D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F83BE-25BC-D87B-67E3-A1B13E1D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3BAAA-3BE2-A780-C1C6-441A3453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FDCC6-8B3E-1087-3571-2E750F5B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AEAD-4397-A153-1DF7-ED6850121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C01F9-A512-B6F2-7003-E9500DD2C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4865B-293E-11E2-FBB8-408462B68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20E81-6B38-3F8C-F644-F179D489F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B902E-1D58-80E1-9374-375F88002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34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BFDCF-D2EF-FDA5-D476-40B52D7F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FA9FE-D6D1-0548-FBB0-5EFD158283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25AB0-DC35-725B-7E97-04948B57E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EEEE1-0EEF-3422-8046-D35439E51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2F49B-34D8-F289-A977-BAE350509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27DDC-B139-FB32-DC14-EEB24FA86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47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3A7C-4A45-8F72-7A02-148690F0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AA7E3-B937-AA8D-FB91-C350D620D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821E7-3ED6-616F-6801-B710A3503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7177A-2375-6F89-0846-1942AB357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1540E-BB33-C2A7-6B76-622C51349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7637EE-551E-DC28-C506-32F74C17E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C4F873-9F8E-CE24-C4BC-633E0C53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CDE5B-BCA8-CF35-5380-C775E6E35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37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4108E-035A-4CEA-91BB-9051EBC8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AA34E-3528-BD1A-D760-02A18222E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76E22-74F6-FFF3-2918-3B1135B5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54B1C-2DCE-513D-9583-2F0B4A39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430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E4EFFA-38B9-B4D6-D488-365217366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90717-F8D4-2F37-C6A3-821F4D53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1BDF2-0795-A3AA-AC8D-E1333682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51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C1C5-0319-5C42-AD19-E28C8BFC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3E1FC-F20F-EAF6-4667-60D6E6967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64654-C057-337E-A9AE-48481E1E1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25154-29F2-1443-8D29-8F8BCB63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79D4F-D3E2-AC7A-12FA-9D5A3F69F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DE79B2-83A1-AF17-F502-532E1493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811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C2607-1781-B0F3-6F87-40AE16CC5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D9DF61-87FC-608B-1D0D-727771891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4D4F5-6F35-4A67-F8E0-41B2716F1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0A27D-B850-BE7E-0A6D-92A82D1CF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7C72B-AD48-C02F-ED22-DADDC5B8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26693-29D1-2770-4F0B-4FF1A2771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3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FF58A-F264-EBBA-39D0-2B4231CD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12FBA-1465-9241-B773-AC9B8AE82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7EAF-5FA2-F10C-83DE-54FCEBD26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A8901-C000-CB8E-DF63-EECE0FBD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5480D-B2B3-5459-80BB-B13B9BB7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37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6EE1BD-CF0E-C2C4-6B89-9B8B35A1C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47D6BF-B3FF-9F09-A92E-6A28B83EF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20935-8F07-F621-1539-571EF8105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27B0A-7850-429E-1446-0560C0737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1F238-8819-C870-BB5F-2298EEDC2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06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48F747-136A-28FB-BF24-5D37FD464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C45BD-7869-741D-B5EB-7DE18DF2C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B3316-E331-AD9A-B9C5-553C43FCC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E53B-FC0C-480F-B7BD-4CB0BFD9719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F7A9A-3DE9-C114-68E6-70F4B130A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EF77D-AF0F-A81B-6E24-BF3D8A69C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26CB-46D7-4FDE-BF98-D541002791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79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87427-938B-7C81-9208-8ED564A9A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1FFE69-3E69-7FCE-0812-9C52C37C15D9}"/>
              </a:ext>
            </a:extLst>
          </p:cNvPr>
          <p:cNvSpPr/>
          <p:nvPr/>
        </p:nvSpPr>
        <p:spPr>
          <a:xfrm>
            <a:off x="-205673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F08A220-E0B6-4181-726A-5A0EE4885184}"/>
              </a:ext>
            </a:extLst>
          </p:cNvPr>
          <p:cNvSpPr/>
          <p:nvPr/>
        </p:nvSpPr>
        <p:spPr>
          <a:xfrm>
            <a:off x="8709727" y="0"/>
            <a:ext cx="3276600" cy="584197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DIAGNOSTIC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532BFAF6-E83C-6703-635C-5719AEE1EDD0}"/>
              </a:ext>
            </a:extLst>
          </p:cNvPr>
          <p:cNvSpPr/>
          <p:nvPr/>
        </p:nvSpPr>
        <p:spPr>
          <a:xfrm>
            <a:off x="9580158" y="6159500"/>
            <a:ext cx="1926042" cy="0"/>
          </a:xfrm>
          <a:prstGeom prst="line">
            <a:avLst/>
          </a:prstGeom>
          <a:ln w="57150" cap="flat">
            <a:solidFill>
              <a:srgbClr val="4A4A4A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8A7FD6C-7DC8-A4D5-2FC6-F76DE53C7EE5}"/>
              </a:ext>
            </a:extLst>
          </p:cNvPr>
          <p:cNvSpPr/>
          <p:nvPr/>
        </p:nvSpPr>
        <p:spPr>
          <a:xfrm>
            <a:off x="-709816" y="216776"/>
            <a:ext cx="2194075" cy="801835"/>
          </a:xfrm>
          <a:custGeom>
            <a:avLst/>
            <a:gdLst/>
            <a:ahLst/>
            <a:cxnLst/>
            <a:rect l="l" t="t" r="r" b="b"/>
            <a:pathLst>
              <a:path w="3291113" h="1202752">
                <a:moveTo>
                  <a:pt x="0" y="0"/>
                </a:moveTo>
                <a:lnTo>
                  <a:pt x="3291112" y="0"/>
                </a:lnTo>
                <a:lnTo>
                  <a:pt x="3291112" y="1202752"/>
                </a:lnTo>
                <a:lnTo>
                  <a:pt x="0" y="120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EF205165-5768-A4BC-1AD8-33F4D7378FFA}"/>
              </a:ext>
            </a:extLst>
          </p:cNvPr>
          <p:cNvGrpSpPr/>
          <p:nvPr/>
        </p:nvGrpSpPr>
        <p:grpSpPr>
          <a:xfrm>
            <a:off x="11506200" y="0"/>
            <a:ext cx="2057400" cy="6858000"/>
            <a:chOff x="0" y="0"/>
            <a:chExt cx="812800" cy="270933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981123F-A31D-71AE-68D5-7AE03C8DD0A7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6716B4A4-5EF8-16C0-3B2F-145C49D6B62F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20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5463E6C-DA93-3615-B23E-76E13C1E572A}"/>
              </a:ext>
            </a:extLst>
          </p:cNvPr>
          <p:cNvSpPr txBox="1"/>
          <p:nvPr/>
        </p:nvSpPr>
        <p:spPr>
          <a:xfrm>
            <a:off x="1587196" y="319398"/>
            <a:ext cx="3899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indent="-228611">
              <a:buAutoNum type="arabicPeriod"/>
            </a:pPr>
            <a:r>
              <a:rPr lang="fr-FR" sz="1200" b="1" u="sng" dirty="0">
                <a:latin typeface="Cambria" panose="02040503050406030204" pitchFamily="18" charset="0"/>
                <a:ea typeface="Cambria" panose="02040503050406030204" pitchFamily="18" charset="0"/>
              </a:rPr>
              <a:t>Savoir </a:t>
            </a:r>
            <a:r>
              <a:rPr lang="fr-FR" sz="12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où</a:t>
            </a:r>
            <a:r>
              <a:rPr lang="fr-FR" sz="1200" b="1" u="sng" dirty="0">
                <a:latin typeface="Cambria" panose="02040503050406030204" pitchFamily="18" charset="0"/>
                <a:ea typeface="Cambria" panose="02040503050406030204" pitchFamily="18" charset="0"/>
              </a:rPr>
              <a:t> rechercher une GIST: </a:t>
            </a:r>
          </a:p>
        </p:txBody>
      </p:sp>
      <p:sp>
        <p:nvSpPr>
          <p:cNvPr id="32" name="Rectangle à coins arrondis 11">
            <a:extLst>
              <a:ext uri="{FF2B5EF4-FFF2-40B4-BE49-F238E27FC236}">
                <a16:creationId xmlns:a16="http://schemas.microsoft.com/office/drawing/2014/main" id="{29D8E460-CC0D-1FE3-5FB0-D6DF7D066375}"/>
              </a:ext>
            </a:extLst>
          </p:cNvPr>
          <p:cNvSpPr/>
          <p:nvPr/>
        </p:nvSpPr>
        <p:spPr>
          <a:xfrm>
            <a:off x="387221" y="1302609"/>
            <a:ext cx="3899205" cy="2801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67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GIST de petite taille:</a:t>
            </a:r>
          </a:p>
          <a:p>
            <a:pPr algn="ctr"/>
            <a:endParaRPr lang="fr-FR" sz="1733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• Intra murale : endo ou exo luminale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Ronde, de contours bien limités 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 vasculaire </a:t>
            </a:r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</a:t>
            </a:r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1733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Intérêt du temps artériel ++ </a:t>
            </a:r>
            <a:endParaRPr lang="fr-FR" sz="1733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7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Rehaussement homogène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43D466-E8CE-AD5B-8E59-A4A6A8AF1818}"/>
              </a:ext>
            </a:extLst>
          </p:cNvPr>
          <p:cNvSpPr txBox="1"/>
          <p:nvPr/>
        </p:nvSpPr>
        <p:spPr>
          <a:xfrm>
            <a:off x="1587196" y="734905"/>
            <a:ext cx="389920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17" indent="-342917">
              <a:buFont typeface="+mj-lt"/>
              <a:buAutoNum type="arabicPeriod" startAt="2"/>
            </a:pPr>
            <a:r>
              <a:rPr lang="fr-FR" sz="1867" b="1" u="sng" dirty="0">
                <a:latin typeface="Cambria" panose="02040503050406030204" pitchFamily="18" charset="0"/>
                <a:ea typeface="Cambria" panose="02040503050406030204" pitchFamily="18" charset="0"/>
              </a:rPr>
              <a:t> Aspect en fonction de la taille: </a:t>
            </a:r>
          </a:p>
        </p:txBody>
      </p:sp>
      <p:sp>
        <p:nvSpPr>
          <p:cNvPr id="4" name="Rectangle à coins arrondis 11">
            <a:extLst>
              <a:ext uri="{FF2B5EF4-FFF2-40B4-BE49-F238E27FC236}">
                <a16:creationId xmlns:a16="http://schemas.microsoft.com/office/drawing/2014/main" id="{86390247-A5BD-4B29-A7D9-7A4AB3973AD8}"/>
              </a:ext>
            </a:extLst>
          </p:cNvPr>
          <p:cNvSpPr/>
          <p:nvPr/>
        </p:nvSpPr>
        <p:spPr>
          <a:xfrm>
            <a:off x="7125485" y="1303296"/>
            <a:ext cx="3899205" cy="280080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67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GIST volumineuse:</a:t>
            </a:r>
          </a:p>
          <a:p>
            <a:pPr algn="ctr"/>
            <a:endParaRPr lang="fr-FR" sz="1733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867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Bien limitée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867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Hétérogène 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867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Très vascularisée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867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Centre nécrotique, remaniements kystiques </a:t>
            </a:r>
          </a:p>
        </p:txBody>
      </p:sp>
      <p:sp>
        <p:nvSpPr>
          <p:cNvPr id="5" name="Rectangle à coins arrondis 11">
            <a:extLst>
              <a:ext uri="{FF2B5EF4-FFF2-40B4-BE49-F238E27FC236}">
                <a16:creationId xmlns:a16="http://schemas.microsoft.com/office/drawing/2014/main" id="{9777760A-9ACD-9535-7907-8A285EEBD7F1}"/>
              </a:ext>
            </a:extLst>
          </p:cNvPr>
          <p:cNvSpPr/>
          <p:nvPr/>
        </p:nvSpPr>
        <p:spPr>
          <a:xfrm>
            <a:off x="4524638" y="5445519"/>
            <a:ext cx="6018541" cy="11011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867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Ulcération et fistulisation </a:t>
            </a:r>
            <a:r>
              <a:rPr lang="fr-FR" sz="1867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fréquentes dans la lumière digestive  </a:t>
            </a:r>
            <a:r>
              <a:rPr lang="fr-FR" sz="1867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</a:t>
            </a:r>
            <a:r>
              <a:rPr lang="fr-FR" sz="1867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fr-FR" sz="1867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Très évocateur de GIST ++</a:t>
            </a:r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77C71BD1-0910-FF44-49E6-3499DDE54E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135" t="1" r="56743" b="53367"/>
          <a:stretch>
            <a:fillRect/>
          </a:stretch>
        </p:blipFill>
        <p:spPr>
          <a:xfrm>
            <a:off x="430146" y="4246293"/>
            <a:ext cx="3738211" cy="2469511"/>
          </a:xfrm>
          <a:prstGeom prst="rect">
            <a:avLst/>
          </a:prstGeom>
        </p:spPr>
      </p:pic>
      <p:pic>
        <p:nvPicPr>
          <p:cNvPr id="8" name="Image 4">
            <a:extLst>
              <a:ext uri="{FF2B5EF4-FFF2-40B4-BE49-F238E27FC236}">
                <a16:creationId xmlns:a16="http://schemas.microsoft.com/office/drawing/2014/main" id="{916DFB0B-E645-5E9B-F7CA-A4E6F5EEEC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7681" t="41449" r="5197" b="11919"/>
          <a:stretch>
            <a:fillRect/>
          </a:stretch>
        </p:blipFill>
        <p:spPr>
          <a:xfrm>
            <a:off x="7244645" y="4246293"/>
            <a:ext cx="3738211" cy="246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60564-D48C-8EFE-EE02-9DC6708E7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F5C7C2-C1D2-91FF-F35C-6E8B8AE4F0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552F260-1201-0B82-984D-658F2B55A5C2}"/>
              </a:ext>
            </a:extLst>
          </p:cNvPr>
          <p:cNvSpPr/>
          <p:nvPr/>
        </p:nvSpPr>
        <p:spPr>
          <a:xfrm>
            <a:off x="8709727" y="0"/>
            <a:ext cx="3276600" cy="584197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DIAGNOSTIC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35B0C45E-DCB8-861A-720A-6E9C7FCA842E}"/>
              </a:ext>
            </a:extLst>
          </p:cNvPr>
          <p:cNvSpPr/>
          <p:nvPr/>
        </p:nvSpPr>
        <p:spPr>
          <a:xfrm>
            <a:off x="9580158" y="6159500"/>
            <a:ext cx="1926042" cy="0"/>
          </a:xfrm>
          <a:prstGeom prst="line">
            <a:avLst/>
          </a:prstGeom>
          <a:ln w="57150" cap="flat">
            <a:solidFill>
              <a:srgbClr val="4A4A4A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5029AC5-6D5C-CEB9-9DA4-E7D4954879CC}"/>
              </a:ext>
            </a:extLst>
          </p:cNvPr>
          <p:cNvSpPr/>
          <p:nvPr/>
        </p:nvSpPr>
        <p:spPr>
          <a:xfrm>
            <a:off x="-709816" y="216776"/>
            <a:ext cx="2194075" cy="801835"/>
          </a:xfrm>
          <a:custGeom>
            <a:avLst/>
            <a:gdLst/>
            <a:ahLst/>
            <a:cxnLst/>
            <a:rect l="l" t="t" r="r" b="b"/>
            <a:pathLst>
              <a:path w="3291113" h="1202752">
                <a:moveTo>
                  <a:pt x="0" y="0"/>
                </a:moveTo>
                <a:lnTo>
                  <a:pt x="3291112" y="0"/>
                </a:lnTo>
                <a:lnTo>
                  <a:pt x="3291112" y="1202752"/>
                </a:lnTo>
                <a:lnTo>
                  <a:pt x="0" y="120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F99A0705-7750-E067-9BE0-0294E4A67E91}"/>
              </a:ext>
            </a:extLst>
          </p:cNvPr>
          <p:cNvGrpSpPr/>
          <p:nvPr/>
        </p:nvGrpSpPr>
        <p:grpSpPr>
          <a:xfrm>
            <a:off x="11506200" y="0"/>
            <a:ext cx="2057400" cy="6858000"/>
            <a:chOff x="0" y="0"/>
            <a:chExt cx="812800" cy="270933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5A56B6D6-3A42-1F29-8BDA-4DBA8072B50B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AE1AC6D3-482B-F2AD-D5BC-752E3FA8230C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20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D5FF60-0B97-DAA7-D4A0-82D570313882}"/>
              </a:ext>
            </a:extLst>
          </p:cNvPr>
          <p:cNvSpPr txBox="1"/>
          <p:nvPr/>
        </p:nvSpPr>
        <p:spPr>
          <a:xfrm>
            <a:off x="1587196" y="319398"/>
            <a:ext cx="3899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indent="-228611">
              <a:buAutoNum type="arabicPeriod"/>
            </a:pPr>
            <a:r>
              <a:rPr lang="fr-FR" sz="1200" b="1" u="sng" dirty="0">
                <a:latin typeface="Cambria" panose="02040503050406030204" pitchFamily="18" charset="0"/>
                <a:ea typeface="Cambria" panose="02040503050406030204" pitchFamily="18" charset="0"/>
              </a:rPr>
              <a:t>Savoir </a:t>
            </a:r>
            <a:r>
              <a:rPr lang="fr-FR" sz="12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où</a:t>
            </a:r>
            <a:r>
              <a:rPr lang="fr-FR" sz="1200" b="1" u="sng" dirty="0">
                <a:latin typeface="Cambria" panose="02040503050406030204" pitchFamily="18" charset="0"/>
                <a:ea typeface="Cambria" panose="02040503050406030204" pitchFamily="18" charset="0"/>
              </a:rPr>
              <a:t> rechercher une GIST: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53FB4-F1D4-3E34-90EB-59326D25B1DE}"/>
              </a:ext>
            </a:extLst>
          </p:cNvPr>
          <p:cNvSpPr txBox="1"/>
          <p:nvPr/>
        </p:nvSpPr>
        <p:spPr>
          <a:xfrm>
            <a:off x="1587196" y="734906"/>
            <a:ext cx="3899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AutoNum type="arabicPeriod"/>
              <a:defRPr b="1" u="sng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>
              <a:buFont typeface="+mj-lt"/>
              <a:buAutoNum type="arabicPeriod" startAt="2"/>
            </a:pPr>
            <a:r>
              <a:rPr lang="fr-FR" sz="1200" dirty="0"/>
              <a:t> Aspect en fonction de la taille: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EC8D4A-3A7A-51E5-5BCD-F6EA640460D9}"/>
              </a:ext>
            </a:extLst>
          </p:cNvPr>
          <p:cNvSpPr txBox="1"/>
          <p:nvPr/>
        </p:nvSpPr>
        <p:spPr>
          <a:xfrm>
            <a:off x="1587196" y="1136969"/>
            <a:ext cx="562640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AutoNum type="arabicPeriod"/>
              <a:defRPr b="1" u="sng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>
              <a:buFont typeface="+mj-lt"/>
              <a:buAutoNum type="arabicPeriod" startAt="3"/>
            </a:pPr>
            <a:r>
              <a:rPr lang="fr-FR" sz="1867" dirty="0"/>
              <a:t>Facteurs Prédictifs de </a:t>
            </a:r>
            <a:r>
              <a:rPr lang="fr-FR" sz="1867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GIST agressive en TDM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98DAD2-5985-51FE-9BF4-14F0FDAC402A}"/>
              </a:ext>
            </a:extLst>
          </p:cNvPr>
          <p:cNvSpPr txBox="1"/>
          <p:nvPr/>
        </p:nvSpPr>
        <p:spPr>
          <a:xfrm>
            <a:off x="4013200" y="1657122"/>
            <a:ext cx="34036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Bénigne 80% - Maligne 20%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6E2E97-E61C-BC75-20C3-0AD2FF00FECA}"/>
              </a:ext>
            </a:extLst>
          </p:cNvPr>
          <p:cNvGrpSpPr/>
          <p:nvPr/>
        </p:nvGrpSpPr>
        <p:grpSpPr>
          <a:xfrm>
            <a:off x="420704" y="2259090"/>
            <a:ext cx="10131393" cy="3864005"/>
            <a:chOff x="631055" y="3388635"/>
            <a:chExt cx="15197090" cy="57960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6C0F9A-096D-5D55-6DAF-5C5B9F280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055" y="3388635"/>
              <a:ext cx="15197090" cy="5796007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B26939-7E11-B740-2C75-E3493764354E}"/>
                </a:ext>
              </a:extLst>
            </p:cNvPr>
            <p:cNvSpPr/>
            <p:nvPr/>
          </p:nvSpPr>
          <p:spPr>
            <a:xfrm>
              <a:off x="7162800" y="8648700"/>
              <a:ext cx="2209800" cy="535942"/>
            </a:xfrm>
            <a:prstGeom prst="rect">
              <a:avLst/>
            </a:prstGeom>
            <a:solidFill>
              <a:srgbClr val="E1E1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26356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B7A46-3D24-6DA7-9C46-E7F18A918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F23254F-B27D-0878-611C-870CF546D1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6F8EB7F-F688-FE46-15E5-76C6435294E2}"/>
              </a:ext>
            </a:extLst>
          </p:cNvPr>
          <p:cNvSpPr/>
          <p:nvPr/>
        </p:nvSpPr>
        <p:spPr>
          <a:xfrm>
            <a:off x="8709727" y="0"/>
            <a:ext cx="3276600" cy="584197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DIAGNOSTIC DIFFERENTIEL</a:t>
            </a: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58A00825-45A4-D92B-E181-4B2BD059F34D}"/>
              </a:ext>
            </a:extLst>
          </p:cNvPr>
          <p:cNvGrpSpPr/>
          <p:nvPr/>
        </p:nvGrpSpPr>
        <p:grpSpPr>
          <a:xfrm>
            <a:off x="11506200" y="0"/>
            <a:ext cx="2057400" cy="6858000"/>
            <a:chOff x="0" y="0"/>
            <a:chExt cx="812800" cy="270933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B5B0345-2383-707C-6BE9-1F6E7D877756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97C99A61-3F40-8047-F378-17AB86310A01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20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7FC22B-580D-48DE-A217-97D5C376B03E}"/>
              </a:ext>
            </a:extLst>
          </p:cNvPr>
          <p:cNvGraphicFramePr>
            <a:graphicFrameLocks noGrp="1"/>
          </p:cNvGraphicFramePr>
          <p:nvPr/>
        </p:nvGraphicFramePr>
        <p:xfrm>
          <a:off x="4141557" y="647038"/>
          <a:ext cx="6477397" cy="1300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643">
                  <a:extLst>
                    <a:ext uri="{9D8B030D-6E8A-4147-A177-3AD203B41FA5}">
                      <a16:colId xmlns:a16="http://schemas.microsoft.com/office/drawing/2014/main" val="603117001"/>
                    </a:ext>
                  </a:extLst>
                </a:gridCol>
                <a:gridCol w="4319754">
                  <a:extLst>
                    <a:ext uri="{9D8B030D-6E8A-4147-A177-3AD203B41FA5}">
                      <a16:colId xmlns:a16="http://schemas.microsoft.com/office/drawing/2014/main" val="4029012522"/>
                    </a:ext>
                  </a:extLst>
                </a:gridCol>
              </a:tblGrid>
              <a:tr h="130043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4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+</a:t>
                      </a:r>
                      <a:endParaRPr lang="fr-FR" sz="1200" b="1" kern="120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Très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</a:rPr>
                        <a:t> fréquente</a:t>
                      </a:r>
                      <a:r>
                        <a:rPr lang="fr-FR" sz="13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</a:rPr>
                        <a:t>Épaississement</a:t>
                      </a:r>
                      <a:r>
                        <a:rPr lang="fr-FR" sz="1200" baseline="0" dirty="0">
                          <a:solidFill>
                            <a:srgbClr val="C00000"/>
                          </a:solidFill>
                        </a:rPr>
                        <a:t> pariétal souvent circonférentiel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</a:rPr>
                        <a:t>Irrégulier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</a:rPr>
                        <a:t>Déformation / envahissement pariétal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</a:rPr>
                        <a:t>Envahissement loco-régional + adénopathies plus fréquentes</a:t>
                      </a:r>
                      <a:endParaRPr lang="fr-FR" sz="1200" dirty="0">
                        <a:solidFill>
                          <a:srgbClr val="C00000"/>
                        </a:solidFill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06443"/>
                  </a:ext>
                </a:extLst>
              </a:tr>
            </a:tbl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E30683F-96CA-7E29-508A-F08186BC82C1}"/>
              </a:ext>
            </a:extLst>
          </p:cNvPr>
          <p:cNvSpPr/>
          <p:nvPr/>
        </p:nvSpPr>
        <p:spPr>
          <a:xfrm>
            <a:off x="4457700" y="99075"/>
            <a:ext cx="3276600" cy="40640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Cambria" panose="02040503050406030204" pitchFamily="18" charset="0"/>
                <a:ea typeface="Cambria" panose="02040503050406030204" pitchFamily="18" charset="0"/>
              </a:rPr>
              <a:t>Adénocarcinome</a:t>
            </a:r>
            <a:endParaRPr lang="fr-FR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4E420A-1615-0F4A-DBC7-D2C1FA633A78}"/>
              </a:ext>
            </a:extLst>
          </p:cNvPr>
          <p:cNvSpPr/>
          <p:nvPr/>
        </p:nvSpPr>
        <p:spPr>
          <a:xfrm>
            <a:off x="3903575" y="2375761"/>
            <a:ext cx="3276600" cy="40640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Lymphome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07ED01-7648-1807-5F1D-C4FEBB361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93" y="273253"/>
            <a:ext cx="2972215" cy="23752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0E6293-B844-3779-799A-1E0059CDB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133" y="2164697"/>
            <a:ext cx="2972215" cy="2396947"/>
          </a:xfrm>
          <a:prstGeom prst="rect">
            <a:avLst/>
          </a:prstGeom>
        </p:spPr>
      </p:pic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7E3ADB3-8932-9201-5E40-95E4CD4C8B69}"/>
              </a:ext>
            </a:extLst>
          </p:cNvPr>
          <p:cNvCxnSpPr/>
          <p:nvPr/>
        </p:nvCxnSpPr>
        <p:spPr>
          <a:xfrm flipV="1">
            <a:off x="3233508" y="476454"/>
            <a:ext cx="1122195" cy="984414"/>
          </a:xfrm>
          <a:prstGeom prst="curvedConnector3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8F4AD661-9D19-66F3-8E46-37992E2FFE6D}"/>
              </a:ext>
            </a:extLst>
          </p:cNvPr>
          <p:cNvCxnSpPr>
            <a:cxnSpLocks/>
            <a:stCxn id="17" idx="1"/>
          </p:cNvCxnSpPr>
          <p:nvPr/>
        </p:nvCxnSpPr>
        <p:spPr>
          <a:xfrm rot="10800000">
            <a:off x="7177976" y="2601386"/>
            <a:ext cx="1528158" cy="761785"/>
          </a:xfrm>
          <a:prstGeom prst="curvedConnector3">
            <a:avLst>
              <a:gd name="adj1" fmla="val 50000"/>
            </a:avLst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CC1739D-8BCF-E5D7-3010-A9D66E36C592}"/>
              </a:ext>
            </a:extLst>
          </p:cNvPr>
          <p:cNvGraphicFramePr>
            <a:graphicFrameLocks noGrp="1"/>
          </p:cNvGraphicFramePr>
          <p:nvPr/>
        </p:nvGraphicFramePr>
        <p:xfrm>
          <a:off x="1219002" y="2928821"/>
          <a:ext cx="6477397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832">
                  <a:extLst>
                    <a:ext uri="{9D8B030D-6E8A-4147-A177-3AD203B41FA5}">
                      <a16:colId xmlns:a16="http://schemas.microsoft.com/office/drawing/2014/main" val="603117001"/>
                    </a:ext>
                  </a:extLst>
                </a:gridCol>
                <a:gridCol w="4086565">
                  <a:extLst>
                    <a:ext uri="{9D8B030D-6E8A-4147-A177-3AD203B41FA5}">
                      <a16:colId xmlns:a16="http://schemas.microsoft.com/office/drawing/2014/main" val="4029012522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4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+</a:t>
                      </a:r>
                      <a:endParaRPr lang="fr-FR" sz="1200" b="1" kern="120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+++ Estomac </a:t>
                      </a:r>
                      <a:endParaRPr lang="fr-FR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Epaississement  plus diffus</a:t>
                      </a:r>
                      <a:r>
                        <a:rPr lang="fr-FR" sz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 la paroi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++ Endoluminal</a:t>
                      </a:r>
                      <a:endParaRPr lang="fr-FR" sz="12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Adénopathies +++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+++ Homogène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Peu</a:t>
                      </a:r>
                      <a:r>
                        <a:rPr lang="fr-FR" sz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rehaussant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Localisation multiple possible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06443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F50B9646-4F1A-2078-18C3-FC5D9B2D12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78"/>
          <a:stretch>
            <a:fillRect/>
          </a:stretch>
        </p:blipFill>
        <p:spPr>
          <a:xfrm>
            <a:off x="86892" y="4650024"/>
            <a:ext cx="5158639" cy="1865125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6EDAD4F-00B4-3469-D812-579ADAC157CE}"/>
              </a:ext>
            </a:extLst>
          </p:cNvPr>
          <p:cNvSpPr/>
          <p:nvPr/>
        </p:nvSpPr>
        <p:spPr>
          <a:xfrm>
            <a:off x="6403703" y="4762771"/>
            <a:ext cx="3276600" cy="406403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Schwannome</a:t>
            </a:r>
            <a:endParaRPr lang="fr-FR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F99BF1CF-9F42-D57B-6F9A-34E5257E8744}"/>
              </a:ext>
            </a:extLst>
          </p:cNvPr>
          <p:cNvCxnSpPr>
            <a:cxnSpLocks/>
          </p:cNvCxnSpPr>
          <p:nvPr/>
        </p:nvCxnSpPr>
        <p:spPr>
          <a:xfrm flipV="1">
            <a:off x="5194309" y="4984668"/>
            <a:ext cx="1196240" cy="538884"/>
          </a:xfrm>
          <a:prstGeom prst="curvedConnector3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C429ADB0-6BAB-ED37-5172-889101089B77}"/>
              </a:ext>
            </a:extLst>
          </p:cNvPr>
          <p:cNvGraphicFramePr>
            <a:graphicFrameLocks noGrp="1"/>
          </p:cNvGraphicFramePr>
          <p:nvPr/>
        </p:nvGraphicFramePr>
        <p:xfrm>
          <a:off x="5332423" y="5353428"/>
          <a:ext cx="6976135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297">
                  <a:extLst>
                    <a:ext uri="{9D8B030D-6E8A-4147-A177-3AD203B41FA5}">
                      <a16:colId xmlns:a16="http://schemas.microsoft.com/office/drawing/2014/main" val="603117001"/>
                    </a:ext>
                  </a:extLst>
                </a:gridCol>
                <a:gridCol w="5150838">
                  <a:extLst>
                    <a:ext uri="{9D8B030D-6E8A-4147-A177-3AD203B41FA5}">
                      <a16:colId xmlns:a16="http://schemas.microsoft.com/office/drawing/2014/main" val="4029012522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4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+</a:t>
                      </a:r>
                      <a:endParaRPr lang="fr-FR" sz="1200" b="1" kern="1200" baseline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+++ Estomac </a:t>
                      </a:r>
                      <a:endParaRPr lang="fr-FR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0960" marR="60960" marT="30480" marB="304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+++ Homogène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Rehaussement au temps portal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Absence de nécrose, de composante kystique ou d’h</a:t>
                      </a:r>
                      <a:r>
                        <a:rPr lang="fr-BE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é</a:t>
                      </a:r>
                      <a:r>
                        <a:rPr lang="fr-FR" sz="12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morragie</a:t>
                      </a:r>
                      <a:r>
                        <a:rPr lang="fr-FR" sz="12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intra-tumorale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50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852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3D104-0276-9AE2-5041-58204D02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A47A73-BA39-F249-1C49-73C4C22F3B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608DA3B-ABC0-E2F1-704C-0B703C7139D2}"/>
              </a:ext>
            </a:extLst>
          </p:cNvPr>
          <p:cNvSpPr/>
          <p:nvPr/>
        </p:nvSpPr>
        <p:spPr>
          <a:xfrm>
            <a:off x="8449824" y="-16532"/>
            <a:ext cx="3276600" cy="584197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BILAN D’EXTENSION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A60883D5-6C58-1AD9-DD2B-4B9D543B023E}"/>
              </a:ext>
            </a:extLst>
          </p:cNvPr>
          <p:cNvSpPr/>
          <p:nvPr/>
        </p:nvSpPr>
        <p:spPr>
          <a:xfrm>
            <a:off x="9580158" y="6159500"/>
            <a:ext cx="1926042" cy="0"/>
          </a:xfrm>
          <a:prstGeom prst="line">
            <a:avLst/>
          </a:prstGeom>
          <a:ln w="57150" cap="flat">
            <a:solidFill>
              <a:srgbClr val="4A4A4A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398215-3D1B-46A1-9E62-60C2216E79CC}"/>
              </a:ext>
            </a:extLst>
          </p:cNvPr>
          <p:cNvSpPr/>
          <p:nvPr/>
        </p:nvSpPr>
        <p:spPr>
          <a:xfrm>
            <a:off x="-709816" y="216776"/>
            <a:ext cx="2194075" cy="801835"/>
          </a:xfrm>
          <a:custGeom>
            <a:avLst/>
            <a:gdLst/>
            <a:ahLst/>
            <a:cxnLst/>
            <a:rect l="l" t="t" r="r" b="b"/>
            <a:pathLst>
              <a:path w="3291113" h="1202752">
                <a:moveTo>
                  <a:pt x="0" y="0"/>
                </a:moveTo>
                <a:lnTo>
                  <a:pt x="3291112" y="0"/>
                </a:lnTo>
                <a:lnTo>
                  <a:pt x="3291112" y="1202752"/>
                </a:lnTo>
                <a:lnTo>
                  <a:pt x="0" y="120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1E513DF1-9270-B0D9-E969-3DB159A9060A}"/>
              </a:ext>
            </a:extLst>
          </p:cNvPr>
          <p:cNvGrpSpPr/>
          <p:nvPr/>
        </p:nvGrpSpPr>
        <p:grpSpPr>
          <a:xfrm>
            <a:off x="11506200" y="0"/>
            <a:ext cx="2057400" cy="6858000"/>
            <a:chOff x="0" y="0"/>
            <a:chExt cx="812800" cy="270933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73E85F9-68EC-0C4F-366C-54DE899A577E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14959041-74CD-C95C-3A48-49D0583AFB66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867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" name="ZoneTexte 4">
            <a:extLst>
              <a:ext uri="{FF2B5EF4-FFF2-40B4-BE49-F238E27FC236}">
                <a16:creationId xmlns:a16="http://schemas.microsoft.com/office/drawing/2014/main" id="{A45D4A1D-64B6-7102-840D-3A29D2590075}"/>
              </a:ext>
            </a:extLst>
          </p:cNvPr>
          <p:cNvSpPr txBox="1"/>
          <p:nvPr/>
        </p:nvSpPr>
        <p:spPr>
          <a:xfrm>
            <a:off x="1672003" y="710834"/>
            <a:ext cx="919919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Surveillance TDM : Rythme en fonction de la Classification de </a:t>
            </a:r>
            <a:r>
              <a:rPr lang="fr-FR" sz="2133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Miettinen</a:t>
            </a:r>
            <a:r>
              <a:rPr lang="fr-FR" sz="2133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et NIH modifiée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BBA0D5-2BBE-E755-8C1B-73C78D505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82" y="4699000"/>
            <a:ext cx="7016589" cy="19472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5B4D90-A434-DE21-B1AA-664C106726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886851"/>
            <a:ext cx="5804533" cy="2456549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EB4ADAA-8F17-8A52-DAD4-CAD6458E928D}"/>
              </a:ext>
            </a:extLst>
          </p:cNvPr>
          <p:cNvSpPr/>
          <p:nvPr/>
        </p:nvSpPr>
        <p:spPr>
          <a:xfrm>
            <a:off x="7315200" y="2446271"/>
            <a:ext cx="3708400" cy="1337709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815" indent="-304815" algn="ctr">
              <a:buFont typeface="Arial" panose="020B0604020202020204" pitchFamily="34" charset="0"/>
              <a:buChar char="•"/>
            </a:pPr>
            <a:r>
              <a:rPr lang="fr-FR" sz="1867" b="1" dirty="0">
                <a:latin typeface="Cambria" panose="02040503050406030204" pitchFamily="18" charset="0"/>
                <a:ea typeface="Cambria" panose="02040503050406030204" pitchFamily="18" charset="0"/>
              </a:rPr>
              <a:t>Taille tumorale</a:t>
            </a:r>
          </a:p>
          <a:p>
            <a:pPr marL="304815" indent="-304815" algn="ctr">
              <a:buFont typeface="Arial" panose="020B0604020202020204" pitchFamily="34" charset="0"/>
              <a:buChar char="•"/>
            </a:pPr>
            <a:r>
              <a:rPr lang="fr-FR" sz="1867" b="1" dirty="0">
                <a:latin typeface="Cambria" panose="02040503050406030204" pitchFamily="18" charset="0"/>
                <a:ea typeface="Cambria" panose="02040503050406030204" pitchFamily="18" charset="0"/>
              </a:rPr>
              <a:t>Index mitotique</a:t>
            </a:r>
          </a:p>
        </p:txBody>
      </p:sp>
      <p:sp>
        <p:nvSpPr>
          <p:cNvPr id="18" name="ZoneTexte 4">
            <a:extLst>
              <a:ext uri="{FF2B5EF4-FFF2-40B4-BE49-F238E27FC236}">
                <a16:creationId xmlns:a16="http://schemas.microsoft.com/office/drawing/2014/main" id="{FCF17819-9234-7978-0D3D-D0CFA11AC280}"/>
              </a:ext>
            </a:extLst>
          </p:cNvPr>
          <p:cNvSpPr txBox="1"/>
          <p:nvPr/>
        </p:nvSpPr>
        <p:spPr>
          <a:xfrm>
            <a:off x="1172326" y="1462990"/>
            <a:ext cx="386628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Classification de </a:t>
            </a:r>
            <a:r>
              <a:rPr lang="fr-FR" sz="2133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Miettinen</a:t>
            </a:r>
            <a:endParaRPr lang="fr-FR" sz="2133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0899428A-059D-CB48-29A7-A7B6CD0C5350}"/>
              </a:ext>
            </a:extLst>
          </p:cNvPr>
          <p:cNvCxnSpPr/>
          <p:nvPr/>
        </p:nvCxnSpPr>
        <p:spPr>
          <a:xfrm flipV="1">
            <a:off x="6007733" y="1657915"/>
            <a:ext cx="1205867" cy="85668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6A69ABDF-2984-3ED3-8A2F-49BFB30AA366}"/>
              </a:ext>
            </a:extLst>
          </p:cNvPr>
          <p:cNvSpPr/>
          <p:nvPr/>
        </p:nvSpPr>
        <p:spPr>
          <a:xfrm>
            <a:off x="7257064" y="1226369"/>
            <a:ext cx="2585472" cy="8566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Risque par </a:t>
            </a:r>
            <a:r>
              <a:rPr lang="fr-FR" sz="1200" b="1" dirty="0" err="1">
                <a:latin typeface="Cambria" panose="02040503050406030204" pitchFamily="18" charset="0"/>
                <a:ea typeface="Cambria" panose="02040503050406030204" pitchFamily="18" charset="0"/>
              </a:rPr>
              <a:t>pourcentqge</a:t>
            </a:r>
            <a:endParaRPr lang="fr-FR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F36C163C-9BDC-E845-ED8B-0822AAA5891A}"/>
              </a:ext>
            </a:extLst>
          </p:cNvPr>
          <p:cNvCxnSpPr>
            <a:cxnSpLocks/>
          </p:cNvCxnSpPr>
          <p:nvPr/>
        </p:nvCxnSpPr>
        <p:spPr>
          <a:xfrm rot="10800000">
            <a:off x="3198092" y="5211640"/>
            <a:ext cx="1264061" cy="46097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34EDF7FF-360C-EBD6-0E6D-29D688E637EF}"/>
              </a:ext>
            </a:extLst>
          </p:cNvPr>
          <p:cNvSpPr/>
          <p:nvPr/>
        </p:nvSpPr>
        <p:spPr>
          <a:xfrm>
            <a:off x="598889" y="4856877"/>
            <a:ext cx="2585472" cy="8566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Groupes de risque</a:t>
            </a:r>
          </a:p>
        </p:txBody>
      </p:sp>
      <p:sp>
        <p:nvSpPr>
          <p:cNvPr id="30" name="ZoneTexte 4">
            <a:extLst>
              <a:ext uri="{FF2B5EF4-FFF2-40B4-BE49-F238E27FC236}">
                <a16:creationId xmlns:a16="http://schemas.microsoft.com/office/drawing/2014/main" id="{7767C7FC-F10F-0AD5-3AF5-B23407B7AFCB}"/>
              </a:ext>
            </a:extLst>
          </p:cNvPr>
          <p:cNvSpPr txBox="1"/>
          <p:nvPr/>
        </p:nvSpPr>
        <p:spPr>
          <a:xfrm>
            <a:off x="6434052" y="4286003"/>
            <a:ext cx="479274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33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Classification de du NIH modifiée</a:t>
            </a:r>
          </a:p>
        </p:txBody>
      </p:sp>
    </p:spTree>
    <p:extLst>
      <p:ext uri="{BB962C8B-B14F-4D97-AF65-F5344CB8AC3E}">
        <p14:creationId xmlns:p14="http://schemas.microsoft.com/office/powerpoint/2010/main" val="175112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E6DBD-1E38-C979-0069-74D0FA77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C6234D-35A0-41D3-567A-FDC5D8C030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69108F9-D305-54CA-09F8-BE49DCC36E9B}"/>
              </a:ext>
            </a:extLst>
          </p:cNvPr>
          <p:cNvSpPr/>
          <p:nvPr/>
        </p:nvSpPr>
        <p:spPr>
          <a:xfrm>
            <a:off x="8518115" y="0"/>
            <a:ext cx="3276600" cy="584197"/>
          </a:xfrm>
          <a:prstGeom prst="roundRect">
            <a:avLst/>
          </a:prstGeom>
          <a:solidFill>
            <a:srgbClr val="30387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BILAN D’EXTENSION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F2FBBEF1-3578-1F06-9EF4-F741DDF76211}"/>
              </a:ext>
            </a:extLst>
          </p:cNvPr>
          <p:cNvSpPr/>
          <p:nvPr/>
        </p:nvSpPr>
        <p:spPr>
          <a:xfrm>
            <a:off x="9580158" y="6159500"/>
            <a:ext cx="1926042" cy="0"/>
          </a:xfrm>
          <a:prstGeom prst="line">
            <a:avLst/>
          </a:prstGeom>
          <a:ln w="57150" cap="flat">
            <a:solidFill>
              <a:srgbClr val="4A4A4A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16E3FC2-C453-F8EF-EC73-327B4F604327}"/>
              </a:ext>
            </a:extLst>
          </p:cNvPr>
          <p:cNvSpPr/>
          <p:nvPr/>
        </p:nvSpPr>
        <p:spPr>
          <a:xfrm>
            <a:off x="-709816" y="216776"/>
            <a:ext cx="2194075" cy="801835"/>
          </a:xfrm>
          <a:custGeom>
            <a:avLst/>
            <a:gdLst/>
            <a:ahLst/>
            <a:cxnLst/>
            <a:rect l="l" t="t" r="r" b="b"/>
            <a:pathLst>
              <a:path w="3291113" h="1202752">
                <a:moveTo>
                  <a:pt x="0" y="0"/>
                </a:moveTo>
                <a:lnTo>
                  <a:pt x="3291112" y="0"/>
                </a:lnTo>
                <a:lnTo>
                  <a:pt x="3291112" y="1202752"/>
                </a:lnTo>
                <a:lnTo>
                  <a:pt x="0" y="120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2BEEC281-53F6-F418-6641-A46786F497F0}"/>
              </a:ext>
            </a:extLst>
          </p:cNvPr>
          <p:cNvGrpSpPr/>
          <p:nvPr/>
        </p:nvGrpSpPr>
        <p:grpSpPr>
          <a:xfrm>
            <a:off x="11506200" y="0"/>
            <a:ext cx="2057400" cy="6858000"/>
            <a:chOff x="0" y="0"/>
            <a:chExt cx="812800" cy="270933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314FCF9-FA03-6546-0C5A-0243ED22F18A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07ED4BED-706F-D791-A3B6-02AFEB3B3A75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91"/>
                </a:lnSpc>
              </a:pPr>
              <a:endParaRPr sz="120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B7B6360-6AB0-76F4-C521-FA57F2561494}"/>
              </a:ext>
            </a:extLst>
          </p:cNvPr>
          <p:cNvSpPr txBox="1"/>
          <p:nvPr/>
        </p:nvSpPr>
        <p:spPr>
          <a:xfrm>
            <a:off x="111923" y="1399969"/>
            <a:ext cx="6807200" cy="27181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AutoNum type="arabicPeriod"/>
              <a:defRPr b="1" u="sng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marL="190510" indent="-190510">
              <a:buFont typeface="Arial" panose="020B0604020202020204" pitchFamily="34" charset="0"/>
              <a:buChar char="•"/>
            </a:pPr>
            <a:r>
              <a:rPr lang="fr-FR" sz="2133" dirty="0">
                <a:solidFill>
                  <a:srgbClr val="C00000"/>
                </a:solidFill>
              </a:rPr>
              <a:t>Maladie considérée comme stable ou en régression :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endParaRPr lang="fr-FR" sz="2133" dirty="0">
              <a:solidFill>
                <a:srgbClr val="C00000"/>
              </a:solidFill>
            </a:endParaRPr>
          </a:p>
          <a:p>
            <a:pPr marL="495325" lvl="1" indent="-190510">
              <a:buFont typeface="Arial" panose="020B0604020202020204" pitchFamily="34" charset="0"/>
              <a:buChar char="•"/>
            </a:pP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Diminution de la densité lésionnelle de 15 % mesurée au TP +++ </a:t>
            </a:r>
          </a:p>
          <a:p>
            <a:pPr marL="495325" lvl="1" indent="-190510">
              <a:buFont typeface="Arial" panose="020B0604020202020204" pitchFamily="34" charset="0"/>
              <a:buChar char="•"/>
            </a:pP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Diminution de plus de 10 % de la mesure unidimensionnelle des lésions </a:t>
            </a:r>
          </a:p>
          <a:p>
            <a:pPr marL="495325" lvl="1" indent="-190510">
              <a:buFont typeface="Arial" panose="020B0604020202020204" pitchFamily="34" charset="0"/>
              <a:buChar char="•"/>
            </a:pPr>
            <a:endParaRPr lang="fr-FR" sz="2133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ZoneTexte 4">
            <a:extLst>
              <a:ext uri="{FF2B5EF4-FFF2-40B4-BE49-F238E27FC236}">
                <a16:creationId xmlns:a16="http://schemas.microsoft.com/office/drawing/2014/main" id="{52E039B0-6CAC-F357-3B51-8BACE1A88AC4}"/>
              </a:ext>
            </a:extLst>
          </p:cNvPr>
          <p:cNvSpPr txBox="1"/>
          <p:nvPr/>
        </p:nvSpPr>
        <p:spPr>
          <a:xfrm>
            <a:off x="1693393" y="589756"/>
            <a:ext cx="68072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67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Critères de CHOI :</a:t>
            </a:r>
          </a:p>
        </p:txBody>
      </p:sp>
      <p:pic>
        <p:nvPicPr>
          <p:cNvPr id="3" name="Image 4">
            <a:extLst>
              <a:ext uri="{FF2B5EF4-FFF2-40B4-BE49-F238E27FC236}">
                <a16:creationId xmlns:a16="http://schemas.microsoft.com/office/drawing/2014/main" id="{53F99926-B9F6-1B71-B1BB-C794DD660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11" b="26230"/>
          <a:stretch>
            <a:fillRect/>
          </a:stretch>
        </p:blipFill>
        <p:spPr>
          <a:xfrm>
            <a:off x="9255513" y="704747"/>
            <a:ext cx="1801805" cy="22771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70100B-F9EB-B46C-CF1D-00D475E21D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9" b="26230"/>
          <a:stretch>
            <a:fillRect/>
          </a:stretch>
        </p:blipFill>
        <p:spPr>
          <a:xfrm>
            <a:off x="8115606" y="3327568"/>
            <a:ext cx="3406509" cy="22771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EFA6D3C-0491-D1FF-ABE0-FE2E78A6031E}"/>
              </a:ext>
            </a:extLst>
          </p:cNvPr>
          <p:cNvSpPr txBox="1"/>
          <p:nvPr/>
        </p:nvSpPr>
        <p:spPr>
          <a:xfrm>
            <a:off x="307502" y="3802658"/>
            <a:ext cx="7138219" cy="2331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lvl="1" indent="-190510">
              <a:spcBef>
                <a:spcPts val="667"/>
              </a:spcBef>
              <a:buFont typeface="Arial" panose="020B0604020202020204" pitchFamily="34" charset="0"/>
              <a:buChar char="•"/>
            </a:pPr>
            <a:r>
              <a:rPr lang="fr-FR" sz="2133" b="1" u="sng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Maladie progressive :</a:t>
            </a:r>
          </a:p>
          <a:p>
            <a:pPr marL="495325" lvl="1" indent="-190510">
              <a:spcBef>
                <a:spcPts val="667"/>
              </a:spcBef>
              <a:buFont typeface="Arial" panose="020B0604020202020204" pitchFamily="34" charset="0"/>
              <a:buChar char="•"/>
            </a:pP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Apparition de nouvelles lésions </a:t>
            </a:r>
            <a:r>
              <a:rPr lang="fr-FR" sz="2133" b="1" dirty="0" err="1">
                <a:latin typeface="Cambria" panose="02040503050406030204" pitchFamily="18" charset="0"/>
                <a:ea typeface="Cambria" panose="02040503050406030204" pitchFamily="18" charset="0"/>
              </a:rPr>
              <a:t>hypervasculaires</a:t>
            </a: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marL="495325" lvl="1" indent="-190510">
              <a:spcBef>
                <a:spcPts val="667"/>
              </a:spcBef>
              <a:buFont typeface="Arial" panose="020B0604020202020204" pitchFamily="34" charset="0"/>
              <a:buChar char="•"/>
            </a:pP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Et/ou augmentation en taille des lésions préexistantes de 20 %. </a:t>
            </a:r>
          </a:p>
          <a:p>
            <a:pPr marL="495325" lvl="1" indent="-190510">
              <a:spcBef>
                <a:spcPts val="667"/>
              </a:spcBef>
              <a:buFont typeface="Arial" panose="020B0604020202020204" pitchFamily="34" charset="0"/>
              <a:buChar char="•"/>
            </a:pPr>
            <a:r>
              <a:rPr lang="fr-FR" sz="2133" b="1" dirty="0">
                <a:latin typeface="Cambria" panose="02040503050406030204" pitchFamily="18" charset="0"/>
                <a:ea typeface="Cambria" panose="02040503050406030204" pitchFamily="18" charset="0"/>
              </a:rPr>
              <a:t>Et/ou augmentation de la densité &gt;15 % (prise de contraste) des lésions</a:t>
            </a:r>
            <a:r>
              <a:rPr lang="fr-FR" sz="1200" b="1" dirty="0">
                <a:latin typeface="Cambria" panose="02040503050406030204" pitchFamily="18" charset="0"/>
                <a:ea typeface="Cambria" panose="02040503050406030204" pitchFamily="18" charset="0"/>
              </a:rPr>
              <a:t>.,</a:t>
            </a:r>
          </a:p>
        </p:txBody>
      </p:sp>
    </p:spTree>
    <p:extLst>
      <p:ext uri="{BB962C8B-B14F-4D97-AF65-F5344CB8AC3E}">
        <p14:creationId xmlns:p14="http://schemas.microsoft.com/office/powerpoint/2010/main" val="3772521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465</Words>
  <Application>Microsoft Office PowerPoint</Application>
  <PresentationFormat>Widescreen</PresentationFormat>
  <Paragraphs>77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kaoutar k</dc:creator>
  <cp:lastModifiedBy>kaoutar k</cp:lastModifiedBy>
  <cp:revision>1</cp:revision>
  <dcterms:created xsi:type="dcterms:W3CDTF">2026-02-27T12:10:17Z</dcterms:created>
  <dcterms:modified xsi:type="dcterms:W3CDTF">2026-02-27T12:18:04Z</dcterms:modified>
</cp:coreProperties>
</file>