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1" r:id="rId1"/>
  </p:sldMasterIdLst>
  <p:notesMasterIdLst>
    <p:notesMasterId r:id="rId9"/>
  </p:notesMasterIdLst>
  <p:sldIdLst>
    <p:sldId id="256" r:id="rId2"/>
    <p:sldId id="261" r:id="rId3"/>
    <p:sldId id="258" r:id="rId4"/>
    <p:sldId id="259" r:id="rId5"/>
    <p:sldId id="260" r:id="rId6"/>
    <p:sldId id="263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7"/>
    <p:restoredTop sz="96390"/>
  </p:normalViewPr>
  <p:slideViewPr>
    <p:cSldViewPr snapToGrid="0">
      <p:cViewPr varScale="1">
        <p:scale>
          <a:sx n="85" d="100"/>
          <a:sy n="85" d="100"/>
        </p:scale>
        <p:origin x="5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75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ABEA36-CFDD-6F47-8579-75E48516332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F4CFCE-2223-0B42-92CC-B8DFE9918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267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F4CFCE-2223-0B42-92CC-B8DFE991871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3599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3320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345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2858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845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3557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1310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932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640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602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425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955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33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2959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177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832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0265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288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2C16419-F4A5-40E5-A299-F37761A7EE7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A9CF48E-3BD2-4332-AF89-AF3906FA16C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41988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92123" y="1426350"/>
            <a:ext cx="8915399" cy="2459850"/>
          </a:xfrm>
        </p:spPr>
        <p:txBody>
          <a:bodyPr>
            <a:normAutofit fontScale="90000"/>
          </a:bodyPr>
          <a:lstStyle/>
          <a:p>
            <a:pPr algn="l"/>
            <a:r>
              <a:rPr lang="fr-FR" sz="4000" b="1" dirty="0">
                <a:solidFill>
                  <a:schemeClr val="tx1"/>
                </a:solidFill>
              </a:rPr>
              <a:t>IRM </a:t>
            </a:r>
            <a:r>
              <a:rPr lang="fr-FR" sz="4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cancer du rectum : ce qui change dans les nouvelles recommandations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31300" y="5117840"/>
            <a:ext cx="8676222" cy="1905000"/>
          </a:xfrm>
        </p:spPr>
        <p:txBody>
          <a:bodyPr>
            <a:normAutofit/>
          </a:bodyPr>
          <a:lstStyle/>
          <a:p>
            <a:pPr algn="l"/>
            <a:r>
              <a:rPr lang="fr-FR">
                <a:sym typeface="+mn-ea"/>
              </a:rPr>
              <a:t>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F0B9D109-8EAB-741F-EB6D-FE863B35B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94648" y="0"/>
            <a:ext cx="35973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5CA0C80-A3B6-8441-855A-E5E31E3D6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16295"/>
            <a:ext cx="9905998" cy="1905000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ANATOMIE REDÉFINIE: LE   &lt;SIGMOID TAKE-OFF &gt;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xmlns="" id="{351BF414-F52B-CA1C-B35C-A83EA1334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7404" y="2121295"/>
            <a:ext cx="4473526" cy="2615411"/>
          </a:xfrm>
        </p:spPr>
        <p:txBody>
          <a:bodyPr>
            <a:normAutofit/>
          </a:bodyPr>
          <a:lstStyle/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CONCEPT ESGAR 2026:</a:t>
            </a: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ABANDON DE LA RÈGLE RIGIDE DES 15 CM</a:t>
            </a:r>
          </a:p>
          <a:p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LA LIMITE EST ANATOMIQUE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A97E36A5-97A7-D409-C07C-486D6B0A3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8639" y="1797738"/>
            <a:ext cx="6808765" cy="4293572"/>
          </a:xfrm>
          <a:prstGeom prst="rect">
            <a:avLst/>
          </a:prstGeom>
          <a:ln w="38100">
            <a:solidFill>
              <a:schemeClr val="tx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8692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10904" y="236367"/>
            <a:ext cx="8809257" cy="2081758"/>
          </a:xfrm>
          <a:ln w="38100">
            <a:solidFill>
              <a:schemeClr val="tx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1900" cap="non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 STO </a:t>
            </a:r>
            <a:r>
              <a:rPr lang="fr-FR" sz="1900" cap="non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sigmoide</a:t>
            </a:r>
            <a:r>
              <a:rPr lang="fr-FR" sz="1900" cap="non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cap="non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take</a:t>
            </a:r>
            <a:r>
              <a:rPr lang="fr-FR" sz="1900" cap="non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off est adopté comme repère pour distinguer le rectum (tumeur inférieure au STO) du sigmoïde (tumeur supérieure au STO)</a:t>
            </a:r>
          </a:p>
          <a:p>
            <a:pPr marL="0" indent="0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1900" cap="non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Impact: tumeurs 15-16cm du canal anal sont mieux classées (rectum</a:t>
            </a:r>
            <a:r>
              <a:rPr lang="fr-FR" sz="1900" cap="none" dirty="0">
                <a:effectLst/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 Traitement </a:t>
            </a:r>
            <a:r>
              <a:rPr lang="fr-FR" sz="1900" cap="none" dirty="0" err="1">
                <a:effectLst/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néoadujvant</a:t>
            </a:r>
            <a:r>
              <a:rPr lang="fr-FR" sz="1900" cap="none" dirty="0">
                <a:effectLst/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VS </a:t>
            </a:r>
            <a:r>
              <a:rPr lang="fr-FR" sz="1900" cap="none" dirty="0" err="1">
                <a:effectLst/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sigmoide</a:t>
            </a:r>
            <a:r>
              <a:rPr lang="fr-FR" sz="1900" cap="none" dirty="0">
                <a:effectLst/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  Pas de traitement néoadjuvant</a:t>
            </a:r>
            <a:endParaRPr lang="fr-FR" sz="1900" cap="non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2805" y="2441660"/>
            <a:ext cx="3999012" cy="2991049"/>
          </a:xfrm>
          <a:prstGeom prst="rect">
            <a:avLst/>
          </a:prstGeom>
        </p:spPr>
      </p:pic>
      <p:sp>
        <p:nvSpPr>
          <p:cNvPr id="6" name="Espace réservé du contenu 2"/>
          <p:cNvSpPr txBox="1"/>
          <p:nvPr/>
        </p:nvSpPr>
        <p:spPr>
          <a:xfrm>
            <a:off x="1830096" y="5386408"/>
            <a:ext cx="9278008" cy="53781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b="1" u="sng" dirty="0">
                <a:latin typeface="Calibri" panose="020F0502020204030204" pitchFamily="34" charset="0"/>
                <a:cs typeface="Calibri" panose="020F0502020204030204" pitchFamily="34" charset="0"/>
              </a:rPr>
              <a:t>Figure 1 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:séquences en pondération T2 (a) axial et (b) sagittal objectivant Le </a:t>
            </a:r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STO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 qui correspond au point où le sigmoïde s’incline ventralement sur les vues axiales (flèche rouge) et horizontalement éloigné du sacrum (flèche bleue) sur les vues sagittales.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   </a:t>
            </a:r>
          </a:p>
          <a:p>
            <a:pPr marL="0" indent="0">
              <a:buNone/>
            </a:pPr>
            <a:r>
              <a:rPr lang="fr-FR" sz="1600" b="1" dirty="0"/>
              <a:t>             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6112805" y="5139338"/>
            <a:ext cx="354724" cy="2933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1" name="Flèche droite 10"/>
          <p:cNvSpPr/>
          <p:nvPr/>
        </p:nvSpPr>
        <p:spPr>
          <a:xfrm rot="16426737">
            <a:off x="7156479" y="3238393"/>
            <a:ext cx="563286" cy="217422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3853" y="2441660"/>
            <a:ext cx="3918952" cy="299104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152280" y="5139337"/>
            <a:ext cx="354724" cy="2933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4" name="Flèche droite 13"/>
          <p:cNvSpPr/>
          <p:nvPr/>
        </p:nvSpPr>
        <p:spPr>
          <a:xfrm>
            <a:off x="3458566" y="4306360"/>
            <a:ext cx="567559" cy="1813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7347" y="5208769"/>
            <a:ext cx="5738647" cy="1245475"/>
          </a:xfrm>
        </p:spPr>
        <p:txBody>
          <a:bodyPr>
            <a:normAutofit/>
          </a:bodyPr>
          <a:lstStyle/>
          <a:p>
            <a:r>
              <a:rPr lang="fr-FR" sz="16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Figure 2: séquence dans le plan axial en pondération T2 objectivant une extension tumorale directe (étoile) à ≤ 1 mm du fascia </a:t>
            </a:r>
            <a:r>
              <a:rPr lang="fr-FR" sz="1600" dirty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recti</a:t>
            </a:r>
            <a:r>
              <a:rPr lang="fr-FR" sz="16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(flèche rouge), on </a:t>
            </a:r>
            <a:r>
              <a:rPr lang="fr-FR" sz="1600" dirty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considére</a:t>
            </a:r>
            <a:r>
              <a:rPr lang="fr-FR" sz="16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alors le MRF positif</a:t>
            </a:r>
            <a:r>
              <a:rPr lang="fr-FR" sz="1800" dirty="0"/>
              <a:t>.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361" y="238911"/>
            <a:ext cx="5532183" cy="4752189"/>
          </a:xfrm>
        </p:spPr>
      </p:pic>
      <p:sp>
        <p:nvSpPr>
          <p:cNvPr id="5" name="Étoile à 5 branches 4"/>
          <p:cNvSpPr/>
          <p:nvPr/>
        </p:nvSpPr>
        <p:spPr>
          <a:xfrm>
            <a:off x="2468886" y="1836882"/>
            <a:ext cx="347724" cy="305627"/>
          </a:xfrm>
          <a:prstGeom prst="star5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droite 5"/>
          <p:cNvSpPr/>
          <p:nvPr/>
        </p:nvSpPr>
        <p:spPr>
          <a:xfrm>
            <a:off x="2061931" y="2429292"/>
            <a:ext cx="563547" cy="1857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FF0000"/>
              </a:highlight>
            </a:endParaRPr>
          </a:p>
        </p:txBody>
      </p:sp>
      <p:sp>
        <p:nvSpPr>
          <p:cNvPr id="7" name="Titre 1"/>
          <p:cNvSpPr txBox="1"/>
          <p:nvPr/>
        </p:nvSpPr>
        <p:spPr>
          <a:xfrm>
            <a:off x="7058205" y="939107"/>
            <a:ext cx="5133795" cy="36635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fr-FR" sz="25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 MRF (</a:t>
            </a:r>
            <a:r>
              <a:rPr lang="fr-FR" sz="2500" dirty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mesorectal</a:t>
            </a:r>
            <a:r>
              <a:rPr lang="fr-FR" sz="25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fascia) remplace la marge de résection circonférentielle (CRM), il est considéré atteint en cas de :</a:t>
            </a:r>
          </a:p>
          <a:p>
            <a:pPr marL="285750" lvl="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r-FR" sz="25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Extension tumorale directe ≤ 1 mm,</a:t>
            </a:r>
          </a:p>
          <a:p>
            <a:pPr marL="285750" lvl="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r-FR" sz="25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EMVI ≤ 1 mm du MRF,</a:t>
            </a:r>
          </a:p>
          <a:p>
            <a:pPr marL="285750" lvl="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r-FR" sz="25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Nodules irréguliers (</a:t>
            </a:r>
            <a:r>
              <a:rPr lang="fr-FR" sz="2500" dirty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dépots</a:t>
            </a:r>
            <a:r>
              <a:rPr lang="fr-FR" sz="25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tumoraux ou ganglions avec extension </a:t>
            </a:r>
            <a:r>
              <a:rPr lang="fr-FR" sz="2500" dirty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extracapsulaire</a:t>
            </a:r>
            <a:r>
              <a:rPr lang="fr-FR" sz="25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) ≤ 1 </a:t>
            </a:r>
            <a:r>
              <a:rPr lang="fr-FR" sz="2500" dirty="0" err="1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mm</a:t>
            </a:r>
            <a:r>
              <a:rPr lang="fr-FR" sz="1800" dirty="0" err="1"/>
              <a:t>.</a:t>
            </a:r>
            <a:endParaRPr lang="fr-FR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31063" y="1904999"/>
            <a:ext cx="5354842" cy="473670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fr-FR" sz="2400" cap="non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Sur la base de données récentes du </a:t>
            </a:r>
            <a:r>
              <a:rPr lang="fr-FR" sz="2400" cap="non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Lateral</a:t>
            </a:r>
            <a:r>
              <a:rPr lang="fr-FR" sz="2400" cap="non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Node </a:t>
            </a:r>
            <a:r>
              <a:rPr lang="fr-FR" sz="2400" cap="non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Study</a:t>
            </a:r>
            <a:r>
              <a:rPr lang="fr-FR" sz="2400" cap="non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Consortium et du Dutch Snapshot </a:t>
            </a:r>
            <a:r>
              <a:rPr lang="fr-FR" sz="2400" cap="non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fr-FR" sz="2400" cap="non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Group, le panel approuve désormais un seuil de taille ≥ 7 mm pour définir les ganglions malins dans les régions obturatrice et iliaque interne. Les ganglions lymphatiques doivent toujours être évalués principalement selon des critères morphologiques.</a:t>
            </a:r>
          </a:p>
          <a:p>
            <a:pPr marL="0" indent="0">
              <a:buNone/>
            </a:pP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xmlns="" id="{3CC6F92B-82B7-9F2B-3B00-7AA7EF326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16295"/>
            <a:ext cx="9905998" cy="1905000"/>
          </a:xfrm>
        </p:spPr>
        <p:txBody>
          <a:bodyPr/>
          <a:lstStyle/>
          <a:p>
            <a:r>
              <a:rPr lang="fr-FR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Staging</a:t>
            </a:r>
            <a:r>
              <a:rPr lang="fr-FR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ganglionnaire (N):</a:t>
            </a:r>
          </a:p>
        </p:txBody>
      </p:sp>
      <p:pic>
        <p:nvPicPr>
          <p:cNvPr id="10" name="Image 9" descr="Une image contenant texte, logiciel, Logiciel multimédia, Icône d’ordinateur&#10;&#10;Le contenu généré par l’IA peut être incorrect.">
            <a:extLst>
              <a:ext uri="{FF2B5EF4-FFF2-40B4-BE49-F238E27FC236}">
                <a16:creationId xmlns:a16="http://schemas.microsoft.com/office/drawing/2014/main" xmlns="" id="{4148A781-D940-D750-FB4B-52B057F73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45505" y="2307193"/>
            <a:ext cx="5670418" cy="2972700"/>
          </a:xfrm>
          <a:prstGeom prst="rect">
            <a:avLst/>
          </a:prstGeom>
          <a:ln w="38100">
            <a:solidFill>
              <a:schemeClr val="tx1">
                <a:lumMod val="95000"/>
              </a:schemeClr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E8D0DD-0616-8C76-9929-C86B63312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xmlns="" id="{21CDDE90-BC9C-A4CB-057F-1AD2F70D4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16295"/>
            <a:ext cx="9905998" cy="1905000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marge critique: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730A4F43-0E3A-FC69-182C-4F070211C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2633" y="2069705"/>
            <a:ext cx="5750106" cy="3973063"/>
          </a:xfrm>
          <a:prstGeom prst="rect">
            <a:avLst/>
          </a:prstGeom>
          <a:ln>
            <a:solidFill>
              <a:schemeClr val="tx1">
                <a:lumMod val="95000"/>
              </a:schemeClr>
            </a:solidFill>
          </a:ln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xmlns="" id="{80DAA17D-0452-7826-2C7C-CD5B23DA4D90}"/>
              </a:ext>
            </a:extLst>
          </p:cNvPr>
          <p:cNvSpPr txBox="1"/>
          <p:nvPr/>
        </p:nvSpPr>
        <p:spPr>
          <a:xfrm>
            <a:off x="6032738" y="2435773"/>
            <a:ext cx="6082592" cy="24533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800" dirty="0"/>
              <a:t>Le </a:t>
            </a: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MRF</a:t>
            </a:r>
            <a:r>
              <a:rPr lang="fr-FR" sz="1800" dirty="0"/>
              <a:t> (</a:t>
            </a:r>
            <a:r>
              <a:rPr lang="fr-FR" sz="1800" dirty="0" err="1"/>
              <a:t>mesorectal</a:t>
            </a:r>
            <a:r>
              <a:rPr lang="fr-FR" sz="1800" dirty="0"/>
              <a:t> fascia) remplace la marge de résection circonférentielle (CRM), il est considéré atteint en cas de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800" dirty="0"/>
              <a:t>Extension tumorale directe ≤ 1 mm,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800" dirty="0"/>
              <a:t>EMVI ≤ 1 mm du MRF,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1800" dirty="0"/>
              <a:t>Nodules irréguliers (</a:t>
            </a:r>
            <a:r>
              <a:rPr lang="fr-FR" sz="1800" dirty="0" err="1"/>
              <a:t>dépots</a:t>
            </a:r>
            <a:r>
              <a:rPr lang="fr-FR" sz="1800" dirty="0"/>
              <a:t> tumoraux ou ganglions avec extension </a:t>
            </a:r>
            <a:r>
              <a:rPr lang="fr-FR" sz="1800" dirty="0" err="1"/>
              <a:t>extracapsulaire</a:t>
            </a:r>
            <a:r>
              <a:rPr lang="fr-FR" sz="1800" dirty="0"/>
              <a:t> ) ≤ 1 </a:t>
            </a:r>
            <a:r>
              <a:rPr lang="fr-FR" sz="1800" dirty="0" err="1"/>
              <a:t>mm.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894355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C265FC-0438-0212-D03A-591E718D9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D021F50-E3EE-C500-D6AD-B874A54B8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2240" y="1119352"/>
            <a:ext cx="9447760" cy="573864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endParaRPr lang="fr-FR" b="1" u="sng" dirty="0"/>
          </a:p>
          <a:p>
            <a:endParaRPr lang="fr-FR" b="1" u="sng" dirty="0"/>
          </a:p>
          <a:p>
            <a:endParaRPr lang="fr-FR" b="1" u="sng" dirty="0"/>
          </a:p>
          <a:p>
            <a:endParaRPr lang="fr-FR" b="1" u="sng" dirty="0"/>
          </a:p>
          <a:p>
            <a:endParaRPr lang="fr-FR" b="1" u="sng" dirty="0"/>
          </a:p>
          <a:p>
            <a:endParaRPr lang="fr-FR" b="1" u="sng" dirty="0"/>
          </a:p>
          <a:p>
            <a:endParaRPr lang="fr-FR" b="1" u="sng" dirty="0"/>
          </a:p>
          <a:p>
            <a:pPr marL="0" indent="0">
              <a:buNone/>
            </a:pPr>
            <a:endParaRPr lang="fr-FR" b="1" u="sng" dirty="0"/>
          </a:p>
          <a:p>
            <a:pPr marL="0" indent="0">
              <a:buNone/>
            </a:pPr>
            <a:r>
              <a:rPr lang="fr-FR" b="1" u="sng" dirty="0"/>
              <a:t>Figure 3:</a:t>
            </a:r>
            <a:r>
              <a:rPr lang="fr-FR" dirty="0"/>
              <a:t> </a:t>
            </a:r>
            <a:r>
              <a:rPr lang="fr-FR" cap="non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séquence dans le plan axial en pondération 2 (a) objectivant un ganglion </a:t>
            </a:r>
            <a:r>
              <a:rPr lang="fr-FR" cap="non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mésorectal</a:t>
            </a:r>
            <a:r>
              <a:rPr lang="fr-FR" cap="non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ovalaire, bien limité de contours réguliers, mesurant 5 mm de petit axe (</a:t>
            </a:r>
            <a:r>
              <a:rPr lang="fr-FR" cap="non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fléche</a:t>
            </a:r>
            <a:r>
              <a:rPr lang="fr-FR" cap="non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rouge) considéré </a:t>
            </a:r>
            <a:r>
              <a:rPr lang="fr-FR" cap="non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cN</a:t>
            </a:r>
            <a:r>
              <a:rPr lang="fr-FR" cap="non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-, et sur l’image (B) un nodule méso rectal (flèche bleue) en hyposignal T2, de contours irréguliers mesurant 7 mm de petit axe, considéré </a:t>
            </a:r>
            <a:r>
              <a:rPr lang="fr-FR" cap="non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Cn</a:t>
            </a:r>
            <a:r>
              <a:rPr lang="fr-FR" cap="non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+.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03ECE3FE-4AE3-D6F8-3C0E-1225319BC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391" y="831272"/>
            <a:ext cx="6068984" cy="43476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8646E9E7-91D5-45CD-0E12-E49D3396F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7388" y="798021"/>
            <a:ext cx="6068984" cy="4347699"/>
          </a:xfrm>
          <a:prstGeom prst="rect">
            <a:avLst/>
          </a:prstGeom>
        </p:spPr>
      </p:pic>
      <p:sp>
        <p:nvSpPr>
          <p:cNvPr id="8" name="Flèche droite 7">
            <a:extLst>
              <a:ext uri="{FF2B5EF4-FFF2-40B4-BE49-F238E27FC236}">
                <a16:creationId xmlns:a16="http://schemas.microsoft.com/office/drawing/2014/main" xmlns="" id="{42A8FB05-0DE1-46EB-57DB-9613BBA2C644}"/>
              </a:ext>
            </a:extLst>
          </p:cNvPr>
          <p:cNvSpPr/>
          <p:nvPr/>
        </p:nvSpPr>
        <p:spPr>
          <a:xfrm rot="10800000">
            <a:off x="4731045" y="2323800"/>
            <a:ext cx="671959" cy="28725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>
            <a:extLst>
              <a:ext uri="{FF2B5EF4-FFF2-40B4-BE49-F238E27FC236}">
                <a16:creationId xmlns:a16="http://schemas.microsoft.com/office/drawing/2014/main" xmlns="" id="{447B5FBA-AD36-0831-07AD-8A02A383581D}"/>
              </a:ext>
            </a:extLst>
          </p:cNvPr>
          <p:cNvSpPr/>
          <p:nvPr/>
        </p:nvSpPr>
        <p:spPr>
          <a:xfrm rot="19279976">
            <a:off x="7430846" y="4167109"/>
            <a:ext cx="671959" cy="287255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3418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llage">
  <a:themeElements>
    <a:clrScheme name="Maillage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aillag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illag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0F262FD6-3409-4039-A531-64BD4D2F99E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230</TotalTime>
  <Words>413</Words>
  <Application>Microsoft Office PowerPoint</Application>
  <PresentationFormat>Grand écran</PresentationFormat>
  <Paragraphs>45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Aptos</vt:lpstr>
      <vt:lpstr>Arial</vt:lpstr>
      <vt:lpstr>Calibri</vt:lpstr>
      <vt:lpstr>Century Gothic</vt:lpstr>
      <vt:lpstr>Wingdings</vt:lpstr>
      <vt:lpstr>Wingdings 3</vt:lpstr>
      <vt:lpstr>Maillage</vt:lpstr>
      <vt:lpstr>IRM du cancer du rectum : ce qui change dans les nouvelles recommandations </vt:lpstr>
      <vt:lpstr>ANATOMIE REDÉFINIE: LE   &lt;SIGMOID TAKE-OFF &gt;</vt:lpstr>
      <vt:lpstr>Présentation PowerPoint</vt:lpstr>
      <vt:lpstr>Figure 2: séquence dans le plan axial en pondération T2 objectivant une extension tumorale directe (étoile) à ≤ 1 mm du fascia recti (flèche rouge), on considére alors le MRF positif.</vt:lpstr>
      <vt:lpstr>Staging ganglionnaire (N):</vt:lpstr>
      <vt:lpstr>La marge critique: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IRM du cancer du rectum : ce qui change dans les nouvelles recommandations </dc:title>
  <dc:creator>Compte Microsoft</dc:creator>
  <cp:lastModifiedBy>Compte Microsoft</cp:lastModifiedBy>
  <cp:revision>18</cp:revision>
  <dcterms:created xsi:type="dcterms:W3CDTF">2026-02-26T20:11:00Z</dcterms:created>
  <dcterms:modified xsi:type="dcterms:W3CDTF">2026-02-28T16:08:29Z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8BC63B993743414DB836B8138BA3E536_12</vt:lpwstr>
  </property>
  <property fmtid="{D5CDD505-2E9C-101B-9397-08002B2CF9AE}" pid="3" name="KSOProductBuildVer">
    <vt:lpwstr>1036-12.2.0.23196</vt:lpwstr>
  </property>
</Properties>
</file>