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8394" autoAdjust="0"/>
  </p:normalViewPr>
  <p:slideViewPr>
    <p:cSldViewPr snapToGrid="0">
      <p:cViewPr varScale="1">
        <p:scale>
          <a:sx n="64" d="100"/>
          <a:sy n="64" d="100"/>
        </p:scale>
        <p:origin x="139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36204D-BDD6-4D19-9CF6-EECF01C74871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24643F-A032-4C80-9E88-A0C5C05916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9466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Micronodules </a:t>
            </a:r>
            <a:r>
              <a:rPr lang="fr-FR" dirty="0" err="1"/>
              <a:t>périlymphatique</a:t>
            </a:r>
            <a:r>
              <a:rPr lang="fr-FR" dirty="0"/>
              <a:t>  </a:t>
            </a:r>
            <a:r>
              <a:rPr lang="fr-FR" dirty="0" err="1"/>
              <a:t>péribronchovasculaire</a:t>
            </a:r>
            <a:r>
              <a:rPr lang="fr-FR" dirty="0"/>
              <a:t> confluentes par endroit entourée de quelques micronodules : </a:t>
            </a:r>
            <a:r>
              <a:rPr lang="fr-FR" dirty="0" err="1"/>
              <a:t>galaxy</a:t>
            </a:r>
            <a:r>
              <a:rPr lang="fr-FR" dirty="0"/>
              <a:t> </a:t>
            </a:r>
            <a:r>
              <a:rPr lang="fr-FR" dirty="0" err="1"/>
              <a:t>sign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4643F-A032-4C80-9E88-A0C5C05916D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559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Micronodules </a:t>
            </a:r>
            <a:r>
              <a:rPr lang="fr-FR" dirty="0" err="1"/>
              <a:t>périlymphatique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4643F-A032-4C80-9E88-A0C5C05916D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1516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Aspect perlé de la scissure avec distorsion </a:t>
            </a:r>
            <a:r>
              <a:rPr lang="fr-FR" dirty="0" err="1"/>
              <a:t>scissurale</a:t>
            </a:r>
            <a:r>
              <a:rPr lang="fr-FR" dirty="0"/>
              <a:t>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4643F-A032-4C80-9E88-A0C5C05916D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8579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Micronodules </a:t>
            </a:r>
            <a:r>
              <a:rPr lang="fr-FR" dirty="0" err="1"/>
              <a:t>péribroncho</a:t>
            </a:r>
            <a:r>
              <a:rPr lang="fr-FR" dirty="0"/>
              <a:t> </a:t>
            </a:r>
            <a:r>
              <a:rPr lang="fr-FR" dirty="0" err="1"/>
              <a:t>vasculairses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4643F-A032-4C80-9E88-A0C5C05916D0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7180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Destruction fibrokystiques des sommets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4643F-A032-4C80-9E88-A0C5C05916D0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3490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HTAP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4643F-A032-4C80-9E88-A0C5C05916D0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240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ADP hilaire </a:t>
            </a:r>
            <a:r>
              <a:rPr lang="fr-FR" dirty="0" err="1"/>
              <a:t>bilat</a:t>
            </a:r>
            <a:r>
              <a:rPr lang="fr-FR" dirty="0"/>
              <a:t> , para trachéale droite et sous </a:t>
            </a:r>
            <a:r>
              <a:rPr lang="fr-FR" dirty="0" err="1"/>
              <a:t>carinaire</a:t>
            </a:r>
            <a:r>
              <a:rPr lang="fr-FR" dirty="0"/>
              <a:t> partiellement calcifiée bilatérale non compressive.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4643F-A032-4C80-9E88-A0C5C05916D0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28239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Epaississement péri-bronchovasculaire avec </a:t>
            </a:r>
            <a:r>
              <a:rPr lang="fr-FR" dirty="0" err="1"/>
              <a:t>epaississement</a:t>
            </a:r>
            <a:r>
              <a:rPr lang="fr-FR" dirty="0"/>
              <a:t> des lignes septales.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4643F-A032-4C80-9E88-A0C5C05916D0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73706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Epaississemen</a:t>
            </a:r>
            <a:r>
              <a:rPr lang="fr-FR" dirty="0"/>
              <a:t> régulier, nodulaire par endroit des lignes septales;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4643F-A032-4C80-9E88-A0C5C05916D0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5317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ADE87B-F3F0-4E39-92E6-4E0CABAE47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DCE7DC6-03B2-4199-904C-81A08A9751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BE32AB-EC57-4CD8-8253-243F626D2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CF45B-559D-46C8-8EE0-3D4AF8E6EC7B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68A85A-F10B-4E7E-965C-75922FC62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5A4A62-9A24-4D49-AF54-A205C72B5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4E49-E2C6-48D1-B247-CFA9AB02B3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548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96B9C8-1CDB-4932-8ADF-FF997CC5C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9E7883-243D-4728-9161-308CF0AAC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B82ED3-D34C-4DA2-BB8F-890B4C511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CF45B-559D-46C8-8EE0-3D4AF8E6EC7B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3805988-190E-43B6-BC38-BF29A8AF3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3C3923-0996-4998-A58B-339F1BE2C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4E49-E2C6-48D1-B247-CFA9AB02B3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8752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A7B0C8-FD0A-4078-B181-069E7B43A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CD7618-3FE7-4C9E-98BC-97BEDBBC49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1A0E4A8-E74B-4B7D-88B8-C0632E41C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CF45B-559D-46C8-8EE0-3D4AF8E6EC7B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8A5727-D7C3-4065-8581-635A7D43E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382BC47-AE6B-4A7F-BA39-603F61EB6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4E49-E2C6-48D1-B247-CFA9AB02B3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5283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13998-8B96-467C-9DEF-7FD114E1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3D1302C-AC78-4E99-9416-A3742E0502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C65F06B-78FA-4726-B57C-C077C3E1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816C6A1-ADA2-465C-8D2A-74069DC7B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CF45B-559D-46C8-8EE0-3D4AF8E6EC7B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44B8C45-5163-4D9E-8778-269EEC84D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8C4D539-ECA2-4624-A758-2A9BBE247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4E49-E2C6-48D1-B247-CFA9AB02B3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8285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02B90F-722E-4609-918E-2D19A95F8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B9CDFD-A635-42DA-AA30-C81A27C5E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38ED24-20BF-4B82-9F32-555CA04490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6697899-0684-4F10-952B-83039200BC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C7816C2-B662-4B23-B487-61C566B424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02FB3DD-2895-4608-9B2E-4B4198E7E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CF45B-559D-46C8-8EE0-3D4AF8E6EC7B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6B3DFC9-0A5E-4C49-8556-26D04B55A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7651A88-6D07-461A-A255-08652E3B6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4E49-E2C6-48D1-B247-CFA9AB02B3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235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BAD78B-01EE-4B33-961A-1AA95EE96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8F5CBAB-4E5A-4A91-8140-70C7B2190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CF45B-559D-46C8-8EE0-3D4AF8E6EC7B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7469EBF-FED3-4BED-910E-5F87A838C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A77663A-A384-4FFA-9B55-641A0300E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4E49-E2C6-48D1-B247-CFA9AB02B3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9123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07977E7-77B1-480E-8702-864C12C9F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CF45B-559D-46C8-8EE0-3D4AF8E6EC7B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061293A-B9DB-4D88-B26D-271936F25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B6B43F-AE0F-4864-8571-817FA7DA5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4E49-E2C6-48D1-B247-CFA9AB02B3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17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8D294C-DB7E-4216-8F58-0D1895D36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A2C7DE-D60A-49AF-9676-717EBA6A7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ABD6FF-AB9F-4DB0-83C3-EF58556687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8B06E0F-87AE-4599-881C-EBA846D26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CF45B-559D-46C8-8EE0-3D4AF8E6EC7B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5760B9C-1D75-4F9D-A99E-2AC6D52C6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6F0A2D-9A6D-4530-9C67-9696883E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4E49-E2C6-48D1-B247-CFA9AB02B3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8156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5E00CD-1110-4F74-A42D-A4EDE839F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8410333-3626-4545-8062-EE44C18F9E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356F599-CA60-49FC-91CD-B3B2C080D1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D3F13B6-CCF4-458E-80AB-86AE93F80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CF45B-559D-46C8-8EE0-3D4AF8E6EC7B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F2E41D7-E2AE-4A8B-BD0E-4D112F1B1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04FE95F-D9CA-4489-A587-DE19B3D0F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4E49-E2C6-48D1-B247-CFA9AB02B3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0683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F76143-4FA6-44D0-A686-6E2885FD3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02E3B7-5EE6-413B-BB42-9A16C98C51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D38FEF5-EB4A-41EF-A452-9E785C077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CF45B-559D-46C8-8EE0-3D4AF8E6EC7B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D8D147-B93B-4B80-8982-905148D61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7CDA38-6949-4137-8271-69D33334D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4E49-E2C6-48D1-B247-CFA9AB02B3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2833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AE4388A-F23A-4C2A-A74D-27A4920F52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FF6CA6C-CB08-4D34-BF80-2B762DB2C2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08D4721-2C55-431B-ADED-3DAC9B570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CF45B-559D-46C8-8EE0-3D4AF8E6EC7B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B79C89-7F02-4058-B31E-E01C20E8E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3096D5-7B65-412F-8EB9-B2422071F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4E49-E2C6-48D1-B247-CFA9AB02B3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038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06A3BFF-0DB3-4A82-BE59-BB36D0FE7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7DDD6F6-9F55-49E7-B5D2-7D28909921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C0DF43-9C2D-406B-A52C-F056491AA0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FCF45B-559D-46C8-8EE0-3D4AF8E6EC7B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28F4E51-201D-4267-8B1C-9559E1ACA0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46558C-0FDF-44E8-8E2E-36B95CC081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14E49-E2C6-48D1-B247-CFA9AB02B3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9681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86A5846-B98E-A810-5D48-B580BF97F662}"/>
              </a:ext>
            </a:extLst>
          </p:cNvPr>
          <p:cNvSpPr txBox="1"/>
          <p:nvPr/>
        </p:nvSpPr>
        <p:spPr>
          <a:xfrm>
            <a:off x="8398042" y="2634916"/>
            <a:ext cx="34049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Micronodules </a:t>
            </a:r>
            <a:r>
              <a:rPr lang="fr-FR" dirty="0" err="1"/>
              <a:t>périlymphatique</a:t>
            </a:r>
            <a:r>
              <a:rPr lang="fr-FR" dirty="0"/>
              <a:t>  </a:t>
            </a:r>
            <a:r>
              <a:rPr lang="fr-FR" dirty="0" err="1"/>
              <a:t>péribronchovasculaire</a:t>
            </a:r>
            <a:r>
              <a:rPr lang="fr-FR" dirty="0"/>
              <a:t> confluentes par endroit entourée de quelques micronodules : </a:t>
            </a:r>
            <a:r>
              <a:rPr lang="fr-FR" dirty="0" err="1"/>
              <a:t>galaxy</a:t>
            </a:r>
            <a:r>
              <a:rPr lang="fr-FR" dirty="0"/>
              <a:t> </a:t>
            </a:r>
            <a:r>
              <a:rPr lang="fr-FR" dirty="0" err="1"/>
              <a:t>sign</a:t>
            </a:r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B16F366-39A1-FB99-D5A5-CCC3F80FCAF9}"/>
              </a:ext>
            </a:extLst>
          </p:cNvPr>
          <p:cNvGrpSpPr/>
          <p:nvPr/>
        </p:nvGrpSpPr>
        <p:grpSpPr>
          <a:xfrm>
            <a:off x="713873" y="332376"/>
            <a:ext cx="7226970" cy="6193248"/>
            <a:chOff x="713873" y="332376"/>
            <a:chExt cx="7226970" cy="6193248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84CBA3D-54D0-4291-BB3D-F46136A6A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3873" y="332376"/>
              <a:ext cx="7226970" cy="6193248"/>
            </a:xfrm>
            <a:prstGeom prst="rect">
              <a:avLst/>
            </a:prstGeom>
          </p:spPr>
        </p:pic>
        <p:cxnSp>
          <p:nvCxnSpPr>
            <p:cNvPr id="5" name="Connecteur droit avec flèche 4">
              <a:extLst>
                <a:ext uri="{FF2B5EF4-FFF2-40B4-BE49-F238E27FC236}">
                  <a16:creationId xmlns:a16="http://schemas.microsoft.com/office/drawing/2014/main" id="{BB96653F-4337-018C-F6E5-24BBFEE834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70621" y="1985211"/>
              <a:ext cx="525379" cy="37297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11275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DC20E16-ED45-4B7E-8732-4A783FD62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00" y="590154"/>
            <a:ext cx="7192379" cy="567769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1F8F546-7F90-7BD6-B1DA-2AC5A0C57EE6}"/>
              </a:ext>
            </a:extLst>
          </p:cNvPr>
          <p:cNvSpPr txBox="1"/>
          <p:nvPr/>
        </p:nvSpPr>
        <p:spPr>
          <a:xfrm>
            <a:off x="8398042" y="2634916"/>
            <a:ext cx="34049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Micronodules péri lymphatique  péri-bronchovasculaire confluentes par endroit entourée de quelques micronodules : </a:t>
            </a:r>
            <a:r>
              <a:rPr lang="fr-FR" dirty="0" err="1"/>
              <a:t>galaxy</a:t>
            </a:r>
            <a:r>
              <a:rPr lang="fr-FR" dirty="0"/>
              <a:t> </a:t>
            </a:r>
            <a:r>
              <a:rPr lang="fr-FR" dirty="0" err="1"/>
              <a:t>sign</a:t>
            </a:r>
            <a:r>
              <a:rPr lang="fr-FR" dirty="0"/>
              <a:t> (flèche rouge)</a:t>
            </a:r>
          </a:p>
          <a:p>
            <a:pPr algn="ctr"/>
            <a:r>
              <a:rPr lang="fr-FR" dirty="0"/>
              <a:t>Notez la distorsion </a:t>
            </a:r>
            <a:r>
              <a:rPr lang="fr-FR" dirty="0" err="1"/>
              <a:t>scissurale</a:t>
            </a:r>
            <a:endParaRPr lang="fr-FR" dirty="0"/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25FDAF95-EBF3-459A-5C19-B6217F6B3085}"/>
              </a:ext>
            </a:extLst>
          </p:cNvPr>
          <p:cNvCxnSpPr>
            <a:cxnSpLocks/>
          </p:cNvCxnSpPr>
          <p:nvPr/>
        </p:nvCxnSpPr>
        <p:spPr>
          <a:xfrm flipH="1">
            <a:off x="2261937" y="2862101"/>
            <a:ext cx="525379" cy="3729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3916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830B184-8B77-4DF1-2FAD-76AB7114DAF3}"/>
              </a:ext>
            </a:extLst>
          </p:cNvPr>
          <p:cNvSpPr txBox="1"/>
          <p:nvPr/>
        </p:nvSpPr>
        <p:spPr>
          <a:xfrm>
            <a:off x="7928810" y="4211053"/>
            <a:ext cx="340493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Micronodules de distribution péri lymphatique  péri-bronchovasculaire et sous pleuraux confluentes par endroit.</a:t>
            </a:r>
          </a:p>
          <a:p>
            <a:pPr algn="ctr"/>
            <a:r>
              <a:rPr lang="fr-FR" dirty="0"/>
              <a:t>Notez la distorsion </a:t>
            </a:r>
            <a:r>
              <a:rPr lang="fr-FR" dirty="0" err="1"/>
              <a:t>scissurale</a:t>
            </a:r>
            <a:r>
              <a:rPr lang="fr-FR" dirty="0"/>
              <a:t> et l’aspect perlé de la scissure  (flèche rouge)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4C85851C-4DE2-3E4E-779D-ECF16B8C9463}"/>
              </a:ext>
            </a:extLst>
          </p:cNvPr>
          <p:cNvGrpSpPr/>
          <p:nvPr/>
        </p:nvGrpSpPr>
        <p:grpSpPr>
          <a:xfrm>
            <a:off x="434861" y="0"/>
            <a:ext cx="10205043" cy="6858000"/>
            <a:chOff x="434861" y="0"/>
            <a:chExt cx="10205043" cy="6858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CB0EBD6-75AC-48CE-A7C0-9591F37B0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4861" y="0"/>
              <a:ext cx="6355830" cy="6858000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7785A7A-303E-4B09-A59E-51821A0634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91531" y="1338660"/>
              <a:ext cx="2848373" cy="2333951"/>
            </a:xfrm>
            <a:prstGeom prst="rect">
              <a:avLst/>
            </a:prstGeom>
          </p:spPr>
        </p:pic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DB5F98DB-3ACD-C3D2-8854-34F2CDC91995}"/>
                </a:ext>
              </a:extLst>
            </p:cNvPr>
            <p:cNvCxnSpPr/>
            <p:nvPr/>
          </p:nvCxnSpPr>
          <p:spPr>
            <a:xfrm flipH="1">
              <a:off x="5419091" y="1338660"/>
              <a:ext cx="2305131" cy="34576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1A1E4AD0-6148-BA00-B1B0-5198BBB1D30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43480" y="2899522"/>
              <a:ext cx="3748051" cy="77308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0FF8619E-11A8-7114-99A6-B07EF4916A3B}"/>
              </a:ext>
            </a:extLst>
          </p:cNvPr>
          <p:cNvCxnSpPr>
            <a:cxnSpLocks/>
          </p:cNvCxnSpPr>
          <p:nvPr/>
        </p:nvCxnSpPr>
        <p:spPr>
          <a:xfrm flipH="1">
            <a:off x="9631278" y="2132656"/>
            <a:ext cx="525379" cy="3729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8927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585D7A4-0284-4C90-B426-D4DD9FA9A0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030" y="536953"/>
            <a:ext cx="7640854" cy="59766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8FE36FB-44F6-6E1A-B571-813ED0D566CB}"/>
              </a:ext>
            </a:extLst>
          </p:cNvPr>
          <p:cNvSpPr txBox="1"/>
          <p:nvPr/>
        </p:nvSpPr>
        <p:spPr>
          <a:xfrm>
            <a:off x="8506326" y="2707106"/>
            <a:ext cx="340493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Coupes scanographiques en fenêtres pulmonaires avec MIP : Micronodules de distribution péri lymphatique  péri-bronchovasculaire et sous pleuraux confluentes par endroit.</a:t>
            </a:r>
          </a:p>
          <a:p>
            <a:pPr algn="ctr"/>
            <a:r>
              <a:rPr lang="fr-FR" dirty="0"/>
              <a:t>Notez la distorsion </a:t>
            </a:r>
            <a:r>
              <a:rPr lang="fr-FR" dirty="0" err="1"/>
              <a:t>scissurale</a:t>
            </a:r>
            <a:r>
              <a:rPr lang="fr-FR" dirty="0"/>
              <a:t> et l’aspect perlé de la scissure  (flèche rouge)</a:t>
            </a:r>
          </a:p>
        </p:txBody>
      </p:sp>
    </p:spTree>
    <p:extLst>
      <p:ext uri="{BB962C8B-B14F-4D97-AF65-F5344CB8AC3E}">
        <p14:creationId xmlns:p14="http://schemas.microsoft.com/office/powerpoint/2010/main" val="2259419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BE76A31-2F2E-40B8-826F-74F51934D3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584"/>
          <a:stretch>
            <a:fillRect/>
          </a:stretch>
        </p:blipFill>
        <p:spPr>
          <a:xfrm>
            <a:off x="678939" y="861462"/>
            <a:ext cx="4553638" cy="361909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D2C0956-19E8-44F3-8E3B-2B6DC22585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9559" y="861462"/>
            <a:ext cx="6126346" cy="36190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A067810-5E58-B1B6-0135-44F3673D82B2}"/>
              </a:ext>
            </a:extLst>
          </p:cNvPr>
          <p:cNvSpPr txBox="1"/>
          <p:nvPr/>
        </p:nvSpPr>
        <p:spPr>
          <a:xfrm>
            <a:off x="854242" y="4836695"/>
            <a:ext cx="105711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Sarcoïdose pulmonaire dans sa forme fibrosante et destruction </a:t>
            </a:r>
            <a:r>
              <a:rPr lang="fr-FR" sz="2800" dirty="0" err="1"/>
              <a:t>fibro</a:t>
            </a:r>
            <a:r>
              <a:rPr lang="fr-FR" sz="2800" dirty="0"/>
              <a:t>-kystique des sommets</a:t>
            </a:r>
          </a:p>
        </p:txBody>
      </p:sp>
    </p:spTree>
    <p:extLst>
      <p:ext uri="{BB962C8B-B14F-4D97-AF65-F5344CB8AC3E}">
        <p14:creationId xmlns:p14="http://schemas.microsoft.com/office/powerpoint/2010/main" val="1181219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6747AB6-C147-F631-D9F7-C7E6E5538138}"/>
              </a:ext>
            </a:extLst>
          </p:cNvPr>
          <p:cNvSpPr txBox="1"/>
          <p:nvPr/>
        </p:nvSpPr>
        <p:spPr>
          <a:xfrm>
            <a:off x="854242" y="4836695"/>
            <a:ext cx="105711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Sarcoïdose pulmonaire dans sa forme fibrosante et destruction </a:t>
            </a:r>
            <a:r>
              <a:rPr lang="fr-FR" sz="2800" dirty="0" err="1"/>
              <a:t>fibro</a:t>
            </a:r>
            <a:r>
              <a:rPr lang="fr-FR" sz="2800" dirty="0"/>
              <a:t>-kystique des sommets compliquée d’une HTAP attestée par la dilatation du tronc de l’artère pulmonaire (flèche rouge) et la dilatation des cavités droites (étoiles rouges).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01EF3CA4-31F2-73F5-72B7-C4EB5CC11A78}"/>
              </a:ext>
            </a:extLst>
          </p:cNvPr>
          <p:cNvGrpSpPr/>
          <p:nvPr/>
        </p:nvGrpSpPr>
        <p:grpSpPr>
          <a:xfrm>
            <a:off x="470553" y="687499"/>
            <a:ext cx="10954825" cy="3870770"/>
            <a:chOff x="470553" y="687499"/>
            <a:chExt cx="10954825" cy="387077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3D3C6E7-AFEB-43B6-8DF8-D9BA8ACD0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0553" y="687499"/>
              <a:ext cx="4763184" cy="3870770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006F745-32B7-445D-AC65-F9267FE944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7707" t="545" b="11844"/>
            <a:stretch>
              <a:fillRect/>
            </a:stretch>
          </p:blipFill>
          <p:spPr>
            <a:xfrm>
              <a:off x="6662194" y="687499"/>
              <a:ext cx="4763184" cy="3870770"/>
            </a:xfrm>
            <a:prstGeom prst="rect">
              <a:avLst/>
            </a:prstGeom>
          </p:spPr>
        </p:pic>
        <p:cxnSp>
          <p:nvCxnSpPr>
            <p:cNvPr id="3" name="Connecteur droit avec flèche 2">
              <a:extLst>
                <a:ext uri="{FF2B5EF4-FFF2-40B4-BE49-F238E27FC236}">
                  <a16:creationId xmlns:a16="http://schemas.microsoft.com/office/drawing/2014/main" id="{C10FF811-BFD1-C9FC-EBBD-0D509E5004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67362" y="1639361"/>
              <a:ext cx="525379" cy="37297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Étoile : 5 branches 6">
              <a:extLst>
                <a:ext uri="{FF2B5EF4-FFF2-40B4-BE49-F238E27FC236}">
                  <a16:creationId xmlns:a16="http://schemas.microsoft.com/office/drawing/2014/main" id="{D4399197-77EF-FD01-44DC-EC0A708DED0E}"/>
                </a:ext>
              </a:extLst>
            </p:cNvPr>
            <p:cNvSpPr/>
            <p:nvPr/>
          </p:nvSpPr>
          <p:spPr>
            <a:xfrm>
              <a:off x="8181474" y="2201779"/>
              <a:ext cx="360947" cy="324853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Étoile : 5 branches 7">
              <a:extLst>
                <a:ext uri="{FF2B5EF4-FFF2-40B4-BE49-F238E27FC236}">
                  <a16:creationId xmlns:a16="http://schemas.microsoft.com/office/drawing/2014/main" id="{E16A2E49-9B69-5E6D-558B-B6F9F07D140C}"/>
                </a:ext>
              </a:extLst>
            </p:cNvPr>
            <p:cNvSpPr/>
            <p:nvPr/>
          </p:nvSpPr>
          <p:spPr>
            <a:xfrm>
              <a:off x="9103944" y="1440840"/>
              <a:ext cx="360947" cy="324853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117867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3F744FD-9C64-9407-388C-EB6496E80539}"/>
              </a:ext>
            </a:extLst>
          </p:cNvPr>
          <p:cNvSpPr txBox="1"/>
          <p:nvPr/>
        </p:nvSpPr>
        <p:spPr>
          <a:xfrm>
            <a:off x="7435681" y="2117556"/>
            <a:ext cx="3224463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Adénomégalies hilaires bilatérales , </a:t>
            </a:r>
            <a:r>
              <a:rPr lang="fr-FR" sz="2800" dirty="0" err="1"/>
              <a:t>paratrachéale</a:t>
            </a:r>
            <a:r>
              <a:rPr lang="fr-FR" sz="2800" dirty="0"/>
              <a:t> droite et sous-</a:t>
            </a:r>
            <a:r>
              <a:rPr lang="fr-FR" sz="2800" dirty="0" err="1"/>
              <a:t>carinaire</a:t>
            </a:r>
            <a:r>
              <a:rPr lang="fr-FR" sz="2800" dirty="0"/>
              <a:t> partiellement calcifiée non compressive.</a:t>
            </a:r>
          </a:p>
          <a:p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BF7D447-0A74-053D-7FE0-D4FFB5C26728}"/>
              </a:ext>
            </a:extLst>
          </p:cNvPr>
          <p:cNvGrpSpPr/>
          <p:nvPr/>
        </p:nvGrpSpPr>
        <p:grpSpPr>
          <a:xfrm>
            <a:off x="801938" y="814137"/>
            <a:ext cx="5791368" cy="5229725"/>
            <a:chOff x="801938" y="814137"/>
            <a:chExt cx="5791368" cy="522972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AA0D031-6667-4B27-888E-88DEAD889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1938" y="814137"/>
              <a:ext cx="5791368" cy="5229725"/>
            </a:xfrm>
            <a:prstGeom prst="rect">
              <a:avLst/>
            </a:prstGeom>
          </p:spPr>
        </p:pic>
        <p:cxnSp>
          <p:nvCxnSpPr>
            <p:cNvPr id="3" name="Connecteur droit avec flèche 2">
              <a:extLst>
                <a:ext uri="{FF2B5EF4-FFF2-40B4-BE49-F238E27FC236}">
                  <a16:creationId xmlns:a16="http://schemas.microsoft.com/office/drawing/2014/main" id="{250E1DBF-914B-EED0-1F3D-0C24AE9170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56120" y="2129589"/>
              <a:ext cx="525379" cy="37297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eur droit avec flèche 4">
              <a:extLst>
                <a:ext uri="{FF2B5EF4-FFF2-40B4-BE49-F238E27FC236}">
                  <a16:creationId xmlns:a16="http://schemas.microsoft.com/office/drawing/2014/main" id="{1981715C-FF3A-D14C-D993-2333A5548E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98574" y="2698140"/>
              <a:ext cx="525379" cy="37297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avec flèche 5">
              <a:extLst>
                <a:ext uri="{FF2B5EF4-FFF2-40B4-BE49-F238E27FC236}">
                  <a16:creationId xmlns:a16="http://schemas.microsoft.com/office/drawing/2014/main" id="{34183B20-6B0A-DDC6-B2F8-DF52BEBDDB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63514" y="1943099"/>
              <a:ext cx="525379" cy="37297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00929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6A9253A-AA3B-F5A1-F0E6-22CE39FB105E}"/>
              </a:ext>
            </a:extLst>
          </p:cNvPr>
          <p:cNvSpPr txBox="1"/>
          <p:nvPr/>
        </p:nvSpPr>
        <p:spPr>
          <a:xfrm>
            <a:off x="8229601" y="2176642"/>
            <a:ext cx="34650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Épaississement péri-bronchovasculaire associé à un épaississement des lignes septales.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ADCCA31F-9046-431C-97CD-452FD2E4291F}"/>
              </a:ext>
            </a:extLst>
          </p:cNvPr>
          <p:cNvCxnSpPr>
            <a:cxnSpLocks/>
          </p:cNvCxnSpPr>
          <p:nvPr/>
        </p:nvCxnSpPr>
        <p:spPr>
          <a:xfrm flipH="1">
            <a:off x="10076330" y="2862382"/>
            <a:ext cx="525379" cy="372979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e 6">
            <a:extLst>
              <a:ext uri="{FF2B5EF4-FFF2-40B4-BE49-F238E27FC236}">
                <a16:creationId xmlns:a16="http://schemas.microsoft.com/office/drawing/2014/main" id="{C9E24A48-A2C2-C52D-92EA-477209A20C46}"/>
              </a:ext>
            </a:extLst>
          </p:cNvPr>
          <p:cNvGrpSpPr/>
          <p:nvPr/>
        </p:nvGrpSpPr>
        <p:grpSpPr>
          <a:xfrm>
            <a:off x="3962400" y="380574"/>
            <a:ext cx="3629532" cy="6096851"/>
            <a:chOff x="4281234" y="380574"/>
            <a:chExt cx="3629532" cy="6096851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0F04C3F-2888-465B-AA0B-A0BB4BDE9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81234" y="380574"/>
              <a:ext cx="3629532" cy="6096851"/>
            </a:xfrm>
            <a:prstGeom prst="rect">
              <a:avLst/>
            </a:prstGeom>
          </p:spPr>
        </p:pic>
        <p:cxnSp>
          <p:nvCxnSpPr>
            <p:cNvPr id="3" name="Connecteur droit avec flèche 2">
              <a:extLst>
                <a:ext uri="{FF2B5EF4-FFF2-40B4-BE49-F238E27FC236}">
                  <a16:creationId xmlns:a16="http://schemas.microsoft.com/office/drawing/2014/main" id="{1041B40D-1A6F-77C9-FCF8-2C86582506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60741" y="2754098"/>
              <a:ext cx="525379" cy="372979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avec flèche 5">
              <a:extLst>
                <a:ext uri="{FF2B5EF4-FFF2-40B4-BE49-F238E27FC236}">
                  <a16:creationId xmlns:a16="http://schemas.microsoft.com/office/drawing/2014/main" id="{31F19A8E-8E15-8644-8FE1-46EB053879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33310" y="2092361"/>
              <a:ext cx="525379" cy="372979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86299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0472AC1-0260-380E-4228-72E1E6B88136}"/>
              </a:ext>
            </a:extLst>
          </p:cNvPr>
          <p:cNvSpPr txBox="1"/>
          <p:nvPr/>
        </p:nvSpPr>
        <p:spPr>
          <a:xfrm>
            <a:off x="1937084" y="4944979"/>
            <a:ext cx="74355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Epaississement régulier (cercle jaune), nodulaire par endroit (flèche jaune) des lignes septales en rapport avec un dépôt de granulomes dans l’interstitium péri-lobulaire.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97FFC6F-5E04-DF1A-564F-F0C3AC9950EC}"/>
              </a:ext>
            </a:extLst>
          </p:cNvPr>
          <p:cNvGrpSpPr/>
          <p:nvPr/>
        </p:nvGrpSpPr>
        <p:grpSpPr>
          <a:xfrm>
            <a:off x="1159202" y="1243680"/>
            <a:ext cx="10413904" cy="2924583"/>
            <a:chOff x="569655" y="1773070"/>
            <a:chExt cx="10413904" cy="292458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745A9B6-B51E-7483-6B9E-2C41F2F72B39}"/>
                </a:ext>
              </a:extLst>
            </p:cNvPr>
            <p:cNvGrpSpPr/>
            <p:nvPr/>
          </p:nvGrpSpPr>
          <p:grpSpPr>
            <a:xfrm>
              <a:off x="569655" y="1773070"/>
              <a:ext cx="10413904" cy="2924583"/>
              <a:chOff x="569655" y="1773070"/>
              <a:chExt cx="10413904" cy="2924583"/>
            </a:xfrm>
          </p:grpSpPr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4AB22EC0-6B4B-4CB5-A864-722002AD3D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169101" y="2275156"/>
                <a:ext cx="1814458" cy="1920410"/>
              </a:xfrm>
              <a:prstGeom prst="rect">
                <a:avLst/>
              </a:prstGeom>
            </p:spPr>
          </p:pic>
          <p:pic>
            <p:nvPicPr>
              <p:cNvPr id="5" name="Image 4">
                <a:extLst>
                  <a:ext uri="{FF2B5EF4-FFF2-40B4-BE49-F238E27FC236}">
                    <a16:creationId xmlns:a16="http://schemas.microsoft.com/office/drawing/2014/main" id="{7275168C-3E5A-4DE4-9323-4BCD44F4A2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9655" y="1773070"/>
                <a:ext cx="7954485" cy="2924583"/>
              </a:xfrm>
              <a:prstGeom prst="rect">
                <a:avLst/>
              </a:prstGeom>
            </p:spPr>
          </p:pic>
          <p:cxnSp>
            <p:nvCxnSpPr>
              <p:cNvPr id="3" name="Connecteur droit avec flèche 2">
                <a:extLst>
                  <a:ext uri="{FF2B5EF4-FFF2-40B4-BE49-F238E27FC236}">
                    <a16:creationId xmlns:a16="http://schemas.microsoft.com/office/drawing/2014/main" id="{560A8A0A-7329-74D9-31DE-91F735E001D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076330" y="2862382"/>
                <a:ext cx="525379" cy="372979"/>
              </a:xfrm>
              <a:prstGeom prst="straightConnector1">
                <a:avLst/>
              </a:prstGeom>
              <a:ln w="38100"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20B0DF61-16AC-2356-C4DE-FBAF6C455861}"/>
                </a:ext>
              </a:extLst>
            </p:cNvPr>
            <p:cNvSpPr/>
            <p:nvPr/>
          </p:nvSpPr>
          <p:spPr>
            <a:xfrm>
              <a:off x="6292516" y="3235361"/>
              <a:ext cx="745958" cy="650839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5023916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270</Words>
  <Application>Microsoft Office PowerPoint</Application>
  <PresentationFormat>Grand écran</PresentationFormat>
  <Paragraphs>30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Lenovo</dc:creator>
  <cp:lastModifiedBy>Ines Azouz</cp:lastModifiedBy>
  <cp:revision>7</cp:revision>
  <dcterms:created xsi:type="dcterms:W3CDTF">2026-02-23T16:17:37Z</dcterms:created>
  <dcterms:modified xsi:type="dcterms:W3CDTF">2026-02-28T11:44:50Z</dcterms:modified>
</cp:coreProperties>
</file>