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88" r:id="rId2"/>
    <p:sldId id="257" r:id="rId3"/>
    <p:sldId id="274" r:id="rId4"/>
    <p:sldId id="272" r:id="rId5"/>
    <p:sldId id="289" r:id="rId6"/>
    <p:sldId id="285" r:id="rId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40" d="100"/>
          <a:sy n="40" d="100"/>
        </p:scale>
        <p:origin x="40" y="5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B9A529-2C6C-402C-B727-6C3204247CA5}" type="datetimeFigureOut">
              <a:rPr lang="fr-BE" smtClean="0"/>
              <a:t>27-02-26</a:t>
            </a:fld>
            <a:endParaRPr lang="fr-BE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BE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34A3B0-D0CE-4367-82D1-4C8AB131547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1401513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lnSpc>
                <a:spcPct val="100000"/>
              </a:lnSpc>
              <a:buFontTx/>
              <a:buChar char="-"/>
            </a:pPr>
            <a:endParaRPr lang="fr-FR" sz="12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2C0680-7321-401F-942A-7B6B9305EBD8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36470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2C0680-7321-401F-942A-7B6B9305EBD8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81359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Dans la forme anatomique modale l’arc aortique persistant est le gauche donc la crosse passe à gauche de l’axe </a:t>
            </a:r>
            <a:r>
              <a:rPr lang="fr-FR" dirty="0" err="1"/>
              <a:t>viséral</a:t>
            </a:r>
            <a:r>
              <a:rPr lang="fr-FR" dirty="0"/>
              <a:t> du médiastin ,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Pour  </a:t>
            </a:r>
            <a:r>
              <a:rPr lang="fr-FR" dirty="0" err="1"/>
              <a:t>developement</a:t>
            </a:r>
            <a:r>
              <a:rPr lang="fr-FR" dirty="0"/>
              <a:t> d’un arc aortique gauche normal,</a:t>
            </a:r>
            <a:r>
              <a:rPr lang="fr-FR" baseline="0" dirty="0"/>
              <a:t> on note une involution de </a:t>
            </a:r>
          </a:p>
          <a:p>
            <a:r>
              <a:rPr lang="fr-FR" dirty="0"/>
              <a:t>Rappeler vous de ce </a:t>
            </a:r>
            <a:r>
              <a:rPr lang="fr-FR" dirty="0" err="1"/>
              <a:t>shéma</a:t>
            </a:r>
            <a:r>
              <a:rPr lang="fr-FR" dirty="0"/>
              <a:t> qui va nous aider à comprendre les malformation par la suite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2C0680-7321-401F-942A-7B6B9305EBD8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24508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2C0680-7321-401F-942A-7B6B9305EBD8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99044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7B2925-5575-A2BD-26BC-E98BEECBDE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1D34690-2909-EEBE-B184-4B5F4F93AA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CAB816B-2177-430B-2455-50E32304B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76F49-CDDB-4A11-A669-6DF7AC742ACA}" type="datetimeFigureOut">
              <a:rPr lang="fr-BE" smtClean="0"/>
              <a:t>27-02-26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8E36AA1-B3BC-1405-1105-2CFB76B23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2F973E7-BFC7-F5F8-CDED-E5AEBCF00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85832-1495-4D92-869A-94EF4D603E18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961639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1699A2-1715-38E7-9406-D234F1FDC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3525AAC-A57F-D1A0-FDB3-59ECD9AA27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EB34EAB-6634-BA90-8F17-026F6A44F2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76F49-CDDB-4A11-A669-6DF7AC742ACA}" type="datetimeFigureOut">
              <a:rPr lang="fr-BE" smtClean="0"/>
              <a:t>27-02-26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9D2EB5C-69FE-83BA-8B98-80BBDC8DB9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DFACBC7-DDDC-4066-12A0-756DA085BF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85832-1495-4D92-869A-94EF4D603E18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5115661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CC72CA-F10E-72B1-E8DB-B8E20066A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7405780-D020-5F64-F334-D496238A39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096BECC-D02B-991E-E1D9-4C8780513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76F49-CDDB-4A11-A669-6DF7AC742ACA}" type="datetimeFigureOut">
              <a:rPr lang="fr-BE" smtClean="0"/>
              <a:t>27-02-26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2819F7B-78FD-F218-050C-E5853BAF4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5062EF5-8614-069D-615B-63D493991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85832-1495-4D92-869A-94EF4D603E18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8649990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6AFE57-0735-9480-AE88-C04F129726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73EE4CD-CEF6-6AE2-3F0B-EAD5DD5638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C2CFC8A-FAB1-84B4-CF6D-9591950466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B2CA4DD-DDED-5221-5EE7-983E0B23ED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76F49-CDDB-4A11-A669-6DF7AC742ACA}" type="datetimeFigureOut">
              <a:rPr lang="fr-BE" smtClean="0"/>
              <a:t>27-02-26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6C834CE-C720-8878-7D43-87E1551949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692BB2C-ABD3-161F-B859-AEC7769181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85832-1495-4D92-869A-94EF4D603E18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988429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6B45E2-4B45-9123-201F-33E43715A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2D9EC39-F373-2348-BD96-A4326BB8F8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BD5C505-8C4A-8500-9150-CF75EEC8C0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E457C4C-D742-02A2-59AE-29DC4E98C0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F1B16FF-FF36-271C-0751-C601C81B21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39628B8-E764-DA5D-19BA-230C857B32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76F49-CDDB-4A11-A669-6DF7AC742ACA}" type="datetimeFigureOut">
              <a:rPr lang="fr-BE" smtClean="0"/>
              <a:t>27-02-26</a:t>
            </a:fld>
            <a:endParaRPr lang="fr-BE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5DAAC8A2-BE60-FA1F-5378-1645A582CE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D10910F-7724-6044-27E1-B9BEE7B44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85832-1495-4D92-869A-94EF4D603E18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6404451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2730DB-7624-0CD5-7061-52B5AE062F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8C479CE-A490-52B4-2826-8A808254D9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76F49-CDDB-4A11-A669-6DF7AC742ACA}" type="datetimeFigureOut">
              <a:rPr lang="fr-BE" smtClean="0"/>
              <a:t>27-02-26</a:t>
            </a:fld>
            <a:endParaRPr lang="fr-BE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8B4C60B-AA28-D73B-4F40-66ACCC88F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6546EFE-7000-BDC1-BCE4-ED6B8C06A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85832-1495-4D92-869A-94EF4D603E18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5337310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EED14ED6-0A43-7773-D6DB-B68BAB1B75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76F49-CDDB-4A11-A669-6DF7AC742ACA}" type="datetimeFigureOut">
              <a:rPr lang="fr-BE" smtClean="0"/>
              <a:t>27-02-26</a:t>
            </a:fld>
            <a:endParaRPr lang="fr-BE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52F6493-D26F-78B3-3257-63D1537EAF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BD952F8-A266-2B1D-C1F2-32D962335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85832-1495-4D92-869A-94EF4D603E18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4952165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8480D6-106A-C95D-6D9E-6686CCE59C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6B10DFB-AD8E-1EDB-A18F-8E662A88D6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F0242F6-C71E-F4CA-CBC6-5EC4C3228B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EA0A204-3E45-0CF9-6176-2554443FC6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76F49-CDDB-4A11-A669-6DF7AC742ACA}" type="datetimeFigureOut">
              <a:rPr lang="fr-BE" smtClean="0"/>
              <a:t>27-02-26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9B142D6-BEA2-633A-2A31-83F9E60EE8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46E4D40-E6DC-53DB-A66F-C064FE3AF5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85832-1495-4D92-869A-94EF4D603E18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5500043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586E3B7-4B80-2419-09FA-C762AA2D13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83EDB475-8E2C-4521-E416-8CD1476DF8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5F18C89-E64E-9783-744F-2568C04524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ED06238-342E-CA2C-1E74-FBC1BC79BE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76F49-CDDB-4A11-A669-6DF7AC742ACA}" type="datetimeFigureOut">
              <a:rPr lang="fr-BE" smtClean="0"/>
              <a:t>27-02-26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6A04406-7F43-C524-3580-2BE07C378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B81B993-5C17-232E-7F54-21C1392682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85832-1495-4D92-869A-94EF4D603E18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222224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5A5BA3-A25B-79CC-4EB0-AEB7FD7F7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0F81BB2-EA49-ECA4-9901-CD2539C612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0D442B5-253F-8806-A2CC-2ABCF7168C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76F49-CDDB-4A11-A669-6DF7AC742ACA}" type="datetimeFigureOut">
              <a:rPr lang="fr-BE" smtClean="0"/>
              <a:t>27-02-26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30D1E67-9BF9-CA6F-CC30-0557B5A10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308CADD-F66B-DE88-01CE-8CB0710281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85832-1495-4D92-869A-94EF4D603E18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701124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369A2E2A-6EC8-2F57-3D1D-A57B40B804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9EA9973-5151-765F-A1BB-D43AE87E39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EB56E20-7ED1-A466-0F50-4033CCEE46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76F49-CDDB-4A11-A669-6DF7AC742ACA}" type="datetimeFigureOut">
              <a:rPr lang="fr-BE" smtClean="0"/>
              <a:t>27-02-26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3F7C88D-9CF6-A2D1-3F1D-B6C9690DC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E9FC1D1-CE9E-56A8-8CCC-D9E1177706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85832-1495-4D92-869A-94EF4D603E18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0310332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F7145B9C-AAD6-B30B-DF84-18BEF7E619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110FF0F-A7EE-97D9-7429-BECEA1B920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337E754-B2A1-3B82-7F01-E4D5FF05A1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F76F49-CDDB-4A11-A669-6DF7AC742ACA}" type="datetimeFigureOut">
              <a:rPr lang="fr-BE" smtClean="0"/>
              <a:t>27-02-26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041AC40-7E7B-1624-C875-9415653163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EEAAD1C-A84F-1B39-BECD-E47387BACC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C85832-1495-4D92-869A-94EF4D603E18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649959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C38C2F04-CE68-46A6-B367-09B837B281FE}"/>
              </a:ext>
            </a:extLst>
          </p:cNvPr>
          <p:cNvSpPr txBox="1">
            <a:spLocks/>
          </p:cNvSpPr>
          <p:nvPr/>
        </p:nvSpPr>
        <p:spPr>
          <a:xfrm>
            <a:off x="1524000" y="1929674"/>
            <a:ext cx="9144000" cy="1463040"/>
          </a:xfrm>
          <a:prstGeom prst="rect">
            <a:avLst/>
          </a:prstGeom>
          <a:gradFill>
            <a:gsLst>
              <a:gs pos="0">
                <a:srgbClr val="458599"/>
              </a:gs>
              <a:gs pos="64000">
                <a:srgbClr val="63A5B9"/>
              </a:gs>
              <a:gs pos="100000">
                <a:srgbClr val="C0DAE2"/>
              </a:gs>
            </a:gsLst>
            <a:lin ang="5400000" scaled="0"/>
          </a:gradFill>
          <a:ln w="12700" cap="flat" cmpd="sng" algn="ctr">
            <a:solidFill>
              <a:srgbClr val="458599"/>
            </a:solidFill>
            <a:prstDash val="solid"/>
            <a:miter lim="800000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IMAGERIE DES VARIANTES ET ANOMALIES DE L’ARC AORTIQUE</a:t>
            </a:r>
          </a:p>
        </p:txBody>
      </p:sp>
    </p:spTree>
    <p:extLst>
      <p:ext uri="{BB962C8B-B14F-4D97-AF65-F5344CB8AC3E}">
        <p14:creationId xmlns:p14="http://schemas.microsoft.com/office/powerpoint/2010/main" val="27052322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644BFF3-EB29-454F-B65F-270D97AB9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4728" y="365126"/>
            <a:ext cx="7282543" cy="827721"/>
          </a:xfrm>
          <a:gradFill>
            <a:gsLst>
              <a:gs pos="0">
                <a:srgbClr val="458599"/>
              </a:gs>
              <a:gs pos="64000">
                <a:srgbClr val="63A5B9"/>
              </a:gs>
              <a:gs pos="100000">
                <a:srgbClr val="C0DAE2"/>
              </a:gs>
            </a:gsLst>
            <a:lin ang="5400000" scaled="0"/>
          </a:gradFill>
          <a:ln>
            <a:solidFill>
              <a:srgbClr val="458599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fr-FR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B6AA221-742B-5548-BEAD-6338024C9E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5076" y="2353082"/>
            <a:ext cx="5257800" cy="3764047"/>
          </a:xfrm>
        </p:spPr>
        <p:txBody>
          <a:bodyPr anchor="ctr"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fr-BE" sz="2400" dirty="0"/>
              <a:t>Groupe de malformations congénitales disparates:  origine embryologique commune.</a:t>
            </a:r>
          </a:p>
          <a:p>
            <a:pPr>
              <a:lnSpc>
                <a:spcPct val="100000"/>
              </a:lnSpc>
            </a:pPr>
            <a:r>
              <a:rPr lang="fr-BE" sz="2400" dirty="0"/>
              <a:t>Intéressent les axes vasculaires dérivant des arcs branchiaux primitifs</a:t>
            </a:r>
          </a:p>
          <a:p>
            <a:r>
              <a:rPr lang="fr-FR" sz="2400" dirty="0"/>
              <a:t>Circonstance de découverte :</a:t>
            </a:r>
          </a:p>
          <a:p>
            <a:pPr lvl="1"/>
            <a:r>
              <a:rPr lang="fr-FR" sz="2000" dirty="0"/>
              <a:t> </a:t>
            </a:r>
            <a:r>
              <a:rPr lang="fr-BE" sz="2000" dirty="0"/>
              <a:t>Découverte fortuite </a:t>
            </a:r>
          </a:p>
          <a:p>
            <a:pPr lvl="1"/>
            <a:r>
              <a:rPr lang="fr-BE" sz="2000" dirty="0"/>
              <a:t>Manifestations respiratoire (dyspnée, détresse respiratoire, stridor ),  dysphagie </a:t>
            </a:r>
          </a:p>
          <a:p>
            <a:pPr lvl="1"/>
            <a:r>
              <a:rPr lang="fr-BE" sz="2000" dirty="0"/>
              <a:t>Bilan de cardiopathie congénital </a:t>
            </a:r>
          </a:p>
          <a:p>
            <a:pPr>
              <a:lnSpc>
                <a:spcPct val="100000"/>
              </a:lnSpc>
            </a:pPr>
            <a:endParaRPr lang="fr-FR" sz="2400" dirty="0"/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E9E10EBF-EFD3-FC21-3527-D960857D31E7}"/>
              </a:ext>
            </a:extLst>
          </p:cNvPr>
          <p:cNvSpPr txBox="1">
            <a:spLocks/>
          </p:cNvSpPr>
          <p:nvPr/>
        </p:nvSpPr>
        <p:spPr>
          <a:xfrm>
            <a:off x="6547022" y="2118303"/>
            <a:ext cx="5257800" cy="3764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fr-FR" sz="2400" dirty="0"/>
              <a:t>Les anomalies de l’arc aortique sont importantes à connaitre vu :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r-FR" sz="2200" dirty="0"/>
              <a:t>Association avec d’autres malformations cardiaques.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r-FR" sz="2200" dirty="0"/>
              <a:t>Présence de fromes symptomatiques, qui pourront mener à un traitement chirurgical.</a:t>
            </a:r>
          </a:p>
          <a:p>
            <a:pPr>
              <a:lnSpc>
                <a:spcPct val="100000"/>
              </a:lnSpc>
            </a:pPr>
            <a:r>
              <a:rPr lang="fr-BE" sz="2400" dirty="0"/>
              <a:t>Imagerie: rôle primordial 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42268897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D644BFF3-EB29-454F-B65F-270D97AB9FB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454728" y="365126"/>
            <a:ext cx="7282543" cy="821418"/>
          </a:xfrm>
          <a:prstGeom prst="rect">
            <a:avLst/>
          </a:prstGeom>
          <a:gradFill>
            <a:gsLst>
              <a:gs pos="0">
                <a:srgbClr val="458599"/>
              </a:gs>
              <a:gs pos="64000">
                <a:srgbClr val="63A5B9"/>
              </a:gs>
              <a:gs pos="100000">
                <a:srgbClr val="C0DAE2"/>
              </a:gs>
            </a:gsLst>
            <a:lin ang="5400000" scaled="0"/>
          </a:gradFill>
          <a:ln w="12700" cap="flat" cmpd="sng" algn="ctr">
            <a:solidFill>
              <a:srgbClr val="458599"/>
            </a:solidFill>
            <a:prstDash val="solid"/>
            <a:miter lim="800000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BE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Anomalie de l’arc aortique</a:t>
            </a:r>
            <a:endParaRPr lang="fr-FR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D644BFF3-EB29-454F-B65F-270D97AB9FBE}"/>
              </a:ext>
            </a:extLst>
          </p:cNvPr>
          <p:cNvSpPr txBox="1">
            <a:spLocks/>
          </p:cNvSpPr>
          <p:nvPr/>
        </p:nvSpPr>
        <p:spPr>
          <a:xfrm>
            <a:off x="6594733" y="1538626"/>
            <a:ext cx="5511115" cy="432065"/>
          </a:xfrm>
          <a:prstGeom prst="rect">
            <a:avLst/>
          </a:prstGeom>
          <a:gradFill>
            <a:gsLst>
              <a:gs pos="0">
                <a:srgbClr val="458599"/>
              </a:gs>
              <a:gs pos="64000">
                <a:srgbClr val="63A5B9"/>
              </a:gs>
              <a:gs pos="100000">
                <a:srgbClr val="C0DAE2"/>
              </a:gs>
            </a:gsLst>
            <a:lin ang="5400000" scaled="0"/>
          </a:gradFill>
          <a:ln w="12700" cap="flat" cmpd="sng" algn="ctr">
            <a:solidFill>
              <a:srgbClr val="458599"/>
            </a:solidFill>
            <a:prstDash val="solid"/>
            <a:miter lim="800000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BE" sz="2400" dirty="0"/>
              <a:t>Anomalie de l’arc aortique </a:t>
            </a:r>
            <a:r>
              <a:rPr lang="fr-FR" sz="2400" dirty="0"/>
              <a:t>et ses branches 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D644BFF3-EB29-454F-B65F-270D97AB9FBE}"/>
              </a:ext>
            </a:extLst>
          </p:cNvPr>
          <p:cNvSpPr txBox="1">
            <a:spLocks/>
          </p:cNvSpPr>
          <p:nvPr/>
        </p:nvSpPr>
        <p:spPr>
          <a:xfrm>
            <a:off x="6594734" y="4020338"/>
            <a:ext cx="5511115" cy="410709"/>
          </a:xfrm>
          <a:prstGeom prst="rect">
            <a:avLst/>
          </a:prstGeom>
          <a:gradFill>
            <a:gsLst>
              <a:gs pos="0">
                <a:srgbClr val="458599"/>
              </a:gs>
              <a:gs pos="64000">
                <a:srgbClr val="63A5B9"/>
              </a:gs>
              <a:gs pos="100000">
                <a:srgbClr val="C0DAE2"/>
              </a:gs>
            </a:gsLst>
            <a:lin ang="5400000" scaled="0"/>
          </a:gradFill>
          <a:ln w="12700" cap="flat" cmpd="sng" algn="ctr">
            <a:solidFill>
              <a:srgbClr val="458599"/>
            </a:solidFill>
            <a:prstDash val="solid"/>
            <a:miter lim="800000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85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BE" sz="2400" dirty="0"/>
              <a:t>Anomalie de l’arc aortique </a:t>
            </a:r>
            <a:r>
              <a:rPr lang="fr-FR" sz="2400" dirty="0"/>
              <a:t>et l’artère pulmonaire </a:t>
            </a: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D644BFF3-EB29-454F-B65F-270D97AB9FBE}"/>
              </a:ext>
            </a:extLst>
          </p:cNvPr>
          <p:cNvSpPr txBox="1">
            <a:spLocks/>
          </p:cNvSpPr>
          <p:nvPr/>
        </p:nvSpPr>
        <p:spPr>
          <a:xfrm>
            <a:off x="6702172" y="2132986"/>
            <a:ext cx="5296238" cy="1558853"/>
          </a:xfrm>
          <a:prstGeom prst="rect">
            <a:avLst/>
          </a:prstGeom>
          <a:solidFill>
            <a:srgbClr val="DDEBEF"/>
          </a:solidFill>
          <a:ln w="12700" cap="flat" cmpd="sng" algn="ctr">
            <a:solidFill>
              <a:srgbClr val="458599"/>
            </a:solidFill>
            <a:prstDash val="solid"/>
            <a:miter lim="800000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lvl="1" indent="-285750" defTabSz="14224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Char char="••"/>
            </a:pPr>
            <a:r>
              <a:rPr lang="fr-FR" sz="2000" dirty="0">
                <a:solidFill>
                  <a:schemeClr val="tx1"/>
                </a:solidFill>
              </a:rPr>
              <a:t>Arc aortique gauche et ses anomalies.</a:t>
            </a:r>
          </a:p>
          <a:p>
            <a:pPr marL="285750" lvl="1" indent="-285750" defTabSz="14224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Char char="••"/>
            </a:pPr>
            <a:r>
              <a:rPr lang="fr-FR" sz="2000" dirty="0">
                <a:solidFill>
                  <a:schemeClr val="tx1"/>
                </a:solidFill>
              </a:rPr>
              <a:t>Arc aortique droit et ses anomalies.</a:t>
            </a:r>
          </a:p>
          <a:p>
            <a:pPr marL="285750" lvl="1" indent="-285750" defTabSz="14224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Char char="••"/>
            </a:pPr>
            <a:r>
              <a:rPr lang="fr-FR" sz="2000" dirty="0">
                <a:solidFill>
                  <a:schemeClr val="tx1"/>
                </a:solidFill>
              </a:rPr>
              <a:t>Coarctation et </a:t>
            </a:r>
            <a:r>
              <a:rPr lang="fr-FR" sz="2000" dirty="0" err="1">
                <a:solidFill>
                  <a:schemeClr val="tx1"/>
                </a:solidFill>
              </a:rPr>
              <a:t>pseudocoarctation</a:t>
            </a:r>
            <a:r>
              <a:rPr lang="fr-FR" sz="2000" dirty="0">
                <a:solidFill>
                  <a:schemeClr val="tx1"/>
                </a:solidFill>
              </a:rPr>
              <a:t>.</a:t>
            </a:r>
          </a:p>
          <a:p>
            <a:pPr marL="285750" lvl="1" indent="-285750" defTabSz="14224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Char char="••"/>
            </a:pPr>
            <a:r>
              <a:rPr lang="fr-FR" sz="2000" dirty="0">
                <a:solidFill>
                  <a:schemeClr val="tx1"/>
                </a:solidFill>
              </a:rPr>
              <a:t>Hypoplasie de l’arc aortique.</a:t>
            </a:r>
          </a:p>
          <a:p>
            <a:pPr marL="285750" lvl="1" indent="-285750" defTabSz="14224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Char char="••"/>
            </a:pPr>
            <a:r>
              <a:rPr lang="fr-FR" sz="2000" dirty="0">
                <a:solidFill>
                  <a:schemeClr val="tx1"/>
                </a:solidFill>
              </a:rPr>
              <a:t>Persistance du canal artériel.</a:t>
            </a: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D644BFF3-EB29-454F-B65F-270D97AB9FBE}"/>
              </a:ext>
            </a:extLst>
          </p:cNvPr>
          <p:cNvSpPr txBox="1">
            <a:spLocks/>
          </p:cNvSpPr>
          <p:nvPr/>
        </p:nvSpPr>
        <p:spPr>
          <a:xfrm>
            <a:off x="6702173" y="4724377"/>
            <a:ext cx="5296238" cy="1904421"/>
          </a:xfrm>
          <a:prstGeom prst="rect">
            <a:avLst/>
          </a:prstGeom>
          <a:solidFill>
            <a:srgbClr val="DDEBEF"/>
          </a:solidFill>
          <a:ln w="12700" cap="flat" cmpd="sng" algn="ctr">
            <a:solidFill>
              <a:srgbClr val="458599"/>
            </a:solidFill>
            <a:prstDash val="solid"/>
            <a:miter lim="800000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lvl="1" indent="-285750" defTabSz="1422400">
              <a:lnSpc>
                <a:spcPct val="80000"/>
              </a:lnSpc>
              <a:spcBef>
                <a:spcPct val="0"/>
              </a:spcBef>
              <a:spcAft>
                <a:spcPct val="20000"/>
              </a:spcAft>
              <a:buChar char="••"/>
            </a:pPr>
            <a:r>
              <a:rPr lang="fr-FR" sz="2000" dirty="0">
                <a:solidFill>
                  <a:schemeClr val="tx1"/>
                </a:solidFill>
              </a:rPr>
              <a:t>Interruption de l’arc aortique.</a:t>
            </a:r>
          </a:p>
          <a:p>
            <a:pPr marL="285750" lvl="1" indent="-285750" defTabSz="1422400">
              <a:lnSpc>
                <a:spcPct val="80000"/>
              </a:lnSpc>
              <a:spcBef>
                <a:spcPct val="0"/>
              </a:spcBef>
              <a:spcAft>
                <a:spcPct val="20000"/>
              </a:spcAft>
              <a:buChar char="••"/>
            </a:pPr>
            <a:r>
              <a:rPr lang="fr-FR" sz="2000" dirty="0">
                <a:solidFill>
                  <a:schemeClr val="tx1"/>
                </a:solidFill>
              </a:rPr>
              <a:t>Tronc artériel commun.</a:t>
            </a:r>
          </a:p>
          <a:p>
            <a:pPr marL="285750" lvl="1" indent="-285750" defTabSz="1422400">
              <a:lnSpc>
                <a:spcPct val="80000"/>
              </a:lnSpc>
              <a:spcBef>
                <a:spcPct val="0"/>
              </a:spcBef>
              <a:spcAft>
                <a:spcPct val="20000"/>
              </a:spcAft>
              <a:buChar char="••"/>
            </a:pPr>
            <a:r>
              <a:rPr lang="fr-FR" sz="2000" dirty="0">
                <a:solidFill>
                  <a:schemeClr val="tx1"/>
                </a:solidFill>
              </a:rPr>
              <a:t>Fenêtre </a:t>
            </a:r>
            <a:r>
              <a:rPr lang="fr-FR" sz="2000" dirty="0" err="1">
                <a:solidFill>
                  <a:schemeClr val="tx1"/>
                </a:solidFill>
              </a:rPr>
              <a:t>aorto</a:t>
            </a:r>
            <a:r>
              <a:rPr lang="fr-FR" sz="2000" dirty="0">
                <a:solidFill>
                  <a:schemeClr val="tx1"/>
                </a:solidFill>
              </a:rPr>
              <a:t>-pulmonaire.</a:t>
            </a:r>
          </a:p>
          <a:p>
            <a:pPr marL="285750" lvl="1" indent="-285750" defTabSz="1422400">
              <a:lnSpc>
                <a:spcPct val="80000"/>
              </a:lnSpc>
              <a:spcBef>
                <a:spcPct val="0"/>
              </a:spcBef>
              <a:spcAft>
                <a:spcPct val="20000"/>
              </a:spcAft>
              <a:buChar char="••"/>
            </a:pPr>
            <a:r>
              <a:rPr lang="fr-FR" sz="2000" dirty="0">
                <a:solidFill>
                  <a:schemeClr val="tx1"/>
                </a:solidFill>
              </a:rPr>
              <a:t>Malposition des gros vaisseaux.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E041AFA-84E4-4C56-272A-44CEA9F7F3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589" y="2863166"/>
            <a:ext cx="6096990" cy="3135761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3F62FA3C-45B0-3711-4D47-18A1E93ED649}"/>
              </a:ext>
            </a:extLst>
          </p:cNvPr>
          <p:cNvSpPr txBox="1"/>
          <p:nvPr/>
        </p:nvSpPr>
        <p:spPr>
          <a:xfrm>
            <a:off x="591756" y="2026701"/>
            <a:ext cx="61104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BE" sz="1800" b="1" dirty="0">
                <a:latin typeface="Arial" panose="020B0604020202020204" pitchFamily="34" charset="0"/>
                <a:cs typeface="Arial" panose="020B0604020202020204" pitchFamily="34" charset="0"/>
              </a:rPr>
              <a:t>Rappel anatomique et embryologique 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0614302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D644BFF3-EB29-454F-B65F-270D97AB9FBE}"/>
              </a:ext>
            </a:extLst>
          </p:cNvPr>
          <p:cNvSpPr txBox="1">
            <a:spLocks/>
          </p:cNvSpPr>
          <p:nvPr/>
        </p:nvSpPr>
        <p:spPr>
          <a:xfrm>
            <a:off x="304654" y="315699"/>
            <a:ext cx="3229380" cy="536917"/>
          </a:xfrm>
          <a:prstGeom prst="rect">
            <a:avLst/>
          </a:prstGeom>
          <a:gradFill>
            <a:gsLst>
              <a:gs pos="0">
                <a:srgbClr val="458599"/>
              </a:gs>
              <a:gs pos="64000">
                <a:srgbClr val="63A5B9"/>
              </a:gs>
              <a:gs pos="100000">
                <a:srgbClr val="C0DAE2"/>
              </a:gs>
            </a:gsLst>
            <a:lin ang="5400000" scaled="0"/>
          </a:gradFill>
          <a:ln w="12700" cap="flat" cmpd="sng" algn="ctr">
            <a:solidFill>
              <a:srgbClr val="458599"/>
            </a:solidFill>
            <a:prstDash val="solid"/>
            <a:miter lim="800000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6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1200150">
              <a:spcAft>
                <a:spcPct val="35000"/>
              </a:spcAft>
            </a:pPr>
            <a:r>
              <a:rPr lang="fr-FR" sz="4400" dirty="0"/>
              <a:t>Arc aortique gauche </a:t>
            </a:r>
          </a:p>
        </p:txBody>
      </p:sp>
      <p:pic>
        <p:nvPicPr>
          <p:cNvPr id="1026" name="Picture 2" descr="Image généré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120" y="1378715"/>
            <a:ext cx="2508448" cy="250844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4FBC0761-2833-8405-9363-E925B1CFE0CF}"/>
              </a:ext>
            </a:extLst>
          </p:cNvPr>
          <p:cNvSpPr txBox="1">
            <a:spLocks/>
          </p:cNvSpPr>
          <p:nvPr/>
        </p:nvSpPr>
        <p:spPr>
          <a:xfrm>
            <a:off x="3892056" y="1784567"/>
            <a:ext cx="3585519" cy="572252"/>
          </a:xfrm>
          <a:prstGeom prst="rect">
            <a:avLst/>
          </a:prstGeom>
          <a:gradFill>
            <a:gsLst>
              <a:gs pos="0">
                <a:srgbClr val="458599"/>
              </a:gs>
              <a:gs pos="64000">
                <a:srgbClr val="63A5B9"/>
              </a:gs>
              <a:gs pos="100000">
                <a:srgbClr val="C0DAE2"/>
              </a:gs>
            </a:gsLst>
            <a:lin ang="5400000" scaled="0"/>
          </a:gradFill>
          <a:ln w="12700" cap="flat" cmpd="sng" algn="ctr">
            <a:solidFill>
              <a:srgbClr val="458599"/>
            </a:solidFill>
            <a:prstDash val="solid"/>
            <a:miter lim="800000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4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1200150">
              <a:spcAft>
                <a:spcPct val="35000"/>
              </a:spcAft>
            </a:pPr>
            <a:r>
              <a:rPr lang="fr-FR" sz="4000" b="1" dirty="0"/>
              <a:t>Artère sous Clavière droite aberrante avec Arc aortique gauche 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7FFAFFF1-0DE9-EF8C-826C-9B19210528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5955" y="2934800"/>
            <a:ext cx="2829710" cy="282971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5E7BB80A-561D-FCED-4A8F-A1FD19AB1EFB}"/>
              </a:ext>
            </a:extLst>
          </p:cNvPr>
          <p:cNvSpPr txBox="1">
            <a:spLocks/>
          </p:cNvSpPr>
          <p:nvPr/>
        </p:nvSpPr>
        <p:spPr>
          <a:xfrm>
            <a:off x="7906411" y="439267"/>
            <a:ext cx="3980935" cy="536918"/>
          </a:xfrm>
          <a:prstGeom prst="rect">
            <a:avLst/>
          </a:prstGeom>
          <a:gradFill>
            <a:gsLst>
              <a:gs pos="0">
                <a:srgbClr val="458599"/>
              </a:gs>
              <a:gs pos="64000">
                <a:srgbClr val="63A5B9"/>
              </a:gs>
              <a:gs pos="100000">
                <a:srgbClr val="C0DAE2"/>
              </a:gs>
            </a:gsLst>
            <a:lin ang="5400000" scaled="0"/>
          </a:gradFill>
          <a:ln w="12700" cap="flat" cmpd="sng" algn="ctr">
            <a:solidFill>
              <a:srgbClr val="458599"/>
            </a:solidFill>
            <a:prstDash val="solid"/>
            <a:miter lim="800000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4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1200150">
              <a:spcAft>
                <a:spcPct val="35000"/>
              </a:spcAft>
            </a:pPr>
            <a:r>
              <a:rPr lang="fr-FR" sz="4000" b="1" dirty="0"/>
              <a:t>Artère sous Clavière droite aberrante avec Arc aortique gauche 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57C1F592-82E1-9764-00E6-031EE97FB0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907" y="1378715"/>
            <a:ext cx="3112171" cy="311217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5C986CA-B817-EE6A-CFE3-7162BB6D661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414" t="6183" r="46824" b="7528"/>
          <a:stretch/>
        </p:blipFill>
        <p:spPr>
          <a:xfrm>
            <a:off x="9618911" y="4088356"/>
            <a:ext cx="2456693" cy="2354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3111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Image générée">
            <a:extLst>
              <a:ext uri="{FF2B5EF4-FFF2-40B4-BE49-F238E27FC236}">
                <a16:creationId xmlns:a16="http://schemas.microsoft.com/office/drawing/2014/main" id="{831BF6EB-9DED-F7B9-7D66-C109A4DCEE6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36"/>
          <a:stretch/>
        </p:blipFill>
        <p:spPr bwMode="auto">
          <a:xfrm>
            <a:off x="5344679" y="1336214"/>
            <a:ext cx="2352637" cy="2168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3AA23268-8936-5ECE-E65F-87A13A56A10E}"/>
              </a:ext>
            </a:extLst>
          </p:cNvPr>
          <p:cNvSpPr txBox="1">
            <a:spLocks/>
          </p:cNvSpPr>
          <p:nvPr/>
        </p:nvSpPr>
        <p:spPr>
          <a:xfrm>
            <a:off x="88784" y="308870"/>
            <a:ext cx="3953827" cy="805948"/>
          </a:xfrm>
          <a:prstGeom prst="rect">
            <a:avLst/>
          </a:prstGeom>
          <a:gradFill>
            <a:gsLst>
              <a:gs pos="0">
                <a:srgbClr val="458599"/>
              </a:gs>
              <a:gs pos="64000">
                <a:srgbClr val="63A5B9"/>
              </a:gs>
              <a:gs pos="100000">
                <a:srgbClr val="C0DAE2"/>
              </a:gs>
            </a:gsLst>
            <a:lin ang="5400000" scaled="0"/>
          </a:gradFill>
          <a:ln w="12700" cap="flat" cmpd="sng" algn="ctr">
            <a:solidFill>
              <a:srgbClr val="458599"/>
            </a:solidFill>
            <a:prstDash val="solid"/>
            <a:miter lim="800000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00150">
              <a:spcAft>
                <a:spcPct val="35000"/>
              </a:spcAft>
            </a:pPr>
            <a:r>
              <a:rPr lang="fr-FR" sz="2000" b="1" dirty="0"/>
              <a:t>Arc aortique droit avec artère sous Clavière gauche  aberrante sur diverticule de </a:t>
            </a:r>
            <a:r>
              <a:rPr lang="fr-FR" sz="2000" b="1" dirty="0" err="1"/>
              <a:t>Kommerell</a:t>
            </a:r>
            <a:endParaRPr lang="fr-FR" sz="2000" b="1" dirty="0"/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97DA52C0-D83D-7EC7-2446-22C5B41697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4134" y="1219857"/>
            <a:ext cx="2345903" cy="2400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1BB2E625-E646-170E-AA9B-6DD52886C91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76"/>
          <a:stretch/>
        </p:blipFill>
        <p:spPr bwMode="auto">
          <a:xfrm>
            <a:off x="1897117" y="4846745"/>
            <a:ext cx="2817947" cy="1983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>
            <a:extLst>
              <a:ext uri="{FF2B5EF4-FFF2-40B4-BE49-F238E27FC236}">
                <a16:creationId xmlns:a16="http://schemas.microsoft.com/office/drawing/2014/main" id="{351798CF-C8D8-925C-231F-BC5D7528E5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82" y="3332517"/>
            <a:ext cx="2345903" cy="19216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40FB1F87-6183-540E-FA2C-C1647553FF18}"/>
              </a:ext>
            </a:extLst>
          </p:cNvPr>
          <p:cNvSpPr txBox="1">
            <a:spLocks/>
          </p:cNvSpPr>
          <p:nvPr/>
        </p:nvSpPr>
        <p:spPr>
          <a:xfrm>
            <a:off x="4267201" y="308870"/>
            <a:ext cx="3882190" cy="805946"/>
          </a:xfrm>
          <a:prstGeom prst="rect">
            <a:avLst/>
          </a:prstGeom>
          <a:gradFill>
            <a:gsLst>
              <a:gs pos="0">
                <a:srgbClr val="458599"/>
              </a:gs>
              <a:gs pos="64000">
                <a:srgbClr val="63A5B9"/>
              </a:gs>
              <a:gs pos="100000">
                <a:srgbClr val="C0DAE2"/>
              </a:gs>
            </a:gsLst>
            <a:lin ang="5400000" scaled="0"/>
          </a:gradFill>
          <a:ln w="12700" cap="flat" cmpd="sng" algn="ctr">
            <a:solidFill>
              <a:srgbClr val="458599"/>
            </a:solidFill>
            <a:prstDash val="solid"/>
            <a:miter lim="800000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1200150">
              <a:spcAft>
                <a:spcPct val="35000"/>
              </a:spcAft>
            </a:pPr>
            <a:r>
              <a:rPr lang="fr-FR" sz="2000" b="1" dirty="0"/>
              <a:t>Arc aortique droit avec TABC G aberrant et disposition en miroir</a:t>
            </a:r>
          </a:p>
        </p:txBody>
      </p:sp>
      <p:pic>
        <p:nvPicPr>
          <p:cNvPr id="10" name="Picture 2" descr="https://prod-images-static.radiopaedia.org/images/58995108/4342fdb2eef5ff6450353326f22f4445736c0c48d56bf92d1fc66a45a18702ee_big_gallery.jpeg">
            <a:extLst>
              <a:ext uri="{FF2B5EF4-FFF2-40B4-BE49-F238E27FC236}">
                <a16:creationId xmlns:a16="http://schemas.microsoft.com/office/drawing/2014/main" id="{67FC1595-0281-8B5E-83A8-AA8C368E71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3823" y="3522070"/>
            <a:ext cx="2894351" cy="3149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s://sdmntprpolandcentral.oaiusercontent.com/files/00000000-e3e8-620a-a21c-236e2e5e7f32/raw?se=2025-10-05T21%3A49%3A10Z&amp;sp=r&amp;sv=2024-08-04&amp;sr=b&amp;scid=b8760446-3ad3-5bfd-ac1d-a885b2cfd786&amp;skoid=76024c37-11e2-4c92-aa07-7e519fbe2d0f&amp;sktid=a48cca56-e6da-484e-a814-9c849652bcb3&amp;skt=2025-10-05T08%3A00%3A18Z&amp;ske=2025-10-06T08%3A00%3A18Z&amp;sks=b&amp;skv=2024-08-04&amp;sig=AcUYJrX4pPOyv067J%2BW6d%2B7rcDzjxCrLovIaAgn9eF8%3D">
            <a:extLst>
              <a:ext uri="{FF2B5EF4-FFF2-40B4-BE49-F238E27FC236}">
                <a16:creationId xmlns:a16="http://schemas.microsoft.com/office/drawing/2014/main" id="{8CD44E02-47C9-0087-0FF7-EB5CFF23B4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4053" y="1335503"/>
            <a:ext cx="2093497" cy="2093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re 1">
            <a:extLst>
              <a:ext uri="{FF2B5EF4-FFF2-40B4-BE49-F238E27FC236}">
                <a16:creationId xmlns:a16="http://schemas.microsoft.com/office/drawing/2014/main" id="{66DD3B57-0849-062A-C10A-9316FAF4C50A}"/>
              </a:ext>
            </a:extLst>
          </p:cNvPr>
          <p:cNvSpPr txBox="1">
            <a:spLocks/>
          </p:cNvSpPr>
          <p:nvPr/>
        </p:nvSpPr>
        <p:spPr>
          <a:xfrm>
            <a:off x="8373981" y="308868"/>
            <a:ext cx="3673643" cy="805946"/>
          </a:xfrm>
          <a:prstGeom prst="rect">
            <a:avLst/>
          </a:prstGeom>
          <a:gradFill>
            <a:gsLst>
              <a:gs pos="0">
                <a:srgbClr val="458599"/>
              </a:gs>
              <a:gs pos="64000">
                <a:srgbClr val="63A5B9"/>
              </a:gs>
              <a:gs pos="100000">
                <a:srgbClr val="C0DAE2"/>
              </a:gs>
            </a:gsLst>
            <a:lin ang="5400000" scaled="0"/>
          </a:gradFill>
          <a:ln w="12700" cap="flat" cmpd="sng" algn="ctr">
            <a:solidFill>
              <a:srgbClr val="458599"/>
            </a:solidFill>
            <a:prstDash val="solid"/>
            <a:miter lim="800000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0"/>
              </a:spcBef>
            </a:pPr>
            <a:r>
              <a:rPr lang="fr-FR" sz="2000" b="1" dirty="0"/>
              <a:t>Arc aortique droit avec isolation de l'artère sous-clavière gauche 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6F2AAE27-CFA9-6D8E-6ED7-955A9B548C9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81686" y="3522069"/>
            <a:ext cx="3026393" cy="3149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1166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C52D0C33-2EF8-4C72-B42B-96B78E498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1871" y="155698"/>
            <a:ext cx="7286625" cy="836657"/>
          </a:xfrm>
          <a:gradFill>
            <a:gsLst>
              <a:gs pos="0">
                <a:srgbClr val="458599"/>
              </a:gs>
              <a:gs pos="64000">
                <a:srgbClr val="63A5B9"/>
              </a:gs>
              <a:gs pos="100000">
                <a:srgbClr val="C0DAE2"/>
              </a:gs>
            </a:gsLst>
            <a:lin ang="5400000" scaled="0"/>
          </a:gradFill>
          <a:ln w="12700" cap="flat" cmpd="sng" algn="ctr">
            <a:solidFill>
              <a:srgbClr val="458599"/>
            </a:solidFill>
            <a:prstDash val="solid"/>
            <a:miter lim="800000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 algn="ctr" defTabSz="1200150">
              <a:spcAft>
                <a:spcPct val="35000"/>
              </a:spcAft>
            </a:pPr>
            <a:r>
              <a:rPr lang="fr-FR" sz="3600" b="1" dirty="0"/>
              <a:t>Interruption de l’arc aortique</a:t>
            </a: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EB0D69BA-4A38-4E58-A2C4-6AF805D251FE}"/>
              </a:ext>
            </a:extLst>
          </p:cNvPr>
          <p:cNvCxnSpPr>
            <a:cxnSpLocks/>
          </p:cNvCxnSpPr>
          <p:nvPr/>
        </p:nvCxnSpPr>
        <p:spPr>
          <a:xfrm>
            <a:off x="0" y="1674047"/>
            <a:ext cx="12192000" cy="0"/>
          </a:xfrm>
          <a:prstGeom prst="line">
            <a:avLst/>
          </a:prstGeom>
          <a:gradFill>
            <a:gsLst>
              <a:gs pos="0">
                <a:srgbClr val="458599"/>
              </a:gs>
              <a:gs pos="64000">
                <a:srgbClr val="63A5B9"/>
              </a:gs>
              <a:gs pos="100000">
                <a:srgbClr val="C0DAE2"/>
              </a:gs>
            </a:gsLst>
            <a:lin ang="5400000" scaled="0"/>
          </a:gradFill>
          <a:ln w="12700" cap="flat" cmpd="sng" algn="ctr">
            <a:solidFill>
              <a:srgbClr val="458599"/>
            </a:solidFill>
            <a:prstDash val="solid"/>
            <a:miter lim="800000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BFF3907E-35B6-4604-97DE-FC574C8FD790}"/>
              </a:ext>
            </a:extLst>
          </p:cNvPr>
          <p:cNvCxnSpPr/>
          <p:nvPr/>
        </p:nvCxnSpPr>
        <p:spPr>
          <a:xfrm>
            <a:off x="8229600" y="1284051"/>
            <a:ext cx="0" cy="5573949"/>
          </a:xfrm>
          <a:prstGeom prst="line">
            <a:avLst/>
          </a:prstGeom>
          <a:gradFill>
            <a:gsLst>
              <a:gs pos="0">
                <a:srgbClr val="458599"/>
              </a:gs>
              <a:gs pos="64000">
                <a:srgbClr val="63A5B9"/>
              </a:gs>
              <a:gs pos="100000">
                <a:srgbClr val="C0DAE2"/>
              </a:gs>
            </a:gsLst>
            <a:lin ang="5400000" scaled="0"/>
          </a:gradFill>
          <a:ln w="12700" cap="flat" cmpd="sng" algn="ctr">
            <a:solidFill>
              <a:srgbClr val="458599"/>
            </a:solidFill>
            <a:prstDash val="solid"/>
            <a:miter lim="800000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5DACC306-CED8-4D79-BE9A-2B70A009FB41}"/>
              </a:ext>
            </a:extLst>
          </p:cNvPr>
          <p:cNvCxnSpPr/>
          <p:nvPr/>
        </p:nvCxnSpPr>
        <p:spPr>
          <a:xfrm>
            <a:off x="3910519" y="1284051"/>
            <a:ext cx="0" cy="5573949"/>
          </a:xfrm>
          <a:prstGeom prst="line">
            <a:avLst/>
          </a:prstGeom>
          <a:gradFill>
            <a:gsLst>
              <a:gs pos="0">
                <a:srgbClr val="458599"/>
              </a:gs>
              <a:gs pos="64000">
                <a:srgbClr val="63A5B9"/>
              </a:gs>
              <a:gs pos="100000">
                <a:srgbClr val="C0DAE2"/>
              </a:gs>
            </a:gsLst>
            <a:lin ang="5400000" scaled="0"/>
          </a:gradFill>
          <a:ln w="12700" cap="flat" cmpd="sng" algn="ctr">
            <a:solidFill>
              <a:srgbClr val="458599"/>
            </a:solidFill>
            <a:prstDash val="solid"/>
            <a:miter lim="800000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0CF44883-125F-4857-B693-7BFB13BFF2F6}"/>
              </a:ext>
            </a:extLst>
          </p:cNvPr>
          <p:cNvSpPr/>
          <p:nvPr/>
        </p:nvSpPr>
        <p:spPr>
          <a:xfrm>
            <a:off x="0" y="1758694"/>
            <a:ext cx="387809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/>
              <a:t>L’interruption de l’arc au niveau de l’origine de l’ASC G.</a:t>
            </a:r>
          </a:p>
          <a:p>
            <a:endParaRPr lang="fr-FR" sz="240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F04E5AE-04EC-450E-ACA5-8D73FC5AB563}"/>
              </a:ext>
            </a:extLst>
          </p:cNvPr>
          <p:cNvSpPr/>
          <p:nvPr/>
        </p:nvSpPr>
        <p:spPr>
          <a:xfrm>
            <a:off x="1413108" y="1092580"/>
            <a:ext cx="1337226" cy="5355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1200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3200" b="1" dirty="0"/>
              <a:t>Type A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7B091A0-8B3E-46C7-AF61-0D66FD58496B}"/>
              </a:ext>
            </a:extLst>
          </p:cNvPr>
          <p:cNvSpPr/>
          <p:nvPr/>
        </p:nvSpPr>
        <p:spPr>
          <a:xfrm>
            <a:off x="5456571" y="1080151"/>
            <a:ext cx="1337226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1200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3200" b="1" dirty="0"/>
              <a:t>Type B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BF14103-94CA-4147-BCB8-BD7BDCD26EB9}"/>
              </a:ext>
            </a:extLst>
          </p:cNvPr>
          <p:cNvSpPr/>
          <p:nvPr/>
        </p:nvSpPr>
        <p:spPr>
          <a:xfrm>
            <a:off x="9500034" y="1053870"/>
            <a:ext cx="1337226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1200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3200" b="1" dirty="0"/>
              <a:t>Type C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C530BA6-196C-4240-9A96-F048994CA273}"/>
              </a:ext>
            </a:extLst>
          </p:cNvPr>
          <p:cNvSpPr/>
          <p:nvPr/>
        </p:nvSpPr>
        <p:spPr>
          <a:xfrm>
            <a:off x="3878094" y="1758694"/>
            <a:ext cx="431907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/>
              <a:t>L’interruption de l’arc entre l’origine de l’ACC et l’ASC gauche.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FC00218-41DB-4F74-ADE7-5153950F126D}"/>
              </a:ext>
            </a:extLst>
          </p:cNvPr>
          <p:cNvSpPr/>
          <p:nvPr/>
        </p:nvSpPr>
        <p:spPr>
          <a:xfrm>
            <a:off x="8262030" y="1674585"/>
            <a:ext cx="396240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/>
              <a:t>L’interruption de l’arc avant l’origine de l’ACC G.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55A1AEF6-108C-4E82-87BB-EFDC7C8A6C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584" y="3377526"/>
            <a:ext cx="3031772" cy="3103957"/>
          </a:xfrm>
          <a:prstGeom prst="rect">
            <a:avLst/>
          </a:prstGeom>
        </p:spPr>
      </p:pic>
      <p:pic>
        <p:nvPicPr>
          <p:cNvPr id="26" name="Picture 4" descr="Image chargée">
            <a:extLst>
              <a:ext uri="{FF2B5EF4-FFF2-40B4-BE49-F238E27FC236}">
                <a16:creationId xmlns:a16="http://schemas.microsoft.com/office/drawing/2014/main" id="{D74DA64F-5869-4BBB-B512-D2359FBBD4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0252" y="3313257"/>
            <a:ext cx="3095350" cy="3042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2741ECBB-B402-49B2-9118-DDED95DEDF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58999" y="3143675"/>
            <a:ext cx="3146243" cy="3212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74363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302</Words>
  <Application>Microsoft Office PowerPoint</Application>
  <PresentationFormat>Grand écran</PresentationFormat>
  <Paragraphs>45</Paragraphs>
  <Slides>6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Courier New</vt:lpstr>
      <vt:lpstr>Thème Office</vt:lpstr>
      <vt:lpstr>Présentation PowerPoint</vt:lpstr>
      <vt:lpstr>INTRODUCTION </vt:lpstr>
      <vt:lpstr>Anomalie de l’arc aortique</vt:lpstr>
      <vt:lpstr>Présentation PowerPoint</vt:lpstr>
      <vt:lpstr>Présentation PowerPoint</vt:lpstr>
      <vt:lpstr>Interruption de l’arc aortique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imane merkousse</dc:creator>
  <cp:lastModifiedBy>imane merkousse</cp:lastModifiedBy>
  <cp:revision>1</cp:revision>
  <dcterms:created xsi:type="dcterms:W3CDTF">2026-02-27T15:11:14Z</dcterms:created>
  <dcterms:modified xsi:type="dcterms:W3CDTF">2026-02-27T15:15:40Z</dcterms:modified>
</cp:coreProperties>
</file>