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923" r:id="rId2"/>
    <p:sldId id="938" r:id="rId3"/>
    <p:sldId id="944" r:id="rId4"/>
    <p:sldId id="945" r:id="rId5"/>
  </p:sldIdLst>
  <p:sldSz cx="12192000" cy="6858000"/>
  <p:notesSz cx="6858000" cy="9144000"/>
  <p:defaultTextStyle>
    <a:defPPr>
      <a:defRPr lang="fr-D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3"/>
  </p:normalViewPr>
  <p:slideViewPr>
    <p:cSldViewPr snapToGrid="0">
      <p:cViewPr varScale="1">
        <p:scale>
          <a:sx n="118" d="100"/>
          <a:sy n="118" d="100"/>
        </p:scale>
        <p:origin x="9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0C388-AA3E-484C-B400-BFDA7E3A2DE8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B0D029-006B-8647-A391-8BA01F9D8BA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5120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B52F7-A315-F141-97FF-68C739CBD18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837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B52F7-A315-F141-97FF-68C739CBD18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8203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B52F7-A315-F141-97FF-68C739CBD18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571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B52F7-A315-F141-97FF-68C739CBD18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4633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733978-F8EB-58BF-3B90-2398F65539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4E650E8-CBAA-33DF-383C-BF0AFC500E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0E7141-FB60-FA80-360B-171B21C16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293C6-0B89-124E-A824-61DFDBA942A9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571BBC-F936-6C4A-2A77-EC4BEA1AD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664481-9875-B674-AC60-5DA7B2962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03675-5D69-804F-ACC3-1112F70629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0042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6DCB03-3222-77A9-03BA-3408BD383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3EF23F-29F1-E9C9-9614-141CCDE5F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85632D-7D75-9BF4-CCB6-A63E08AC2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293C6-0B89-124E-A824-61DFDBA942A9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D02C6F-58EB-96FC-E4D9-A96714D72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BE459F-DE76-BACF-EC28-6C056A85D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03675-5D69-804F-ACC3-1112F70629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68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17E639-FB72-DCD0-7E0A-D4D5CB618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3A554A-D9C2-1C58-1456-E0FABCEEE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6DAD66-9933-1E47-9875-3A40F34FD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293C6-0B89-124E-A824-61DFDBA942A9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C5A01D-D2B0-8C7E-1C76-241589E39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17A519-60CE-8DDF-BC78-E3A1EF655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03675-5D69-804F-ACC3-1112F70629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093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E84E91-7D6E-CA15-6FBD-3FA0C93ED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DBC099-E115-4F04-A59B-A000CD6CE5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C55709-80F8-E7E4-2542-4811ED3611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6737AA1-C00E-67BB-A57C-6DA2A32B4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293C6-0B89-124E-A824-61DFDBA942A9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89D6CA-1FC4-7C00-45EC-20CAC37C0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044E36-6EE1-5716-4C35-E601320AB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03675-5D69-804F-ACC3-1112F70629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1909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8CC640-D983-5EBE-BA1E-4ED7EEC3A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FC8A8A-069D-D26E-7F4A-671C95317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C9FE13B-C1FA-1399-D20B-B09C5B1270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E9C2C16-8C75-0B12-B2AB-47FE443731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7DA890F-0F8E-8BD9-11AA-32416D654C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B0373F3-4EB1-DB62-FD63-7ECA1310E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293C6-0B89-124E-A824-61DFDBA942A9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E4A9981-0899-66C6-A6CC-6B9C01EE1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A1E5B3B-D248-D519-42B7-045066F82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03675-5D69-804F-ACC3-1112F70629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0028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F67031-4B94-44DA-E7BD-594244FB9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CAB3D62-0786-9175-17AF-44AC1B40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293C6-0B89-124E-A824-61DFDBA942A9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56ECC32-A26B-BF8F-2EE5-592DA7BFB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6FEB7E-CF0A-1D9E-2EB0-85766DA3B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03675-5D69-804F-ACC3-1112F70629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862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5815618-1D0B-4D67-81AC-1A14449CA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293C6-0B89-124E-A824-61DFDBA942A9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B32EE3-92AA-6919-A3C6-3C9B59494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8DE01C-B776-C47D-DC90-740B19901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03675-5D69-804F-ACC3-1112F70629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752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13F1E7-DBE1-DFC9-2C7C-F9967697A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EAC8EC-0B07-0D1F-A6BD-65CFF644C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F7D239-2B25-3B4C-61E0-070066A48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9A68322-C389-DD01-1B59-2BC11FD8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293C6-0B89-124E-A824-61DFDBA942A9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FE40FE-6A80-77B5-2EDC-EFBC0FCC2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022692-2700-970C-1B52-5411503B5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03675-5D69-804F-ACC3-1112F70629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949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5A5754-15F0-969A-6B6A-B023DC851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B66632-25F1-A148-2EC2-FC1D111C26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D6ECC65-F920-FE12-03EC-F2D396D2C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6D85FC-AB7A-B3AA-73FC-877C85671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293C6-0B89-124E-A824-61DFDBA942A9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70BB448-E881-2E57-2E3D-8976656B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437286-9644-0D91-DFBC-29F8DBA42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03675-5D69-804F-ACC3-1112F70629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779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0BC0ED-E527-7E20-E1E0-C9F65C9FD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C5D94E4-EB9B-342C-0916-9D6DE9852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8DB000-0D5F-FB59-9E37-6EC4E24B2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293C6-0B89-124E-A824-61DFDBA942A9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78A6BD-0556-3299-A743-593468242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2DC1E3-1B85-F267-2753-DD1282AD1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03675-5D69-804F-ACC3-1112F70629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9327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53C6794-119D-E367-8857-6F1368957B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2C6D551-C6B2-0689-CF2B-54D7AF31DB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59D717-6067-98AA-58BC-799AA34DD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293C6-0B89-124E-A824-61DFDBA942A9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B2B222-62F3-C39F-1295-FDEA4E25B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AA0036-68E1-C5D6-2787-F06657537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03675-5D69-804F-ACC3-1112F70629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0472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A294B05-7FA4-D080-41C2-A3E6DBD0E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88E8E7-22B1-F4BF-508A-A4500058E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AA5010-C6B4-90C7-B4F9-19005B805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293C6-0B89-124E-A824-61DFDBA942A9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EF0443-2280-9BCF-109D-98D64F3C3D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00C792-E026-C27F-46A1-12A5F882D6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03675-5D69-804F-ACC3-1112F70629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7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D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6BA60FB-1EF5-2F6A-E18E-849748B235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" y="2566670"/>
            <a:ext cx="5760720" cy="38887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BD33FE-B464-790B-535E-F80A72F8AB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050" y="2341756"/>
            <a:ext cx="5760720" cy="4113654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7D3A57E-5DE4-B27A-5651-0EEC18743484}"/>
              </a:ext>
            </a:extLst>
          </p:cNvPr>
          <p:cNvSpPr txBox="1">
            <a:spLocks/>
          </p:cNvSpPr>
          <p:nvPr/>
        </p:nvSpPr>
        <p:spPr>
          <a:xfrm>
            <a:off x="838199" y="365125"/>
            <a:ext cx="112385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fr-FR" sz="2800" dirty="0"/>
            </a:br>
            <a:r>
              <a:rPr lang="fr-FR" sz="2800" b="1" dirty="0"/>
              <a:t>Courbe ROC du score PI-RADS pour la détection du csPCa</a:t>
            </a:r>
            <a:endParaRPr lang="fr-FR" sz="1100" b="1" dirty="0"/>
          </a:p>
        </p:txBody>
      </p:sp>
    </p:spTree>
    <p:extLst>
      <p:ext uri="{BB962C8B-B14F-4D97-AF65-F5344CB8AC3E}">
        <p14:creationId xmlns:p14="http://schemas.microsoft.com/office/powerpoint/2010/main" val="3719362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721A36A-70F1-1234-3E74-48D2E236B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124" y="1830280"/>
            <a:ext cx="5760720" cy="460883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9F226BB8-5978-15D0-88F5-62BBFBE03CD1}"/>
              </a:ext>
            </a:extLst>
          </p:cNvPr>
          <p:cNvSpPr txBox="1">
            <a:spLocks/>
          </p:cNvSpPr>
          <p:nvPr/>
        </p:nvSpPr>
        <p:spPr>
          <a:xfrm>
            <a:off x="838199" y="365125"/>
            <a:ext cx="112385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fr-FR" sz="2800" dirty="0">
                <a:solidFill>
                  <a:schemeClr val="accent1"/>
                </a:solidFill>
              </a:rPr>
            </a:br>
            <a:r>
              <a:rPr lang="fr-FR" sz="2800" b="1" dirty="0"/>
              <a:t>Performance diagnostique de ADC : courbe ROC et seuil optimal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E8FB38-143E-2831-0EBC-83EDBC3B39AE}"/>
              </a:ext>
            </a:extLst>
          </p:cNvPr>
          <p:cNvSpPr txBox="1"/>
          <p:nvPr/>
        </p:nvSpPr>
        <p:spPr>
          <a:xfrm>
            <a:off x="5299586" y="6611779"/>
            <a:ext cx="502428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chemeClr val="bg2">
                    <a:lumMod val="50000"/>
                  </a:schemeClr>
                </a:solidFill>
              </a:rPr>
              <a:t>Seuil optimal déterminé par l’indice de Youden</a:t>
            </a:r>
          </a:p>
        </p:txBody>
      </p:sp>
    </p:spTree>
    <p:extLst>
      <p:ext uri="{BB962C8B-B14F-4D97-AF65-F5344CB8AC3E}">
        <p14:creationId xmlns:p14="http://schemas.microsoft.com/office/powerpoint/2010/main" val="272040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EEC01BB-7BF4-8B0A-6645-2F56B0802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71" y="2182178"/>
            <a:ext cx="5760720" cy="39947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C95CB09-1FB3-51F9-CC6B-02A17D162F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811" y="2420620"/>
            <a:ext cx="5760720" cy="35179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90355E1F-C930-9EF3-755C-E33EF14F711D}"/>
              </a:ext>
            </a:extLst>
          </p:cNvPr>
          <p:cNvSpPr txBox="1">
            <a:spLocks/>
          </p:cNvSpPr>
          <p:nvPr/>
        </p:nvSpPr>
        <p:spPr>
          <a:xfrm>
            <a:off x="838199" y="365125"/>
            <a:ext cx="112385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2800" dirty="0">
              <a:solidFill>
                <a:schemeClr val="accent1"/>
              </a:solidFill>
            </a:endParaRPr>
          </a:p>
          <a:p>
            <a:r>
              <a:rPr lang="fr-FR" sz="2800" dirty="0">
                <a:solidFill>
                  <a:schemeClr val="accent1"/>
                </a:solidFill>
              </a:rPr>
              <a:t>Modélisation prédictive et stratégies combinées</a:t>
            </a:r>
            <a:br>
              <a:rPr lang="fr-FR" sz="2800" dirty="0">
                <a:solidFill>
                  <a:schemeClr val="accent1"/>
                </a:solidFill>
              </a:rPr>
            </a:br>
            <a:r>
              <a:rPr lang="fr-FR" sz="2800" b="1" dirty="0"/>
              <a:t>Analyse combinée PI-RADS + ADC + PSAD</a:t>
            </a:r>
          </a:p>
        </p:txBody>
      </p:sp>
    </p:spTree>
    <p:extLst>
      <p:ext uri="{BB962C8B-B14F-4D97-AF65-F5344CB8AC3E}">
        <p14:creationId xmlns:p14="http://schemas.microsoft.com/office/powerpoint/2010/main" val="2609645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CCC6F69-4C88-D70B-108B-45CCC67D45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1481" y="3759835"/>
          <a:ext cx="6079307" cy="17213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5336">
                  <a:extLst>
                    <a:ext uri="{9D8B030D-6E8A-4147-A177-3AD203B41FA5}">
                      <a16:colId xmlns:a16="http://schemas.microsoft.com/office/drawing/2014/main" val="3284256055"/>
                    </a:ext>
                  </a:extLst>
                </a:gridCol>
                <a:gridCol w="735400">
                  <a:extLst>
                    <a:ext uri="{9D8B030D-6E8A-4147-A177-3AD203B41FA5}">
                      <a16:colId xmlns:a16="http://schemas.microsoft.com/office/drawing/2014/main" val="3111788721"/>
                    </a:ext>
                  </a:extLst>
                </a:gridCol>
                <a:gridCol w="800255">
                  <a:extLst>
                    <a:ext uri="{9D8B030D-6E8A-4147-A177-3AD203B41FA5}">
                      <a16:colId xmlns:a16="http://schemas.microsoft.com/office/drawing/2014/main" val="1624813468"/>
                    </a:ext>
                  </a:extLst>
                </a:gridCol>
                <a:gridCol w="1297798">
                  <a:extLst>
                    <a:ext uri="{9D8B030D-6E8A-4147-A177-3AD203B41FA5}">
                      <a16:colId xmlns:a16="http://schemas.microsoft.com/office/drawing/2014/main" val="2309637463"/>
                    </a:ext>
                  </a:extLst>
                </a:gridCol>
                <a:gridCol w="1410518">
                  <a:extLst>
                    <a:ext uri="{9D8B030D-6E8A-4147-A177-3AD203B41FA5}">
                      <a16:colId xmlns:a16="http://schemas.microsoft.com/office/drawing/2014/main" val="12911959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 dirty="0">
                          <a:effectLst/>
                        </a:rPr>
                        <a:t>Test / Modèle</a:t>
                      </a:r>
                      <a:endParaRPr lang="fr-DZ" sz="16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AUC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 dirty="0">
                          <a:effectLst/>
                        </a:rPr>
                        <a:t>SE</a:t>
                      </a:r>
                      <a:endParaRPr lang="fr-DZ" sz="16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IC95%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400" kern="100" dirty="0">
                          <a:effectLst/>
                        </a:rPr>
                        <a:t>P-value</a:t>
                      </a:r>
                      <a:endParaRPr lang="fr-DZ" sz="16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5799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PI-RADS seul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0,873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0,031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 dirty="0">
                          <a:effectLst/>
                        </a:rPr>
                        <a:t>0,813–0,934</a:t>
                      </a:r>
                      <a:endParaRPr lang="fr-DZ" sz="16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400" kern="100" dirty="0">
                          <a:effectLst/>
                        </a:rPr>
                        <a:t>&lt;0,001</a:t>
                      </a:r>
                      <a:endParaRPr lang="fr-DZ" sz="16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4797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ADC seul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0,877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0,031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0,818–0,936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400" kern="100" dirty="0">
                          <a:effectLst/>
                        </a:rPr>
                        <a:t>&lt;0,001</a:t>
                      </a:r>
                      <a:endParaRPr lang="fr-DZ" sz="16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13210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PSAD seul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0,830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0,034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 dirty="0">
                          <a:effectLst/>
                        </a:rPr>
                        <a:t>0,763–0,896</a:t>
                      </a:r>
                      <a:endParaRPr lang="fr-DZ" sz="16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400" kern="100" dirty="0">
                          <a:effectLst/>
                        </a:rPr>
                        <a:t>&lt;0,001</a:t>
                      </a:r>
                      <a:endParaRPr lang="fr-DZ" sz="16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086698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PI-RADS + PSAD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0,917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0,023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0,871–0,962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400" kern="100" dirty="0">
                          <a:effectLst/>
                        </a:rPr>
                        <a:t>&lt;0,001</a:t>
                      </a:r>
                      <a:endParaRPr lang="fr-DZ" sz="16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61910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PI-RADS + ADC + PSAD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0,927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0,020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fr-FR" sz="1400" kern="100">
                          <a:effectLst/>
                        </a:rPr>
                        <a:t>0,887–0,967</a:t>
                      </a:r>
                      <a:endParaRPr lang="fr-DZ" sz="16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1400" kern="100" dirty="0">
                          <a:effectLst/>
                        </a:rPr>
                        <a:t>&lt;0,001</a:t>
                      </a:r>
                      <a:endParaRPr lang="fr-DZ" sz="16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473773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A162101-F428-EFC4-B60E-8281A4A41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280" y="2265680"/>
            <a:ext cx="5760720" cy="45923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39DB8D2C-FB79-3756-AD33-C485D080B410}"/>
              </a:ext>
            </a:extLst>
          </p:cNvPr>
          <p:cNvSpPr txBox="1">
            <a:spLocks/>
          </p:cNvSpPr>
          <p:nvPr/>
        </p:nvSpPr>
        <p:spPr>
          <a:xfrm>
            <a:off x="838199" y="365125"/>
            <a:ext cx="112385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sz="2800" dirty="0">
              <a:solidFill>
                <a:schemeClr val="accent1"/>
              </a:solidFill>
            </a:endParaRPr>
          </a:p>
          <a:p>
            <a:r>
              <a:rPr lang="fr-FR" sz="2800" dirty="0">
                <a:solidFill>
                  <a:schemeClr val="accent1"/>
                </a:solidFill>
              </a:rPr>
              <a:t>Modélisation prédictive et stratégies combinées</a:t>
            </a:r>
            <a:br>
              <a:rPr lang="fr-FR" sz="2800" dirty="0">
                <a:solidFill>
                  <a:schemeClr val="accent1"/>
                </a:solidFill>
              </a:rPr>
            </a:br>
            <a:r>
              <a:rPr lang="fr-FR" sz="2800" b="1" dirty="0"/>
              <a:t>Analyse comparative de performance : courbes ROC</a:t>
            </a:r>
          </a:p>
        </p:txBody>
      </p:sp>
    </p:spTree>
    <p:extLst>
      <p:ext uri="{BB962C8B-B14F-4D97-AF65-F5344CB8AC3E}">
        <p14:creationId xmlns:p14="http://schemas.microsoft.com/office/powerpoint/2010/main" val="33259288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106</Words>
  <Application>Microsoft Macintosh PowerPoint</Application>
  <PresentationFormat>Grand écran</PresentationFormat>
  <Paragraphs>41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1</cp:revision>
  <dcterms:created xsi:type="dcterms:W3CDTF">2026-02-20T14:18:22Z</dcterms:created>
  <dcterms:modified xsi:type="dcterms:W3CDTF">2026-02-20T14:21:48Z</dcterms:modified>
</cp:coreProperties>
</file>