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9" r:id="rId2"/>
    <p:sldId id="261" r:id="rId3"/>
    <p:sldId id="263" r:id="rId4"/>
    <p:sldId id="278" r:id="rId5"/>
    <p:sldId id="273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763"/>
  </p:normalViewPr>
  <p:slideViewPr>
    <p:cSldViewPr snapToGrid="0">
      <p:cViewPr varScale="1">
        <p:scale>
          <a:sx n="116" d="100"/>
          <a:sy n="116" d="100"/>
        </p:scale>
        <p:origin x="20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6CD90-2235-2846-9DEC-97FA7964E5A8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75B44-0624-0D44-A153-7DD5B409FF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60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DC7C3-969A-7F42-98DF-2B94FC443FA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023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DC7C3-969A-7F42-98DF-2B94FC443FA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455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CA4B11-384B-7108-2B27-15A5B4F62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2D23F99-3ED3-1674-9DB8-CF93FCEBB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6AFBB9-A3CA-661B-E534-018C74D1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D013A2-1BFE-7F6C-B4ED-158617F95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747CB2-E907-4131-85DE-4DA5B169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319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D1FD64-DD32-E034-51C4-4B6B9309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EDC98D-46E2-D393-6B90-B6EA4FCB4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DDE726-6829-9D26-3C19-C4A742EAB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CF0511-55AF-1D57-4C75-32D5DCE89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1C2DF4-516D-15B1-7CBA-89B86E93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88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3741C-D13E-C833-0FC9-A4D93F2C7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C82339-8EEE-BF5A-B720-8355D2E89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E9D6A0-9A7C-1F9A-A1B3-BF595A642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814C5A-C908-642F-3869-62B451C13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F20690-C7CB-0BD0-1A0C-E10AD5F6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55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7C532F-A85B-3518-E75A-3A24CDE0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011DAC-990A-978B-F0AB-CA63C34BA8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D2B2A7-A6FE-96C2-90E8-363985166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52D003-7762-81EE-0BA0-626F8F4A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A35B55-52A8-9A2E-BF33-206C2188B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02A0A8-FA0D-2B65-AF02-67D2AA88C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768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974391-2104-3EEA-F5D8-4697235D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7D0BC0-B2D4-8E2E-4F8D-F1D9713B3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7F87D8-1356-378F-8AEC-B43C9695D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95A2769-E381-9843-938B-BC6BF2D452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58E698E-73B4-C71D-D0EB-2E34CD24D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AF92655-E82B-262B-C682-C08E48912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231B2-C857-2BD8-AA10-CBDCAC18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09A633-C9F5-7907-131D-E1D3CFF6D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15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69F118-4229-C80F-D1B1-9FB75C54A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7224D73-E808-83D1-4C48-C4F3B24D7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5414B4A-2078-A617-AF9C-E300B8B93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A77CC0-4BE7-E700-B725-CD78FBEAC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232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63C6677-D671-1B99-6363-E510612CD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8E040A5-E123-054A-5977-309EB9FC7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F8095D-8F3F-467F-A05F-9E391DA27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435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60DCA8-5CE8-ED07-3A0E-4E73D0A1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882CB2-29E3-0D66-9A1E-F6066839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AD8227-1E23-3D77-C2E6-5D6E1651F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EB24200-F8ED-1C79-AED8-0775279F7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319DCA-1EB8-96CB-874E-1AC2CD38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6F5A49-6AC0-3C97-E629-BAAE68FA2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94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1C5074-64AD-AE7F-4138-29B397DEB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23DAD72-66EE-C91A-3196-E7F49DEEF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8C91381-CF47-6DD6-4635-12938E7E0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B15473-7396-7DC1-9F46-569F1BF7F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A2E6F5-C1CD-F82D-BC4F-1A098F057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5F6EBA-1B8A-818A-A055-E708B6A38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37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A6145D-0F2D-ECF7-EEA4-784E2EF3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E693AD9-9BA9-81C6-CB0F-FC1D4C3DE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9FB310-F810-936C-4BF6-FF7F2EE25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173DBB-412F-DE42-C4E8-80A756C76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05430A-7142-2739-B74D-654183674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141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BCA38CF-FDBB-FFB1-65E6-CF64A801C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796406-49EE-95B5-D9B4-D500256FC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41D2F3-D713-2FDD-263D-779A846A3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9EDB36-C3F3-9589-31CF-053D0CE23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DD4C00-E451-02A1-1297-6EA51B4B9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130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E1C5D8-32B4-CB98-D4E5-D5DFBB0F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0D8F39-F4B2-3847-6748-7B54035B9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E4F78C-847B-7B39-619F-913F7A73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DD78B8-A22C-C748-AA4B-5FE8DD75D695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659A1-ED62-7B55-BA1F-589B6120C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7666E0-35ED-F7CA-1D72-42D8DF70C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DE840C-3249-6E45-A1CD-5AF0E6D830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799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184732-7AFD-3CED-6C75-76E1B8CF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6492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sz="3200"/>
              <a:t>IRM d’un myome typique</a:t>
            </a:r>
          </a:p>
        </p:txBody>
      </p:sp>
      <p:pic>
        <p:nvPicPr>
          <p:cNvPr id="5" name="Espace réservé du contenu 4" descr="Une image contenant Imagerie médicale, radiologie, film radiographique, Radiographie médicale&#10;&#10;Le contenu généré par l’IA peut être incorrect.">
            <a:extLst>
              <a:ext uri="{FF2B5EF4-FFF2-40B4-BE49-F238E27FC236}">
                <a16:creationId xmlns:a16="http://schemas.microsoft.com/office/drawing/2014/main" id="{FF95E9E3-00AF-FBB4-BD1F-D98C682FEA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730" y="1404254"/>
            <a:ext cx="10296540" cy="4787223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D716653-C371-D431-16CA-3228266C95E5}"/>
              </a:ext>
            </a:extLst>
          </p:cNvPr>
          <p:cNvSpPr txBox="1"/>
          <p:nvPr/>
        </p:nvSpPr>
        <p:spPr>
          <a:xfrm>
            <a:off x="947730" y="1034922"/>
            <a:ext cx="360975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2">
                    <a:lumMod val="90000"/>
                  </a:schemeClr>
                </a:solidFill>
              </a:rPr>
              <a:t>Sagittal T2: hyposignal homogène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FE5EA3-B0C6-5FF9-1951-A8C10C430943}"/>
              </a:ext>
            </a:extLst>
          </p:cNvPr>
          <p:cNvSpPr txBox="1"/>
          <p:nvPr/>
        </p:nvSpPr>
        <p:spPr>
          <a:xfrm>
            <a:off x="6342742" y="1034922"/>
            <a:ext cx="3904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2">
                    <a:lumMod val="90000"/>
                  </a:schemeClr>
                </a:solidFill>
              </a:rPr>
              <a:t>Sagittal T1 FS après injection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5DA230-45F8-4C7C-5782-FAE27A5184DE}"/>
              </a:ext>
            </a:extLst>
          </p:cNvPr>
          <p:cNvSpPr txBox="1"/>
          <p:nvPr/>
        </p:nvSpPr>
        <p:spPr>
          <a:xfrm>
            <a:off x="947730" y="6299200"/>
            <a:ext cx="4698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2">
                    <a:lumMod val="90000"/>
                  </a:schemeClr>
                </a:solidFill>
              </a:rPr>
              <a:t>Coronal diffusion (b= 1000): absence de restriction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743A52-7409-BCAF-C440-F643BA3562D8}"/>
              </a:ext>
            </a:extLst>
          </p:cNvPr>
          <p:cNvSpPr txBox="1"/>
          <p:nvPr/>
        </p:nvSpPr>
        <p:spPr>
          <a:xfrm>
            <a:off x="6720114" y="6299200"/>
            <a:ext cx="452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2">
                    <a:lumMod val="90000"/>
                  </a:schemeClr>
                </a:solidFill>
              </a:rPr>
              <a:t>Cartographie ADC: valeur du ROI: 0,950</a:t>
            </a:r>
          </a:p>
        </p:txBody>
      </p:sp>
      <p:sp>
        <p:nvSpPr>
          <p:cNvPr id="3" name="Flèche vers la droite 2">
            <a:extLst>
              <a:ext uri="{FF2B5EF4-FFF2-40B4-BE49-F238E27FC236}">
                <a16:creationId xmlns:a16="http://schemas.microsoft.com/office/drawing/2014/main" id="{F3B019E5-1B4C-9194-A3A1-746CF692484E}"/>
              </a:ext>
            </a:extLst>
          </p:cNvPr>
          <p:cNvSpPr/>
          <p:nvPr/>
        </p:nvSpPr>
        <p:spPr>
          <a:xfrm>
            <a:off x="1163782" y="2243585"/>
            <a:ext cx="482138" cy="26600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id="{D5FA9D29-3BB5-EFCC-751C-77BFB9B62107}"/>
              </a:ext>
            </a:extLst>
          </p:cNvPr>
          <p:cNvSpPr/>
          <p:nvPr/>
        </p:nvSpPr>
        <p:spPr>
          <a:xfrm>
            <a:off x="1587731" y="4330932"/>
            <a:ext cx="482138" cy="26600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a droite 5">
            <a:extLst>
              <a:ext uri="{FF2B5EF4-FFF2-40B4-BE49-F238E27FC236}">
                <a16:creationId xmlns:a16="http://schemas.microsoft.com/office/drawing/2014/main" id="{00CD3C00-10A5-33F2-FA60-8EB1B0FFE29C}"/>
              </a:ext>
            </a:extLst>
          </p:cNvPr>
          <p:cNvSpPr/>
          <p:nvPr/>
        </p:nvSpPr>
        <p:spPr>
          <a:xfrm>
            <a:off x="7450975" y="2376588"/>
            <a:ext cx="482138" cy="26600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81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13ADE46-ACD2-0A01-A9A9-F1C2ED1E64F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8537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Introduction: Généralités sur les myomes et léïomyosarcomes utérins</a:t>
            </a:r>
            <a:endParaRPr lang="fr-FR" sz="32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429E83-8058-2A50-FC02-A46F833D1D5A}"/>
              </a:ext>
            </a:extLst>
          </p:cNvPr>
          <p:cNvSpPr txBox="1"/>
          <p:nvPr/>
        </p:nvSpPr>
        <p:spPr>
          <a:xfrm>
            <a:off x="0" y="766296"/>
            <a:ext cx="121920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>
                <a:solidFill>
                  <a:schemeClr val="tx1">
                    <a:lumMod val="65000"/>
                    <a:lumOff val="35000"/>
                  </a:schemeClr>
                </a:solidFill>
              </a:rPr>
              <a:t>Les myomes</a:t>
            </a:r>
          </a:p>
        </p:txBody>
      </p:sp>
      <p:pic>
        <p:nvPicPr>
          <p:cNvPr id="6" name="Image 5" descr="Une image contenant crâne, croquis, os, noir et blanc&#10;&#10;Le contenu généré par l’IA peut être incorrect.">
            <a:extLst>
              <a:ext uri="{FF2B5EF4-FFF2-40B4-BE49-F238E27FC236}">
                <a16:creationId xmlns:a16="http://schemas.microsoft.com/office/drawing/2014/main" id="{991A868E-A9F0-129D-3E69-A95E4F198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84" y="2320341"/>
            <a:ext cx="3243186" cy="397715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90E06C-4052-6389-7389-A84F5CFBF5A6}"/>
              </a:ext>
            </a:extLst>
          </p:cNvPr>
          <p:cNvSpPr txBox="1"/>
          <p:nvPr/>
        </p:nvSpPr>
        <p:spPr>
          <a:xfrm>
            <a:off x="0" y="6297499"/>
            <a:ext cx="33674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/>
              <a:t>Case courtesy of Dalia Ibrahim, Radiopaedia.org, rID: 151813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49CAC2-F133-2DD1-B54D-E2FADD56EAAA}"/>
              </a:ext>
            </a:extLst>
          </p:cNvPr>
          <p:cNvSpPr txBox="1"/>
          <p:nvPr/>
        </p:nvSpPr>
        <p:spPr>
          <a:xfrm>
            <a:off x="0" y="1651666"/>
            <a:ext cx="3129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Séquence sagittal T2 myome en dégénérescence cystique</a:t>
            </a:r>
          </a:p>
        </p:txBody>
      </p:sp>
      <p:pic>
        <p:nvPicPr>
          <p:cNvPr id="11" name="Image 10" descr="Une image contenant noir et blanc&#10;&#10;Le contenu généré par l’IA peut être incorrect.">
            <a:extLst>
              <a:ext uri="{FF2B5EF4-FFF2-40B4-BE49-F238E27FC236}">
                <a16:creationId xmlns:a16="http://schemas.microsoft.com/office/drawing/2014/main" id="{17176681-736D-33ED-4577-DBA7BCF87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320" y="2351345"/>
            <a:ext cx="3822853" cy="394615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628ACF8-394D-BBE5-796B-90EFF00D53C5}"/>
              </a:ext>
            </a:extLst>
          </p:cNvPr>
          <p:cNvSpPr txBox="1"/>
          <p:nvPr/>
        </p:nvSpPr>
        <p:spPr>
          <a:xfrm>
            <a:off x="4060556" y="1631044"/>
            <a:ext cx="3084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Séquence axial T2 d’un myome cellulaire</a:t>
            </a:r>
          </a:p>
        </p:txBody>
      </p:sp>
      <p:pic>
        <p:nvPicPr>
          <p:cNvPr id="14" name="Image 13" descr="Une image contenant Imagerie médicale, radiologie, film radiographique, radiographie&#10;&#10;Le contenu généré par l’IA peut être incorrect.">
            <a:extLst>
              <a:ext uri="{FF2B5EF4-FFF2-40B4-BE49-F238E27FC236}">
                <a16:creationId xmlns:a16="http://schemas.microsoft.com/office/drawing/2014/main" id="{56E8E080-1268-3F61-8647-DB76D8C2D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3631" y="2320341"/>
            <a:ext cx="3572392" cy="397715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DC70802-79ED-7B39-A89F-CDB170025317}"/>
              </a:ext>
            </a:extLst>
          </p:cNvPr>
          <p:cNvSpPr txBox="1"/>
          <p:nvPr/>
        </p:nvSpPr>
        <p:spPr>
          <a:xfrm>
            <a:off x="8462073" y="1629293"/>
            <a:ext cx="3243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Séquence sagittal T1 d’un myome hémorragique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0AFBBF-136A-637C-5B70-C7CF7E101B21}"/>
              </a:ext>
            </a:extLst>
          </p:cNvPr>
          <p:cNvSpPr txBox="1"/>
          <p:nvPr/>
        </p:nvSpPr>
        <p:spPr>
          <a:xfrm>
            <a:off x="4528316" y="6327565"/>
            <a:ext cx="3034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Wendy Tu. </a:t>
            </a:r>
            <a:r>
              <a:rPr lang="fr-FR" i="1"/>
              <a:t>et al</a:t>
            </a:r>
            <a:r>
              <a:rPr lang="fr-FR"/>
              <a:t>, 2023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2EC9260-9BD0-3ADF-46C6-36C520AEC1EE}"/>
              </a:ext>
            </a:extLst>
          </p:cNvPr>
          <p:cNvSpPr txBox="1"/>
          <p:nvPr/>
        </p:nvSpPr>
        <p:spPr>
          <a:xfrm>
            <a:off x="8462073" y="6303316"/>
            <a:ext cx="2681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Wendy Tu. </a:t>
            </a:r>
            <a:r>
              <a:rPr lang="fr-FR" i="1"/>
              <a:t>et al</a:t>
            </a:r>
            <a:r>
              <a:rPr lang="fr-FR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4054021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EC56ED-3AC8-B233-824D-E92FD13630C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8537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Introduction: Généralités sur les myomes et léïomyosarcomes utérins</a:t>
            </a:r>
            <a:endParaRPr lang="fr-FR" sz="32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54560B-2D4B-6696-BC17-A41C3F9276B0}"/>
              </a:ext>
            </a:extLst>
          </p:cNvPr>
          <p:cNvSpPr txBox="1"/>
          <p:nvPr/>
        </p:nvSpPr>
        <p:spPr>
          <a:xfrm>
            <a:off x="0" y="766296"/>
            <a:ext cx="121920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Les </a:t>
            </a:r>
            <a:r>
              <a:rPr lang="fr-FR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léiomyosarcomes</a:t>
            </a:r>
            <a:endParaRPr lang="fr-FR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DFBC10-4130-9B53-36AB-968DFC5679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649"/>
          <a:stretch>
            <a:fillRect/>
          </a:stretch>
        </p:blipFill>
        <p:spPr bwMode="auto">
          <a:xfrm>
            <a:off x="510839" y="1289516"/>
            <a:ext cx="4467531" cy="53870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5085D67-26B5-80DC-CA90-446A4654D73A}"/>
              </a:ext>
            </a:extLst>
          </p:cNvPr>
          <p:cNvSpPr txBox="1"/>
          <p:nvPr/>
        </p:nvSpPr>
        <p:spPr>
          <a:xfrm>
            <a:off x="5796642" y="1470981"/>
            <a:ext cx="58845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Critères en faveur de la malignité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Signal T2 supérieur au muscle (1)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Signal diffusion au moins égal à l’endomètre à b élevé (2)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ADC &lt; 0,905 x 10</a:t>
            </a:r>
            <a:r>
              <a:rPr lang="fr-FR" sz="2800" baseline="30000" dirty="0"/>
              <a:t>-3  </a:t>
            </a:r>
            <a:r>
              <a:rPr lang="fr-FR" sz="2800" dirty="0"/>
              <a:t>mm</a:t>
            </a:r>
            <a:r>
              <a:rPr lang="fr-FR" sz="2800" baseline="30000" dirty="0"/>
              <a:t>2</a:t>
            </a:r>
            <a:r>
              <a:rPr lang="fr-FR" sz="2800" dirty="0"/>
              <a:t>/s</a:t>
            </a:r>
            <a:r>
              <a:rPr lang="fr-FR" sz="2800" baseline="30000" dirty="0"/>
              <a:t>  </a:t>
            </a:r>
            <a:r>
              <a:rPr lang="fr-FR" sz="2800" dirty="0"/>
              <a:t>(3)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9AFCDE3-CBD0-5298-BD9C-F8BB1DAEE674}"/>
              </a:ext>
            </a:extLst>
          </p:cNvPr>
          <p:cNvSpPr txBox="1"/>
          <p:nvPr/>
        </p:nvSpPr>
        <p:spPr>
          <a:xfrm>
            <a:off x="1887075" y="6250327"/>
            <a:ext cx="6182590" cy="426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Abdel Wahab </a:t>
            </a:r>
            <a:r>
              <a:rPr lang="en-US" sz="1600" i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et al</a:t>
            </a:r>
            <a:r>
              <a:rPr lang="en-US" sz="1600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., </a:t>
            </a:r>
            <a:r>
              <a:rPr lang="en-US" sz="1600" dirty="0">
                <a:ea typeface="SimSun" panose="02010600030101010101" pitchFamily="2" charset="-122"/>
                <a:cs typeface="Times New Roman" panose="02020603050405020304" pitchFamily="18" charset="0"/>
              </a:rPr>
              <a:t>Radiology, </a:t>
            </a:r>
            <a:r>
              <a:rPr lang="en-US" sz="1600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2020</a:t>
            </a:r>
            <a:endParaRPr lang="fr-FR" sz="1600" dirty="0"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824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67D594B-A4AF-8234-795C-B0888388414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85370"/>
          </a:xfrm>
          <a:prstGeom prst="rect">
            <a:avLst/>
          </a:prstGeom>
          <a:solidFill>
            <a:srgbClr val="8EB21E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>
                <a:solidFill>
                  <a:schemeClr val="bg1"/>
                </a:solidFill>
              </a:rPr>
              <a:t>Résultats</a:t>
            </a:r>
            <a:endParaRPr lang="fr-FR" sz="360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1B93DDF-4A85-9542-39D3-E2FD099E513D}"/>
              </a:ext>
            </a:extLst>
          </p:cNvPr>
          <p:cNvGraphicFramePr>
            <a:graphicFrameLocks noGrp="1"/>
          </p:cNvGraphicFramePr>
          <p:nvPr/>
        </p:nvGraphicFramePr>
        <p:xfrm>
          <a:off x="0" y="910434"/>
          <a:ext cx="12192000" cy="4581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094">
                  <a:extLst>
                    <a:ext uri="{9D8B030D-6E8A-4147-A177-3AD203B41FA5}">
                      <a16:colId xmlns:a16="http://schemas.microsoft.com/office/drawing/2014/main" val="1117141360"/>
                    </a:ext>
                  </a:extLst>
                </a:gridCol>
                <a:gridCol w="1426380">
                  <a:extLst>
                    <a:ext uri="{9D8B030D-6E8A-4147-A177-3AD203B41FA5}">
                      <a16:colId xmlns:a16="http://schemas.microsoft.com/office/drawing/2014/main" val="2953234784"/>
                    </a:ext>
                  </a:extLst>
                </a:gridCol>
                <a:gridCol w="1548640">
                  <a:extLst>
                    <a:ext uri="{9D8B030D-6E8A-4147-A177-3AD203B41FA5}">
                      <a16:colId xmlns:a16="http://schemas.microsoft.com/office/drawing/2014/main" val="1698614891"/>
                    </a:ext>
                  </a:extLst>
                </a:gridCol>
                <a:gridCol w="1492322">
                  <a:extLst>
                    <a:ext uri="{9D8B030D-6E8A-4147-A177-3AD203B41FA5}">
                      <a16:colId xmlns:a16="http://schemas.microsoft.com/office/drawing/2014/main" val="3266410012"/>
                    </a:ext>
                  </a:extLst>
                </a:gridCol>
                <a:gridCol w="1942836">
                  <a:extLst>
                    <a:ext uri="{9D8B030D-6E8A-4147-A177-3AD203B41FA5}">
                      <a16:colId xmlns:a16="http://schemas.microsoft.com/office/drawing/2014/main" val="4185106431"/>
                    </a:ext>
                  </a:extLst>
                </a:gridCol>
                <a:gridCol w="1858365">
                  <a:extLst>
                    <a:ext uri="{9D8B030D-6E8A-4147-A177-3AD203B41FA5}">
                      <a16:colId xmlns:a16="http://schemas.microsoft.com/office/drawing/2014/main" val="1194454134"/>
                    </a:ext>
                  </a:extLst>
                </a:gridCol>
                <a:gridCol w="1858363">
                  <a:extLst>
                    <a:ext uri="{9D8B030D-6E8A-4147-A177-3AD203B41FA5}">
                      <a16:colId xmlns:a16="http://schemas.microsoft.com/office/drawing/2014/main" val="3507751359"/>
                    </a:ext>
                  </a:extLst>
                </a:gridCol>
              </a:tblGrid>
              <a:tr h="240925"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Score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Seuil (score ≥)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Sensibilité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Spécificité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VPP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VPN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Précision équilibrée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07491489"/>
                  </a:ext>
                </a:extLst>
              </a:tr>
              <a:tr h="556864"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EJR 2025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≥3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1.00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0.04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0.24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1.00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0.52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49618558"/>
                  </a:ext>
                </a:extLst>
              </a:tr>
              <a:tr h="556864"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EJR 2025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≥4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0.87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0.71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0.48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0.95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0.79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7231754"/>
                  </a:ext>
                </a:extLst>
              </a:tr>
              <a:tr h="575022"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EJR 2025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≥5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0.33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0.94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0.63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0.82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0.64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32598694"/>
                  </a:ext>
                </a:extLst>
              </a:tr>
              <a:tr h="789865"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Radiology 2020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≥2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0.93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0.20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0.26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0.91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0.57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46222943"/>
                  </a:ext>
                </a:extLst>
              </a:tr>
              <a:tr h="556864"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Radiology 2020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≥3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0.93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0.49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0.36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0.96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0.71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1012269"/>
                  </a:ext>
                </a:extLst>
              </a:tr>
              <a:tr h="575022"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 err="1">
                          <a:effectLst/>
                        </a:rPr>
                        <a:t>Radiology</a:t>
                      </a:r>
                      <a:r>
                        <a:rPr lang="fr-FR" sz="1200" dirty="0">
                          <a:effectLst/>
                        </a:rPr>
                        <a:t> 2020 + Contours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≥4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0.73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0.92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0.73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0.92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0.83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8126257"/>
                  </a:ext>
                </a:extLst>
              </a:tr>
              <a:tr h="723217"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Radiology 2020 + Contours + Ménopause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just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≥5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0.47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0.94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0.70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>
                          <a:effectLst/>
                        </a:rPr>
                        <a:t>0.85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r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fr-FR" sz="1200" dirty="0">
                          <a:effectLst/>
                        </a:rPr>
                        <a:t>0.70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774119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8490DC2-14F8-F092-ADBE-327E749A95CE}"/>
              </a:ext>
            </a:extLst>
          </p:cNvPr>
          <p:cNvSpPr txBox="1"/>
          <p:nvPr/>
        </p:nvSpPr>
        <p:spPr>
          <a:xfrm>
            <a:off x="415636" y="5512787"/>
            <a:ext cx="113745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Score EJR à un seuil 5 présentent une spécificité élevée à 94% mais une sensibilité à 33%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L’ajout des contours au score de « </a:t>
            </a:r>
            <a:r>
              <a:rPr lang="fr-FR" sz="2000" dirty="0" err="1"/>
              <a:t>Radiology</a:t>
            </a:r>
            <a:r>
              <a:rPr lang="fr-FR" sz="2000" dirty="0"/>
              <a:t> 2020 » permet de passer d’une précision équilibrée de 71% à 83%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L’ajout du statut ménopausique n’améliore pas la précision équilibrée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713F91C6-C2F2-4A77-F508-6FFCC1A31D35}"/>
              </a:ext>
            </a:extLst>
          </p:cNvPr>
          <p:cNvSpPr/>
          <p:nvPr/>
        </p:nvSpPr>
        <p:spPr>
          <a:xfrm>
            <a:off x="5889566" y="2285999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5DD55A4-A7B7-DACB-1765-3CA5E7D91299}"/>
              </a:ext>
            </a:extLst>
          </p:cNvPr>
          <p:cNvSpPr/>
          <p:nvPr/>
        </p:nvSpPr>
        <p:spPr>
          <a:xfrm>
            <a:off x="4558145" y="2285999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DA7D934-52EF-4188-7E98-88D33C74391A}"/>
              </a:ext>
            </a:extLst>
          </p:cNvPr>
          <p:cNvSpPr/>
          <p:nvPr/>
        </p:nvSpPr>
        <p:spPr>
          <a:xfrm>
            <a:off x="7710054" y="4267199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DE05084-448D-ADAB-6A8B-6E92666C59D9}"/>
              </a:ext>
            </a:extLst>
          </p:cNvPr>
          <p:cNvSpPr/>
          <p:nvPr/>
        </p:nvSpPr>
        <p:spPr>
          <a:xfrm>
            <a:off x="4578927" y="4267199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A1E1D81-87FF-3F8B-CAF5-63C15C46D95D}"/>
              </a:ext>
            </a:extLst>
          </p:cNvPr>
          <p:cNvSpPr/>
          <p:nvPr/>
        </p:nvSpPr>
        <p:spPr>
          <a:xfrm>
            <a:off x="11409218" y="4267199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30FB9F8-91F8-1CE0-5889-5F653373B1C0}"/>
              </a:ext>
            </a:extLst>
          </p:cNvPr>
          <p:cNvSpPr/>
          <p:nvPr/>
        </p:nvSpPr>
        <p:spPr>
          <a:xfrm>
            <a:off x="11409218" y="4871488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2C1F6CF-3BCD-CA2F-9D94-B5F26B8DF946}"/>
              </a:ext>
            </a:extLst>
          </p:cNvPr>
          <p:cNvSpPr/>
          <p:nvPr/>
        </p:nvSpPr>
        <p:spPr>
          <a:xfrm>
            <a:off x="11430000" y="3647075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42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8" grpId="0" animBg="1"/>
      <p:bldP spid="9" grpId="0" animBg="1"/>
      <p:bldP spid="10" grpId="0" animBg="1"/>
      <p:bldP spid="11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650F599-6D7C-F88A-4992-575D4E5F70E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85370"/>
          </a:xfrm>
          <a:prstGeom prst="rect">
            <a:avLst/>
          </a:prstGeom>
          <a:solidFill>
            <a:srgbClr val="8EB21E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>
                <a:solidFill>
                  <a:schemeClr val="bg1"/>
                </a:solidFill>
              </a:rPr>
              <a:t>Résultats</a:t>
            </a:r>
            <a:endParaRPr lang="fr-FR" sz="36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0AD73C-0711-5AA3-BE51-A9596EF797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370"/>
            <a:ext cx="7003473" cy="59726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C1F7D2-AFD9-C55A-1C9C-378975A69B48}"/>
              </a:ext>
            </a:extLst>
          </p:cNvPr>
          <p:cNvSpPr txBox="1"/>
          <p:nvPr/>
        </p:nvSpPr>
        <p:spPr>
          <a:xfrm>
            <a:off x="7003474" y="1267691"/>
            <a:ext cx="518852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6 cas ont vu leur diagnostic modifié par l’analyse moléculaire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5 cas étaient initialement décrits comme 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1 cas de STUMP initial a été corrigé après analyse moléculaire en LMS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Aucun cas décrit comme LMS initial n’a vu son diagnostic modifié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11510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325</Words>
  <Application>Microsoft Macintosh PowerPoint</Application>
  <PresentationFormat>Grand écran</PresentationFormat>
  <Paragraphs>87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SimSun</vt:lpstr>
      <vt:lpstr>Aptos</vt:lpstr>
      <vt:lpstr>Aptos Display</vt:lpstr>
      <vt:lpstr>Arial</vt:lpstr>
      <vt:lpstr>Calibri</vt:lpstr>
      <vt:lpstr>Thème Office</vt:lpstr>
      <vt:lpstr>IRM d’un myome typique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Darmon</dc:creator>
  <cp:lastModifiedBy>David Darmon</cp:lastModifiedBy>
  <cp:revision>1</cp:revision>
  <dcterms:created xsi:type="dcterms:W3CDTF">2026-03-05T20:21:35Z</dcterms:created>
  <dcterms:modified xsi:type="dcterms:W3CDTF">2026-03-05T20:30:35Z</dcterms:modified>
</cp:coreProperties>
</file>