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3" d="100"/>
          <a:sy n="73" d="100"/>
        </p:scale>
        <p:origin x="3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528B89-CE12-149A-A0CC-320C713A885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AC105C1-7B37-D6E7-A249-D1D2CB3E7B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ABC10970-668E-FC33-CF6E-61E5C2E434C0}"/>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0A171E11-3B55-D562-E0C0-A83078460A6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42DE382-227D-D0BE-9B74-F9B611D250A0}"/>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133703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12030E-6A47-25F3-6040-E249E39F8ED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4A593E59-70B1-652E-48A7-CF59482CCA77}"/>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832ED3D-8567-3A9C-3816-D9DF5981593B}"/>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611E2141-6F0E-52B3-AE0D-B8E1BEDDA4D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852BA34-3314-46DA-4A61-75C3261F7552}"/>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2985050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A6CB41-883A-8182-7CC2-90A18CA3D4F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76C4EECB-5945-0E69-ADA7-4BFB01AC5E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8776471F-FFBF-89A9-0D62-FE72B958D482}"/>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78AB7062-1A78-8302-C056-A1FCC4EB3D0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961A298-B12E-2669-EECC-4B3CA78BA5E7}"/>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25554001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C85B0F-082F-7A70-F760-D8B964B80AB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E6AA59A5-DF8E-1A17-E7E0-F233BF472100}"/>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F8471AB-F6AB-318E-1512-A0836046BC41}"/>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6DD7A17-8189-3F15-9E21-6C8D397FC4BF}"/>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6" name="Espace réservé du pied de page 5">
            <a:extLst>
              <a:ext uri="{FF2B5EF4-FFF2-40B4-BE49-F238E27FC236}">
                <a16:creationId xmlns:a16="http://schemas.microsoft.com/office/drawing/2014/main" id="{8CFEB16A-37F1-BDFB-8153-E1DB0422CBF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B62AC94-55DB-6AE0-3750-BC224EC8990D}"/>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291881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52C4FE0-C09C-90FB-10E1-62521BEDFD4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78D52590-FA95-0326-43FC-0005A12A12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F2DBAFAE-0CEF-6AEB-2F47-192833144C30}"/>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0B9D0EAA-7422-9E5C-CC72-BF7BB6F6DD5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6EA2A78-3C4E-7062-8A84-1FD75181B397}"/>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1A13B6D-2F15-F078-C4AD-F9AB0BAA3509}"/>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8" name="Espace réservé du pied de page 7">
            <a:extLst>
              <a:ext uri="{FF2B5EF4-FFF2-40B4-BE49-F238E27FC236}">
                <a16:creationId xmlns:a16="http://schemas.microsoft.com/office/drawing/2014/main" id="{C35A5CDD-88CC-6706-91F7-04DAA65F1A7D}"/>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B63D50F0-903B-0450-8C5A-FC5D093E2A7A}"/>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283112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345FCC-0C67-E1C3-2647-345309C109A5}"/>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B9795BC-AE66-E764-91EF-FAB189B57569}"/>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4" name="Espace réservé du pied de page 3">
            <a:extLst>
              <a:ext uri="{FF2B5EF4-FFF2-40B4-BE49-F238E27FC236}">
                <a16:creationId xmlns:a16="http://schemas.microsoft.com/office/drawing/2014/main" id="{20B1B425-34B2-CF73-CD07-4E81CFEEF898}"/>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47E17AFE-685B-FBEC-D3F5-471FFFA8863D}"/>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2548011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85F06593-6F18-47FB-8791-3FC00EDD56F5}"/>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3" name="Espace réservé du pied de page 2">
            <a:extLst>
              <a:ext uri="{FF2B5EF4-FFF2-40B4-BE49-F238E27FC236}">
                <a16:creationId xmlns:a16="http://schemas.microsoft.com/office/drawing/2014/main" id="{5F4A330B-9897-94E1-61F2-14A5FCA8633D}"/>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241FB92F-13B1-C8DE-DC22-7B9D01B3E8BD}"/>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35763214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27B348-3DA4-9AB5-5365-72D110FBA19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A42DE366-9D4F-23F0-FDCC-E782589A90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6CD7E067-C474-6768-0DAC-9043480206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60A27BF-7395-2409-EB00-0F6AE992CBCC}"/>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6" name="Espace réservé du pied de page 5">
            <a:extLst>
              <a:ext uri="{FF2B5EF4-FFF2-40B4-BE49-F238E27FC236}">
                <a16:creationId xmlns:a16="http://schemas.microsoft.com/office/drawing/2014/main" id="{3EDC3A4E-86C0-AEFC-86C7-11315CDDA2D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71BDA6C-C1B4-9DBF-19AF-A35899AD7631}"/>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954787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3E6E626-6BA9-EAE7-A1D3-DC709BAB998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C633C4DB-8622-D1D0-399F-28CBC7FAEC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BE0B1111-A35E-74D2-D04D-886E74FDAB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6592247-9CED-B0B0-7FB0-A919664DC2AE}"/>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6" name="Espace réservé du pied de page 5">
            <a:extLst>
              <a:ext uri="{FF2B5EF4-FFF2-40B4-BE49-F238E27FC236}">
                <a16:creationId xmlns:a16="http://schemas.microsoft.com/office/drawing/2014/main" id="{653A7C7E-E458-C85C-58FF-2757678ADE8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24CC15F-9ACF-AD00-EB5D-2A87E32AD559}"/>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1044020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FE8C15-7481-5B51-AB57-95D450DEFBB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5FA74E53-EA95-D8D6-7ADD-32D65A9A98B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E395656-584A-0DFC-89F5-7D3F12A5ECD2}"/>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F90485D9-AC44-F87B-8868-DD36C00B5186}"/>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B07F037-2626-257C-8B7A-41D185974315}"/>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565591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4E741C2-5369-47DA-D44E-D7C67819C0B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BAEC84DF-E18D-3CA8-23A4-54279A67879B}"/>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669CB27-EB6E-D6D4-25BD-B34203874DF3}"/>
              </a:ext>
            </a:extLst>
          </p:cNvPr>
          <p:cNvSpPr>
            <a:spLocks noGrp="1"/>
          </p:cNvSpPr>
          <p:nvPr>
            <p:ph type="dt" sz="half" idx="10"/>
          </p:nvPr>
        </p:nvSpPr>
        <p:spPr/>
        <p:txBody>
          <a:bodyPr/>
          <a:lstStyle/>
          <a:p>
            <a:fld id="{9731E9D4-9DD7-4C3B-A40A-A2E491882134}"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88EF5BA1-ACDF-4B9E-963D-63A4F0DA72C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1504EFA-F137-542A-F458-4879BA354FCA}"/>
              </a:ext>
            </a:extLst>
          </p:cNvPr>
          <p:cNvSpPr>
            <a:spLocks noGrp="1"/>
          </p:cNvSpPr>
          <p:nvPr>
            <p:ph type="sldNum" sz="quarter" idx="12"/>
          </p:nvPr>
        </p:nvSpPr>
        <p:spPr/>
        <p:txBody>
          <a:bodyPr/>
          <a:lstStyle/>
          <a:p>
            <a:fld id="{A298C52E-66AA-4BB6-943F-CADA18B5CB69}" type="slidenum">
              <a:rPr lang="fr-FR" smtClean="0"/>
              <a:t>‹N°›</a:t>
            </a:fld>
            <a:endParaRPr lang="fr-FR"/>
          </a:p>
        </p:txBody>
      </p:sp>
    </p:spTree>
    <p:extLst>
      <p:ext uri="{BB962C8B-B14F-4D97-AF65-F5344CB8AC3E}">
        <p14:creationId xmlns:p14="http://schemas.microsoft.com/office/powerpoint/2010/main" val="3353935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EE1E0CCF-EB38-C911-3A2E-BA7D62D40A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7B9ABD9A-17F4-C2A1-8443-1E4026B630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C33DBB-3F0D-3717-CB61-9E7959DB66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31E9D4-9DD7-4C3B-A40A-A2E491882134}" type="datetimeFigureOut">
              <a:rPr lang="fr-FR" smtClean="0"/>
              <a:t>05/03/2026</a:t>
            </a:fld>
            <a:endParaRPr lang="fr-FR"/>
          </a:p>
        </p:txBody>
      </p:sp>
      <p:sp>
        <p:nvSpPr>
          <p:cNvPr id="5" name="Espace réservé du pied de page 4">
            <a:extLst>
              <a:ext uri="{FF2B5EF4-FFF2-40B4-BE49-F238E27FC236}">
                <a16:creationId xmlns:a16="http://schemas.microsoft.com/office/drawing/2014/main" id="{603EB452-5CBE-F7CD-3BA1-9DCBFB82E78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B66BA47E-830D-6F9E-16BF-3437AE9725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98C52E-66AA-4BB6-943F-CADA18B5CB69}" type="slidenum">
              <a:rPr lang="fr-FR" smtClean="0"/>
              <a:t>‹N°›</a:t>
            </a:fld>
            <a:endParaRPr lang="fr-FR"/>
          </a:p>
        </p:txBody>
      </p:sp>
    </p:spTree>
    <p:extLst>
      <p:ext uri="{BB962C8B-B14F-4D97-AF65-F5344CB8AC3E}">
        <p14:creationId xmlns:p14="http://schemas.microsoft.com/office/powerpoint/2010/main" val="2719528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4ED694B-DAFE-B6B6-8A76-72830ABC66A7}"/>
              </a:ext>
            </a:extLst>
          </p:cNvPr>
          <p:cNvPicPr>
            <a:picLocks noChangeAspect="1"/>
          </p:cNvPicPr>
          <p:nvPr/>
        </p:nvPicPr>
        <p:blipFill>
          <a:blip r:embed="rId2"/>
          <a:stretch>
            <a:fillRect/>
          </a:stretch>
        </p:blipFill>
        <p:spPr>
          <a:xfrm>
            <a:off x="316420" y="671272"/>
            <a:ext cx="3301531" cy="4092317"/>
          </a:xfrm>
          <a:prstGeom prst="rect">
            <a:avLst/>
          </a:prstGeom>
        </p:spPr>
      </p:pic>
      <p:pic>
        <p:nvPicPr>
          <p:cNvPr id="7" name="Image 6">
            <a:extLst>
              <a:ext uri="{FF2B5EF4-FFF2-40B4-BE49-F238E27FC236}">
                <a16:creationId xmlns:a16="http://schemas.microsoft.com/office/drawing/2014/main" id="{43AC7BB5-401F-27D7-FDCD-B54D217DEFCA}"/>
              </a:ext>
            </a:extLst>
          </p:cNvPr>
          <p:cNvPicPr>
            <a:picLocks noChangeAspect="1"/>
          </p:cNvPicPr>
          <p:nvPr/>
        </p:nvPicPr>
        <p:blipFill>
          <a:blip r:embed="rId3"/>
          <a:stretch>
            <a:fillRect/>
          </a:stretch>
        </p:blipFill>
        <p:spPr>
          <a:xfrm>
            <a:off x="3737698" y="339634"/>
            <a:ext cx="4046181" cy="2318864"/>
          </a:xfrm>
          <a:prstGeom prst="rect">
            <a:avLst/>
          </a:prstGeom>
        </p:spPr>
      </p:pic>
      <p:pic>
        <p:nvPicPr>
          <p:cNvPr id="9" name="Image 8">
            <a:extLst>
              <a:ext uri="{FF2B5EF4-FFF2-40B4-BE49-F238E27FC236}">
                <a16:creationId xmlns:a16="http://schemas.microsoft.com/office/drawing/2014/main" id="{9E4C8AC0-3170-E432-C09C-D5FA39BAD4DB}"/>
              </a:ext>
            </a:extLst>
          </p:cNvPr>
          <p:cNvPicPr>
            <a:picLocks noChangeAspect="1"/>
          </p:cNvPicPr>
          <p:nvPr/>
        </p:nvPicPr>
        <p:blipFill>
          <a:blip r:embed="rId4"/>
          <a:stretch>
            <a:fillRect/>
          </a:stretch>
        </p:blipFill>
        <p:spPr>
          <a:xfrm>
            <a:off x="3737698" y="2717431"/>
            <a:ext cx="4046181" cy="2476098"/>
          </a:xfrm>
          <a:prstGeom prst="rect">
            <a:avLst/>
          </a:prstGeom>
        </p:spPr>
      </p:pic>
      <p:pic>
        <p:nvPicPr>
          <p:cNvPr id="11" name="Image 10">
            <a:extLst>
              <a:ext uri="{FF2B5EF4-FFF2-40B4-BE49-F238E27FC236}">
                <a16:creationId xmlns:a16="http://schemas.microsoft.com/office/drawing/2014/main" id="{53182F1D-4E9F-024E-72AC-5EEA82A30D01}"/>
              </a:ext>
            </a:extLst>
          </p:cNvPr>
          <p:cNvPicPr>
            <a:picLocks noChangeAspect="1"/>
          </p:cNvPicPr>
          <p:nvPr/>
        </p:nvPicPr>
        <p:blipFill>
          <a:blip r:embed="rId5"/>
          <a:srcRect l="8794" r="9960"/>
          <a:stretch>
            <a:fillRect/>
          </a:stretch>
        </p:blipFill>
        <p:spPr>
          <a:xfrm>
            <a:off x="7903625" y="1477705"/>
            <a:ext cx="4114203" cy="2612033"/>
          </a:xfrm>
          <a:prstGeom prst="rect">
            <a:avLst/>
          </a:prstGeom>
        </p:spPr>
      </p:pic>
      <p:sp>
        <p:nvSpPr>
          <p:cNvPr id="13" name="ZoneTexte 12">
            <a:extLst>
              <a:ext uri="{FF2B5EF4-FFF2-40B4-BE49-F238E27FC236}">
                <a16:creationId xmlns:a16="http://schemas.microsoft.com/office/drawing/2014/main" id="{0FA80B41-7B8B-BED0-C316-E1D86A138335}"/>
              </a:ext>
            </a:extLst>
          </p:cNvPr>
          <p:cNvSpPr txBox="1"/>
          <p:nvPr/>
        </p:nvSpPr>
        <p:spPr>
          <a:xfrm>
            <a:off x="158210" y="5264391"/>
            <a:ext cx="11875580" cy="1477328"/>
          </a:xfrm>
          <a:prstGeom prst="rect">
            <a:avLst/>
          </a:prstGeom>
          <a:solidFill>
            <a:schemeClr val="accent1">
              <a:lumMod val="20000"/>
              <a:lumOff val="80000"/>
            </a:schemeClr>
          </a:solidFill>
        </p:spPr>
        <p:txBody>
          <a:bodyPr wrap="square">
            <a:spAutoFit/>
          </a:bodyPr>
          <a:lstStyle/>
          <a:p>
            <a:r>
              <a:rPr lang="fr-FR" b="1" dirty="0">
                <a:latin typeface="Times New Roman" panose="02020603050405020304" pitchFamily="18" charset="0"/>
                <a:cs typeface="Times New Roman" panose="02020603050405020304" pitchFamily="18" charset="0"/>
              </a:rPr>
              <a:t>Cas 1: IRM pelvienne: </a:t>
            </a:r>
            <a:r>
              <a:rPr lang="fr-FR" dirty="0">
                <a:latin typeface="Times New Roman" panose="02020603050405020304" pitchFamily="18" charset="0"/>
                <a:cs typeface="Times New Roman" panose="02020603050405020304" pitchFamily="18" charset="0"/>
              </a:rPr>
              <a:t>Sagittale T2 (a), Axiale T2 (b), Axiale diffusion (b=800)(c), Axiale T1 FS GADO (d): Processus tumoral sacro coccygien </a:t>
            </a:r>
            <a:r>
              <a:rPr lang="fr-FR" dirty="0" err="1">
                <a:latin typeface="Times New Roman" panose="02020603050405020304" pitchFamily="18" charset="0"/>
                <a:cs typeface="Times New Roman" panose="02020603050405020304" pitchFamily="18" charset="0"/>
              </a:rPr>
              <a:t>solido</a:t>
            </a:r>
            <a:r>
              <a:rPr lang="fr-FR" dirty="0">
                <a:latin typeface="Times New Roman" panose="02020603050405020304" pitchFamily="18" charset="0"/>
                <a:cs typeface="Times New Roman" panose="02020603050405020304" pitchFamily="18" charset="0"/>
              </a:rPr>
              <a:t> kystique à composante tissulaire majoritaire en signal intermédiaire T2, avec restriction de la diffusion et fortement rehaussé après injection. Ce processus tumoral présente une extension vers la fosse fessière minoritaire et s’étend à travers la fossette ischio anale dans le pelvis et refoule le bas rectum à droite. Le tout en rapport avec un tératome sacro-coccygien classé type II d’ALTMAN. </a:t>
            </a:r>
          </a:p>
        </p:txBody>
      </p:sp>
      <p:sp>
        <p:nvSpPr>
          <p:cNvPr id="14" name="Rectangle 13">
            <a:extLst>
              <a:ext uri="{FF2B5EF4-FFF2-40B4-BE49-F238E27FC236}">
                <a16:creationId xmlns:a16="http://schemas.microsoft.com/office/drawing/2014/main" id="{97EAEB40-FC0C-8AC6-F050-A59ED6512227}"/>
              </a:ext>
            </a:extLst>
          </p:cNvPr>
          <p:cNvSpPr/>
          <p:nvPr/>
        </p:nvSpPr>
        <p:spPr>
          <a:xfrm>
            <a:off x="316420" y="4484914"/>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a</a:t>
            </a:r>
          </a:p>
        </p:txBody>
      </p:sp>
      <p:sp>
        <p:nvSpPr>
          <p:cNvPr id="15" name="Rectangle 14">
            <a:extLst>
              <a:ext uri="{FF2B5EF4-FFF2-40B4-BE49-F238E27FC236}">
                <a16:creationId xmlns:a16="http://schemas.microsoft.com/office/drawing/2014/main" id="{30221CCF-AEBC-A37A-51BA-A99C92EFD91F}"/>
              </a:ext>
            </a:extLst>
          </p:cNvPr>
          <p:cNvSpPr/>
          <p:nvPr/>
        </p:nvSpPr>
        <p:spPr>
          <a:xfrm>
            <a:off x="3737697" y="2379823"/>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b</a:t>
            </a:r>
          </a:p>
        </p:txBody>
      </p:sp>
      <p:sp>
        <p:nvSpPr>
          <p:cNvPr id="16" name="Rectangle 15">
            <a:extLst>
              <a:ext uri="{FF2B5EF4-FFF2-40B4-BE49-F238E27FC236}">
                <a16:creationId xmlns:a16="http://schemas.microsoft.com/office/drawing/2014/main" id="{7EB89C7C-B639-2A8C-0387-F353C6FCC901}"/>
              </a:ext>
            </a:extLst>
          </p:cNvPr>
          <p:cNvSpPr/>
          <p:nvPr/>
        </p:nvSpPr>
        <p:spPr>
          <a:xfrm>
            <a:off x="3737696" y="4914854"/>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a:t>
            </a:r>
          </a:p>
        </p:txBody>
      </p:sp>
      <p:sp>
        <p:nvSpPr>
          <p:cNvPr id="17" name="Rectangle 16">
            <a:extLst>
              <a:ext uri="{FF2B5EF4-FFF2-40B4-BE49-F238E27FC236}">
                <a16:creationId xmlns:a16="http://schemas.microsoft.com/office/drawing/2014/main" id="{FD85E9EE-D8CE-CBBC-7E2D-091ECF58E319}"/>
              </a:ext>
            </a:extLst>
          </p:cNvPr>
          <p:cNvSpPr/>
          <p:nvPr/>
        </p:nvSpPr>
        <p:spPr>
          <a:xfrm>
            <a:off x="7903625" y="3811063"/>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d</a:t>
            </a:r>
          </a:p>
        </p:txBody>
      </p:sp>
    </p:spTree>
    <p:extLst>
      <p:ext uri="{BB962C8B-B14F-4D97-AF65-F5344CB8AC3E}">
        <p14:creationId xmlns:p14="http://schemas.microsoft.com/office/powerpoint/2010/main" val="3513521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3B36D8B-B7F7-79FC-9159-3743E6A82EEE}"/>
              </a:ext>
            </a:extLst>
          </p:cNvPr>
          <p:cNvPicPr>
            <a:picLocks noChangeAspect="1"/>
          </p:cNvPicPr>
          <p:nvPr/>
        </p:nvPicPr>
        <p:blipFill>
          <a:blip r:embed="rId2"/>
          <a:stretch>
            <a:fillRect/>
          </a:stretch>
        </p:blipFill>
        <p:spPr>
          <a:xfrm>
            <a:off x="418734" y="243307"/>
            <a:ext cx="3883299" cy="3008463"/>
          </a:xfrm>
          <a:prstGeom prst="rect">
            <a:avLst/>
          </a:prstGeom>
        </p:spPr>
      </p:pic>
      <p:pic>
        <p:nvPicPr>
          <p:cNvPr id="7" name="Image 6">
            <a:extLst>
              <a:ext uri="{FF2B5EF4-FFF2-40B4-BE49-F238E27FC236}">
                <a16:creationId xmlns:a16="http://schemas.microsoft.com/office/drawing/2014/main" id="{BEF014A1-F922-82F3-A093-E736B7BA2544}"/>
              </a:ext>
            </a:extLst>
          </p:cNvPr>
          <p:cNvPicPr>
            <a:picLocks noChangeAspect="1"/>
          </p:cNvPicPr>
          <p:nvPr/>
        </p:nvPicPr>
        <p:blipFill>
          <a:blip r:embed="rId3"/>
          <a:stretch>
            <a:fillRect/>
          </a:stretch>
        </p:blipFill>
        <p:spPr>
          <a:xfrm>
            <a:off x="4415246" y="243307"/>
            <a:ext cx="3474723" cy="3350255"/>
          </a:xfrm>
          <a:prstGeom prst="rect">
            <a:avLst/>
          </a:prstGeom>
        </p:spPr>
      </p:pic>
      <p:pic>
        <p:nvPicPr>
          <p:cNvPr id="9" name="Image 8">
            <a:extLst>
              <a:ext uri="{FF2B5EF4-FFF2-40B4-BE49-F238E27FC236}">
                <a16:creationId xmlns:a16="http://schemas.microsoft.com/office/drawing/2014/main" id="{CC1CC80C-A10A-494E-B3CB-7638699B1647}"/>
              </a:ext>
            </a:extLst>
          </p:cNvPr>
          <p:cNvPicPr>
            <a:picLocks noChangeAspect="1"/>
          </p:cNvPicPr>
          <p:nvPr/>
        </p:nvPicPr>
        <p:blipFill>
          <a:blip r:embed="rId4"/>
          <a:stretch>
            <a:fillRect/>
          </a:stretch>
        </p:blipFill>
        <p:spPr>
          <a:xfrm>
            <a:off x="8003182" y="231861"/>
            <a:ext cx="3874439" cy="3336644"/>
          </a:xfrm>
          <a:prstGeom prst="rect">
            <a:avLst/>
          </a:prstGeom>
        </p:spPr>
      </p:pic>
      <p:pic>
        <p:nvPicPr>
          <p:cNvPr id="11" name="Image 10">
            <a:extLst>
              <a:ext uri="{FF2B5EF4-FFF2-40B4-BE49-F238E27FC236}">
                <a16:creationId xmlns:a16="http://schemas.microsoft.com/office/drawing/2014/main" id="{BED67C0B-356C-6BF5-39A0-41DDFBE694B2}"/>
              </a:ext>
            </a:extLst>
          </p:cNvPr>
          <p:cNvPicPr>
            <a:picLocks noChangeAspect="1"/>
          </p:cNvPicPr>
          <p:nvPr/>
        </p:nvPicPr>
        <p:blipFill>
          <a:blip r:embed="rId5"/>
          <a:stretch>
            <a:fillRect/>
          </a:stretch>
        </p:blipFill>
        <p:spPr>
          <a:xfrm>
            <a:off x="418734" y="3429000"/>
            <a:ext cx="3883299" cy="3194036"/>
          </a:xfrm>
          <a:prstGeom prst="rect">
            <a:avLst/>
          </a:prstGeom>
        </p:spPr>
      </p:pic>
      <p:sp>
        <p:nvSpPr>
          <p:cNvPr id="13" name="ZoneTexte 12">
            <a:extLst>
              <a:ext uri="{FF2B5EF4-FFF2-40B4-BE49-F238E27FC236}">
                <a16:creationId xmlns:a16="http://schemas.microsoft.com/office/drawing/2014/main" id="{70871624-C35C-9DA8-04FC-6C35EA1FAC9E}"/>
              </a:ext>
            </a:extLst>
          </p:cNvPr>
          <p:cNvSpPr txBox="1"/>
          <p:nvPr/>
        </p:nvSpPr>
        <p:spPr>
          <a:xfrm>
            <a:off x="4458792" y="3707674"/>
            <a:ext cx="7418830" cy="2862322"/>
          </a:xfrm>
          <a:prstGeom prst="rect">
            <a:avLst/>
          </a:prstGeom>
          <a:solidFill>
            <a:schemeClr val="accent6">
              <a:lumMod val="20000"/>
              <a:lumOff val="80000"/>
            </a:schemeClr>
          </a:solidFill>
        </p:spPr>
        <p:txBody>
          <a:bodyPr wrap="square">
            <a:spAutoFit/>
          </a:bodyPr>
          <a:lstStyle/>
          <a:p>
            <a:pPr>
              <a:buNone/>
            </a:pPr>
            <a:r>
              <a:rPr lang="fr-FR" b="1" dirty="0">
                <a:latin typeface="Times New Roman" panose="02020603050405020304" pitchFamily="18" charset="0"/>
                <a:cs typeface="Times New Roman" panose="02020603050405020304" pitchFamily="18" charset="0"/>
              </a:rPr>
              <a:t>Cas 2: IRM pelvienne: </a:t>
            </a:r>
            <a:r>
              <a:rPr lang="fr-FR" dirty="0">
                <a:latin typeface="Times New Roman" panose="02020603050405020304" pitchFamily="18" charset="0"/>
                <a:cs typeface="Times New Roman" panose="02020603050405020304" pitchFamily="18" charset="0"/>
              </a:rPr>
              <a:t>Sagittale T2 (a), Coronale T2 (b), Axiale diffusion (b=800)(c), Axiale T1 FS GADO (d): Volumineuse masse sacro-coccygienne de signal hétérogène à composante tissulaire prédominante en signal intermédiaireT2, avec restriction modérée de la diffusion, rehaussée de façon hétérogène. Cette masse est responsable d’une lyse des pièces osseuses sacro-coccygiennes avec extension </a:t>
            </a:r>
            <a:r>
              <a:rPr lang="fr-FR" dirty="0" err="1">
                <a:latin typeface="Times New Roman" panose="02020603050405020304" pitchFamily="18" charset="0"/>
                <a:cs typeface="Times New Roman" panose="02020603050405020304" pitchFamily="18" charset="0"/>
              </a:rPr>
              <a:t>endocanalaire</a:t>
            </a:r>
            <a:r>
              <a:rPr lang="fr-FR" dirty="0">
                <a:latin typeface="Times New Roman" panose="02020603050405020304" pitchFamily="18" charset="0"/>
                <a:cs typeface="Times New Roman" panose="02020603050405020304" pitchFamily="18" charset="0"/>
              </a:rPr>
              <a:t> et s’étend en endopelvien refoulant le rectum, l’utérus, la vessie qui très distendue. En arrière, elle infiltre les parties molles fessières de façon plus marquée à gauche. Le tout en rapport avec un tératome sacro-coccygien infiltrant classé type III d’ALTMAN.</a:t>
            </a:r>
          </a:p>
        </p:txBody>
      </p:sp>
      <p:sp>
        <p:nvSpPr>
          <p:cNvPr id="14" name="Rectangle 13">
            <a:extLst>
              <a:ext uri="{FF2B5EF4-FFF2-40B4-BE49-F238E27FC236}">
                <a16:creationId xmlns:a16="http://schemas.microsoft.com/office/drawing/2014/main" id="{6DB170F8-5D51-45DB-E11D-ADB9B37631A1}"/>
              </a:ext>
            </a:extLst>
          </p:cNvPr>
          <p:cNvSpPr/>
          <p:nvPr/>
        </p:nvSpPr>
        <p:spPr>
          <a:xfrm>
            <a:off x="418734" y="2973095"/>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a</a:t>
            </a:r>
          </a:p>
        </p:txBody>
      </p:sp>
      <p:sp>
        <p:nvSpPr>
          <p:cNvPr id="15" name="Rectangle 14">
            <a:extLst>
              <a:ext uri="{FF2B5EF4-FFF2-40B4-BE49-F238E27FC236}">
                <a16:creationId xmlns:a16="http://schemas.microsoft.com/office/drawing/2014/main" id="{6D049151-9C7A-F9E3-5D34-E4261F03F895}"/>
              </a:ext>
            </a:extLst>
          </p:cNvPr>
          <p:cNvSpPr/>
          <p:nvPr/>
        </p:nvSpPr>
        <p:spPr>
          <a:xfrm>
            <a:off x="4415246" y="3314887"/>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b</a:t>
            </a:r>
          </a:p>
        </p:txBody>
      </p:sp>
      <p:sp>
        <p:nvSpPr>
          <p:cNvPr id="16" name="Rectangle 15">
            <a:extLst>
              <a:ext uri="{FF2B5EF4-FFF2-40B4-BE49-F238E27FC236}">
                <a16:creationId xmlns:a16="http://schemas.microsoft.com/office/drawing/2014/main" id="{6EA76BEC-EF66-4250-7B5C-D690614CACD3}"/>
              </a:ext>
            </a:extLst>
          </p:cNvPr>
          <p:cNvSpPr/>
          <p:nvPr/>
        </p:nvSpPr>
        <p:spPr>
          <a:xfrm>
            <a:off x="8003182" y="3289662"/>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a:t>
            </a:r>
          </a:p>
        </p:txBody>
      </p:sp>
      <p:sp>
        <p:nvSpPr>
          <p:cNvPr id="17" name="Rectangle 16">
            <a:extLst>
              <a:ext uri="{FF2B5EF4-FFF2-40B4-BE49-F238E27FC236}">
                <a16:creationId xmlns:a16="http://schemas.microsoft.com/office/drawing/2014/main" id="{650D48D1-83BF-CECE-1A22-F53A0D0F8746}"/>
              </a:ext>
            </a:extLst>
          </p:cNvPr>
          <p:cNvSpPr/>
          <p:nvPr/>
        </p:nvSpPr>
        <p:spPr>
          <a:xfrm>
            <a:off x="418734" y="6336018"/>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d</a:t>
            </a:r>
          </a:p>
        </p:txBody>
      </p:sp>
    </p:spTree>
    <p:extLst>
      <p:ext uri="{BB962C8B-B14F-4D97-AF65-F5344CB8AC3E}">
        <p14:creationId xmlns:p14="http://schemas.microsoft.com/office/powerpoint/2010/main" val="4284275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8485096-E556-BCBE-F7F8-26FE814EC9E4}"/>
              </a:ext>
            </a:extLst>
          </p:cNvPr>
          <p:cNvPicPr>
            <a:picLocks noChangeAspect="1"/>
          </p:cNvPicPr>
          <p:nvPr/>
        </p:nvPicPr>
        <p:blipFill>
          <a:blip r:embed="rId2"/>
          <a:srcRect l="16304" b="13949"/>
          <a:stretch>
            <a:fillRect/>
          </a:stretch>
        </p:blipFill>
        <p:spPr>
          <a:xfrm>
            <a:off x="237744" y="709987"/>
            <a:ext cx="3162413" cy="4218630"/>
          </a:xfrm>
          <a:prstGeom prst="rect">
            <a:avLst/>
          </a:prstGeom>
        </p:spPr>
      </p:pic>
      <p:pic>
        <p:nvPicPr>
          <p:cNvPr id="7" name="Image 6">
            <a:extLst>
              <a:ext uri="{FF2B5EF4-FFF2-40B4-BE49-F238E27FC236}">
                <a16:creationId xmlns:a16="http://schemas.microsoft.com/office/drawing/2014/main" id="{251656E6-5063-C742-1509-61A9C5EB3DA9}"/>
              </a:ext>
            </a:extLst>
          </p:cNvPr>
          <p:cNvPicPr>
            <a:picLocks noChangeAspect="1"/>
          </p:cNvPicPr>
          <p:nvPr/>
        </p:nvPicPr>
        <p:blipFill>
          <a:blip r:embed="rId3"/>
          <a:stretch>
            <a:fillRect/>
          </a:stretch>
        </p:blipFill>
        <p:spPr>
          <a:xfrm>
            <a:off x="3525255" y="65106"/>
            <a:ext cx="4103452" cy="2682275"/>
          </a:xfrm>
          <a:prstGeom prst="rect">
            <a:avLst/>
          </a:prstGeom>
        </p:spPr>
      </p:pic>
      <p:pic>
        <p:nvPicPr>
          <p:cNvPr id="9" name="Image 8">
            <a:extLst>
              <a:ext uri="{FF2B5EF4-FFF2-40B4-BE49-F238E27FC236}">
                <a16:creationId xmlns:a16="http://schemas.microsoft.com/office/drawing/2014/main" id="{7B323EF2-D73B-E467-C6F7-AB9D4C8A43AD}"/>
              </a:ext>
            </a:extLst>
          </p:cNvPr>
          <p:cNvPicPr>
            <a:picLocks noChangeAspect="1"/>
          </p:cNvPicPr>
          <p:nvPr/>
        </p:nvPicPr>
        <p:blipFill>
          <a:blip r:embed="rId4"/>
          <a:srcRect t="20348"/>
          <a:stretch>
            <a:fillRect/>
          </a:stretch>
        </p:blipFill>
        <p:spPr>
          <a:xfrm>
            <a:off x="3544415" y="2819302"/>
            <a:ext cx="4065132" cy="2360023"/>
          </a:xfrm>
          <a:prstGeom prst="rect">
            <a:avLst/>
          </a:prstGeom>
        </p:spPr>
      </p:pic>
      <p:pic>
        <p:nvPicPr>
          <p:cNvPr id="11" name="Image 10">
            <a:extLst>
              <a:ext uri="{FF2B5EF4-FFF2-40B4-BE49-F238E27FC236}">
                <a16:creationId xmlns:a16="http://schemas.microsoft.com/office/drawing/2014/main" id="{5BC9124A-D765-A476-67AC-874CE6D38F26}"/>
              </a:ext>
            </a:extLst>
          </p:cNvPr>
          <p:cNvPicPr>
            <a:picLocks noChangeAspect="1"/>
          </p:cNvPicPr>
          <p:nvPr/>
        </p:nvPicPr>
        <p:blipFill>
          <a:blip r:embed="rId5"/>
          <a:stretch>
            <a:fillRect/>
          </a:stretch>
        </p:blipFill>
        <p:spPr>
          <a:xfrm>
            <a:off x="7792125" y="1672722"/>
            <a:ext cx="4173048" cy="2479846"/>
          </a:xfrm>
          <a:prstGeom prst="rect">
            <a:avLst/>
          </a:prstGeom>
        </p:spPr>
      </p:pic>
      <p:sp>
        <p:nvSpPr>
          <p:cNvPr id="12" name="ZoneTexte 11">
            <a:extLst>
              <a:ext uri="{FF2B5EF4-FFF2-40B4-BE49-F238E27FC236}">
                <a16:creationId xmlns:a16="http://schemas.microsoft.com/office/drawing/2014/main" id="{AF88C148-A09C-51F0-5A1D-2655D23525EC}"/>
              </a:ext>
            </a:extLst>
          </p:cNvPr>
          <p:cNvSpPr txBox="1"/>
          <p:nvPr/>
        </p:nvSpPr>
        <p:spPr>
          <a:xfrm>
            <a:off x="158210" y="5319255"/>
            <a:ext cx="11875580" cy="1477328"/>
          </a:xfrm>
          <a:prstGeom prst="rect">
            <a:avLst/>
          </a:prstGeom>
          <a:solidFill>
            <a:schemeClr val="accent4">
              <a:lumMod val="20000"/>
              <a:lumOff val="80000"/>
            </a:schemeClr>
          </a:solidFill>
        </p:spPr>
        <p:txBody>
          <a:bodyPr wrap="square">
            <a:spAutoFit/>
          </a:bodyPr>
          <a:lstStyle/>
          <a:p>
            <a:r>
              <a:rPr lang="fr-FR" b="1" dirty="0">
                <a:latin typeface="Times New Roman" panose="02020603050405020304" pitchFamily="18" charset="0"/>
                <a:cs typeface="Times New Roman" panose="02020603050405020304" pitchFamily="18" charset="0"/>
              </a:rPr>
              <a:t>Cas 3: IRM pelvienne: </a:t>
            </a:r>
            <a:r>
              <a:rPr lang="fr-FR" dirty="0">
                <a:latin typeface="Times New Roman" panose="02020603050405020304" pitchFamily="18" charset="0"/>
                <a:cs typeface="Times New Roman" panose="02020603050405020304" pitchFamily="18" charset="0"/>
              </a:rPr>
              <a:t>Sagittale T2 (a), Axiale T2 (b), Axiale diffusion (b=800)(c), Axiale T1 FS GADO (d): Volumineuse masse fessière droite profonde, globalement arrondie en signal intermédiaire T2 hétérogène avec restriction de diffusion, prenant intensément le contraste après injection du PC et s’accompagne d’une infiltration de la graisse autour. Cette masse refoule le canal anal et le bas du rectum et envahit les muscles fessiers latéralement. Le tout en rapport avec un tératome sacro-coccygien type I d’ALTMAN.</a:t>
            </a:r>
          </a:p>
        </p:txBody>
      </p:sp>
      <p:sp>
        <p:nvSpPr>
          <p:cNvPr id="13" name="Rectangle 12">
            <a:extLst>
              <a:ext uri="{FF2B5EF4-FFF2-40B4-BE49-F238E27FC236}">
                <a16:creationId xmlns:a16="http://schemas.microsoft.com/office/drawing/2014/main" id="{AB87E388-D240-B7CB-108A-552B0C6FC97E}"/>
              </a:ext>
            </a:extLst>
          </p:cNvPr>
          <p:cNvSpPr/>
          <p:nvPr/>
        </p:nvSpPr>
        <p:spPr>
          <a:xfrm>
            <a:off x="237744" y="4647389"/>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a</a:t>
            </a:r>
          </a:p>
        </p:txBody>
      </p:sp>
      <p:sp>
        <p:nvSpPr>
          <p:cNvPr id="14" name="Rectangle 13">
            <a:extLst>
              <a:ext uri="{FF2B5EF4-FFF2-40B4-BE49-F238E27FC236}">
                <a16:creationId xmlns:a16="http://schemas.microsoft.com/office/drawing/2014/main" id="{A3393A97-7FE5-5D5C-9F6C-5CC09154A410}"/>
              </a:ext>
            </a:extLst>
          </p:cNvPr>
          <p:cNvSpPr/>
          <p:nvPr/>
        </p:nvSpPr>
        <p:spPr>
          <a:xfrm>
            <a:off x="3525255" y="2468706"/>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b</a:t>
            </a:r>
          </a:p>
        </p:txBody>
      </p:sp>
      <p:sp>
        <p:nvSpPr>
          <p:cNvPr id="15" name="Rectangle 14">
            <a:extLst>
              <a:ext uri="{FF2B5EF4-FFF2-40B4-BE49-F238E27FC236}">
                <a16:creationId xmlns:a16="http://schemas.microsoft.com/office/drawing/2014/main" id="{0CAEB789-1794-3EE7-4351-986B94413698}"/>
              </a:ext>
            </a:extLst>
          </p:cNvPr>
          <p:cNvSpPr/>
          <p:nvPr/>
        </p:nvSpPr>
        <p:spPr>
          <a:xfrm>
            <a:off x="3544415" y="4900650"/>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c</a:t>
            </a:r>
          </a:p>
        </p:txBody>
      </p:sp>
      <p:sp>
        <p:nvSpPr>
          <p:cNvPr id="16" name="Rectangle 15">
            <a:extLst>
              <a:ext uri="{FF2B5EF4-FFF2-40B4-BE49-F238E27FC236}">
                <a16:creationId xmlns:a16="http://schemas.microsoft.com/office/drawing/2014/main" id="{D775BA05-F331-B3F7-EF30-04F0425F54F8}"/>
              </a:ext>
            </a:extLst>
          </p:cNvPr>
          <p:cNvSpPr/>
          <p:nvPr/>
        </p:nvSpPr>
        <p:spPr>
          <a:xfrm>
            <a:off x="7792125" y="3873893"/>
            <a:ext cx="336723" cy="278675"/>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solidFill>
                  <a:schemeClr val="tx1"/>
                </a:solidFill>
              </a:rPr>
              <a:t>d</a:t>
            </a:r>
          </a:p>
        </p:txBody>
      </p:sp>
    </p:spTree>
    <p:extLst>
      <p:ext uri="{BB962C8B-B14F-4D97-AF65-F5344CB8AC3E}">
        <p14:creationId xmlns:p14="http://schemas.microsoft.com/office/powerpoint/2010/main" val="114763359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327</Words>
  <Application>Microsoft Office PowerPoint</Application>
  <PresentationFormat>Grand écran</PresentationFormat>
  <Paragraphs>15</Paragraphs>
  <Slides>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3</vt:i4>
      </vt:variant>
    </vt:vector>
  </HeadingPairs>
  <TitlesOfParts>
    <vt:vector size="8" baseType="lpstr">
      <vt:lpstr>Arial</vt:lpstr>
      <vt:lpstr>Calibri</vt:lpstr>
      <vt:lpstr>Calibri Light</vt:lpstr>
      <vt:lpstr>Times New Roman</vt:lpstr>
      <vt:lpstr>Thème Office</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PC</dc:creator>
  <cp:lastModifiedBy>PC</cp:lastModifiedBy>
  <cp:revision>4</cp:revision>
  <dcterms:created xsi:type="dcterms:W3CDTF">2026-03-05T23:27:05Z</dcterms:created>
  <dcterms:modified xsi:type="dcterms:W3CDTF">2026-03-05T23:52:05Z</dcterms:modified>
</cp:coreProperties>
</file>