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Lato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8" roundtripDataSignature="AMtx7mi548DsSHH0ndEKI8N3gT7obZkF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4932C4-0B9A-4ABB-9DAC-EE0F41462DE8}">
  <a:tblStyle styleId="{644932C4-0B9A-4ABB-9DAC-EE0F41462DE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6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6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038F0B8F-B0FF-4D10-BACC-EFA831E9D45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A484124A-64DA-4FC8-9BB6-A9FDC3F13476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FCCB3556-2F58-49FA-A3D2-3030D61142EC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AE7"/>
          </a:solidFill>
        </a:fill>
      </a:tcStyle>
    </a:wholeTbl>
    <a:band1H>
      <a:tcTxStyle/>
      <a:tcStyle>
        <a:fill>
          <a:solidFill>
            <a:srgbClr val="CBD3CB"/>
          </a:solidFill>
        </a:fill>
      </a:tcStyle>
    </a:band1H>
    <a:band2H>
      <a:tcTxStyle/>
    </a:band2H>
    <a:band1V>
      <a:tcTxStyle/>
      <a:tcStyle>
        <a:fill>
          <a:solidFill>
            <a:srgbClr val="CBD3CB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  <a:tblStyle styleId="{836A8109-0243-41AB-95DF-A0B06038773F}" styleName="Table_4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3297078C-86C0-456B-92C4-FC378A43B524}" styleName="Table_5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BEBE7"/>
          </a:solidFill>
        </a:fill>
      </a:tcStyle>
    </a:wholeTbl>
    <a:band1H>
      <a:tcTxStyle/>
      <a:tcStyle>
        <a:fill>
          <a:solidFill>
            <a:srgbClr val="F6D4CC"/>
          </a:solidFill>
        </a:fill>
      </a:tcStyle>
    </a:band1H>
    <a:band2H>
      <a:tcTxStyle/>
    </a:band2H>
    <a:band1V>
      <a:tcTxStyle/>
      <a:tcStyle>
        <a:fill>
          <a:solidFill>
            <a:srgbClr val="F6D4CC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2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5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4.xml"/><Relationship Id="rId32" Type="http://schemas.openxmlformats.org/officeDocument/2006/relationships/font" Target="fonts/Raleway-italic.fntdata"/><Relationship Id="rId13" Type="http://schemas.openxmlformats.org/officeDocument/2006/relationships/slide" Target="slides/slide7.xml"/><Relationship Id="rId35" Type="http://schemas.openxmlformats.org/officeDocument/2006/relationships/font" Target="fonts/Lato-bold.fntdata"/><Relationship Id="rId12" Type="http://schemas.openxmlformats.org/officeDocument/2006/relationships/slide" Target="slides/slide6.xml"/><Relationship Id="rId34" Type="http://schemas.openxmlformats.org/officeDocument/2006/relationships/font" Target="fonts/Lato-regular.fntdata"/><Relationship Id="rId15" Type="http://schemas.openxmlformats.org/officeDocument/2006/relationships/slide" Target="slides/slide9.xml"/><Relationship Id="rId37" Type="http://schemas.openxmlformats.org/officeDocument/2006/relationships/font" Target="fonts/Lato-boldItalic.fntdata"/><Relationship Id="rId14" Type="http://schemas.openxmlformats.org/officeDocument/2006/relationships/slide" Target="slides/slide8.xml"/><Relationship Id="rId36" Type="http://schemas.openxmlformats.org/officeDocument/2006/relationships/font" Target="fonts/Lato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Faux positifs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explosion val="9"/>
          <c:dPt>
            <c:idx val="0"/>
            <c:bubble3D val="0"/>
            <c:explosion val="14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1DF-4F7F-B51E-5DF177BE06E5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1DF-4F7F-B51E-5DF177BE06E5}"/>
              </c:ext>
            </c:extLst>
          </c:dPt>
          <c:dPt>
            <c:idx val="2"/>
            <c:bubble3D val="0"/>
            <c:explosion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1DF-4F7F-B51E-5DF177BE06E5}"/>
              </c:ext>
            </c:extLst>
          </c:dPt>
          <c:dPt>
            <c:idx val="3"/>
            <c:bubble3D val="0"/>
            <c:explosion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1DF-4F7F-B51E-5DF177BE06E5}"/>
              </c:ext>
            </c:extLst>
          </c:dPt>
          <c:dPt>
            <c:idx val="4"/>
            <c:bubble3D val="0"/>
            <c:explosion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1DF-4F7F-B51E-5DF177BE06E5}"/>
              </c:ext>
            </c:extLst>
          </c:dPt>
          <c:dPt>
            <c:idx val="5"/>
            <c:bubble3D val="0"/>
            <c:explosion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91DF-4F7F-B51E-5DF177BE06E5}"/>
              </c:ext>
            </c:extLst>
          </c:dPt>
          <c:dPt>
            <c:idx val="6"/>
            <c:bubble3D val="0"/>
            <c:explosion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1DF-4F7F-B51E-5DF177BE06E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1DF-4F7F-B51E-5DF177BE06E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91DF-4F7F-B51E-5DF177BE06E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91DF-4F7F-B51E-5DF177BE06E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1DF-4F7F-B51E-5DF177BE06E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91DF-4F7F-B51E-5DF177BE06E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91DF-4F7F-B51E-5DF177BE06E5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1DF-4F7F-B51E-5DF177BE06E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Feuil1!$A$2:$A$8</c:f>
              <c:strCache>
                <c:ptCount val="7"/>
                <c:pt idx="0">
                  <c:v>Ganglion</c:v>
                </c:pt>
                <c:pt idx="1">
                  <c:v>Structure anatomique normale</c:v>
                </c:pt>
                <c:pt idx="2">
                  <c:v>Autres</c:v>
                </c:pt>
                <c:pt idx="3">
                  <c:v>Lésion pulmonaire</c:v>
                </c:pt>
                <c:pt idx="4">
                  <c:v>Médiastin</c:v>
                </c:pt>
                <c:pt idx="5">
                  <c:v>Artefact</c:v>
                </c:pt>
                <c:pt idx="6">
                  <c:v>Matériel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26.8</c:v>
                </c:pt>
                <c:pt idx="1">
                  <c:v>21.3</c:v>
                </c:pt>
                <c:pt idx="2">
                  <c:v>15.3</c:v>
                </c:pt>
                <c:pt idx="3">
                  <c:v>14.2</c:v>
                </c:pt>
                <c:pt idx="4">
                  <c:v>12.6</c:v>
                </c:pt>
                <c:pt idx="5">
                  <c:v>7.9</c:v>
                </c:pt>
                <c:pt idx="6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F-4F7F-B51E-5DF177BE06E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c872632f43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c872632f43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c872632f43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3" name="Google Shape;27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07" name="Google Shape;30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Concernant les faux positifs, 22 ont été retrouvés uniquement sur les séquences conventionnelles, 63 d’entre eux seulement sur les séquences à basse énergie, et 42 sur les deux modalités.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Au total..</a:t>
            </a:r>
            <a:endParaRPr/>
          </a:p>
        </p:txBody>
      </p:sp>
      <p:sp>
        <p:nvSpPr>
          <p:cNvPr id="381" name="Google Shape;38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94" name="Google Shape;494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effet, ces séquences augmentent le contraste intravasculaire, mais au détriment également d’une augmentation du bruit. Ce sont des séquences donc plus sensibles aux artéfacts et aux pièges anatomiques.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faut également noter que cet algorithme n’a été entraîné que sur des séquences conventionnelles, et non sur des séquences issues du scanner spectral, cette étude étant une des 1ères à évaluer ce type de séquences et pouvant expliquer les moins bonnes performances observées.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F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conserve cependant une excellente sensibilité et VPN,</a:t>
            </a:r>
            <a:endParaRPr/>
          </a:p>
        </p:txBody>
      </p:sp>
      <p:sp>
        <p:nvSpPr>
          <p:cNvPr id="516" name="Google Shape;51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36" name="Google Shape;53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caca1182ee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caca1182e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5" name="Google Shape;3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aca1182ee_0_89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" name="Google Shape;90;g3caca1182ee_0_89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91" name="Google Shape;91;g3caca1182ee_0_8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3caca1182ee_0_8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3caca1182ee_0_89"/>
          <p:cNvSpPr txBox="1"/>
          <p:nvPr>
            <p:ph type="ctrTitle"/>
          </p:nvPr>
        </p:nvSpPr>
        <p:spPr>
          <a:xfrm>
            <a:off x="972600" y="1763267"/>
            <a:ext cx="10250700" cy="221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94" name="Google Shape;94;g3caca1182ee_0_89"/>
          <p:cNvSpPr txBox="1"/>
          <p:nvPr>
            <p:ph idx="1" type="subTitle"/>
          </p:nvPr>
        </p:nvSpPr>
        <p:spPr>
          <a:xfrm>
            <a:off x="972837" y="4230533"/>
            <a:ext cx="10250700" cy="72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g3caca1182ee_0_89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g3caca1182ee_0_97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98" name="Google Shape;98;g3caca1182ee_0_9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g3caca1182ee_0_9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g3caca1182ee_0_97"/>
          <p:cNvSpPr txBox="1"/>
          <p:nvPr>
            <p:ph type="title"/>
          </p:nvPr>
        </p:nvSpPr>
        <p:spPr>
          <a:xfrm>
            <a:off x="972600" y="1763267"/>
            <a:ext cx="10251300" cy="20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g3caca1182ee_0_97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aca1182ee_0_103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g3caca1182ee_0_10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05" name="Google Shape;105;g3caca1182ee_0_10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3caca1182ee_0_10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3caca1182ee_0_103"/>
          <p:cNvSpPr txBox="1"/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08" name="Google Shape;108;g3caca1182ee_0_103"/>
          <p:cNvSpPr txBox="1"/>
          <p:nvPr>
            <p:ph idx="1" type="body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09" name="Google Shape;109;g3caca1182ee_0_10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aca1182ee_0_111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g3caca1182ee_0_111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13" name="Google Shape;113;g3caca1182ee_0_1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3caca1182ee_0_1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g3caca1182ee_0_111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16" name="Google Shape;116;g3caca1182ee_0_111"/>
          <p:cNvSpPr txBox="1"/>
          <p:nvPr>
            <p:ph idx="1" type="body"/>
          </p:nvPr>
        </p:nvSpPr>
        <p:spPr>
          <a:xfrm>
            <a:off x="972434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17" name="Google Shape;117;g3caca1182ee_0_111"/>
          <p:cNvSpPr txBox="1"/>
          <p:nvPr>
            <p:ph idx="2" type="body"/>
          </p:nvPr>
        </p:nvSpPr>
        <p:spPr>
          <a:xfrm>
            <a:off x="6191471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18" name="Google Shape;118;g3caca1182ee_0_111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aca1182ee_0_120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" name="Google Shape;121;g3caca1182ee_0_120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22" name="Google Shape;122;g3caca1182ee_0_1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3caca1182ee_0_1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g3caca1182ee_0_120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5" name="Google Shape;125;g3caca1182ee_0_12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aca1182ee_0_127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" name="Google Shape;128;g3caca1182ee_0_127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29" name="Google Shape;129;g3caca1182ee_0_1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caca1182ee_0_1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g3caca1182ee_0_127"/>
          <p:cNvSpPr txBox="1"/>
          <p:nvPr>
            <p:ph type="title"/>
          </p:nvPr>
        </p:nvSpPr>
        <p:spPr>
          <a:xfrm>
            <a:off x="973333" y="1758200"/>
            <a:ext cx="4401300" cy="1842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32" name="Google Shape;132;g3caca1182ee_0_127"/>
          <p:cNvSpPr txBox="1"/>
          <p:nvPr>
            <p:ph idx="1" type="body"/>
          </p:nvPr>
        </p:nvSpPr>
        <p:spPr>
          <a:xfrm>
            <a:off x="961633" y="3708967"/>
            <a:ext cx="4401300" cy="213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33" name="Google Shape;133;g3caca1182ee_0_127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g3caca1182ee_0_135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136" name="Google Shape;136;g3caca1182ee_0_13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g3caca1182ee_0_1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" name="Google Shape;138;g3caca1182ee_0_135"/>
          <p:cNvSpPr txBox="1"/>
          <p:nvPr>
            <p:ph type="title"/>
          </p:nvPr>
        </p:nvSpPr>
        <p:spPr>
          <a:xfrm>
            <a:off x="972600" y="1152400"/>
            <a:ext cx="9361500" cy="398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g3caca1182ee_0_135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aca1182ee_0_14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" name="Google Shape;142;g3caca1182ee_0_141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43" name="Google Shape;143;g3caca1182ee_0_14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g3caca1182ee_0_14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" name="Google Shape;145;g3caca1182ee_0_141"/>
          <p:cNvSpPr txBox="1"/>
          <p:nvPr>
            <p:ph type="title"/>
          </p:nvPr>
        </p:nvSpPr>
        <p:spPr>
          <a:xfrm>
            <a:off x="973333" y="1758200"/>
            <a:ext cx="4401300" cy="224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46" name="Google Shape;146;g3caca1182ee_0_141"/>
          <p:cNvSpPr txBox="1"/>
          <p:nvPr>
            <p:ph idx="1" type="subTitle"/>
          </p:nvPr>
        </p:nvSpPr>
        <p:spPr>
          <a:xfrm>
            <a:off x="966600" y="4215367"/>
            <a:ext cx="4401300" cy="101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7" name="Google Shape;147;g3caca1182ee_0_141"/>
          <p:cNvSpPr txBox="1"/>
          <p:nvPr>
            <p:ph idx="2" type="body"/>
          </p:nvPr>
        </p:nvSpPr>
        <p:spPr>
          <a:xfrm>
            <a:off x="6898967" y="1803500"/>
            <a:ext cx="4499100" cy="403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48" name="Google Shape;148;g3caca1182ee_0_141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caca1182ee_0_150"/>
          <p:cNvSpPr txBox="1"/>
          <p:nvPr>
            <p:ph idx="1" type="body"/>
          </p:nvPr>
        </p:nvSpPr>
        <p:spPr>
          <a:xfrm>
            <a:off x="966600" y="5830068"/>
            <a:ext cx="10263300" cy="614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151" name="Google Shape;151;g3caca1182ee_0_15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g3caca1182ee_0_153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154" name="Google Shape;154;g3caca1182ee_0_15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g3caca1182ee_0_15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" name="Google Shape;156;g3caca1182ee_0_153"/>
          <p:cNvSpPr txBox="1"/>
          <p:nvPr>
            <p:ph hasCustomPrompt="1" type="title"/>
          </p:nvPr>
        </p:nvSpPr>
        <p:spPr>
          <a:xfrm>
            <a:off x="972600" y="978600"/>
            <a:ext cx="10251300" cy="165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7" name="Google Shape;157;g3caca1182ee_0_153"/>
          <p:cNvSpPr txBox="1"/>
          <p:nvPr>
            <p:ph idx="1" type="body"/>
          </p:nvPr>
        </p:nvSpPr>
        <p:spPr>
          <a:xfrm>
            <a:off x="972600" y="3030517"/>
            <a:ext cx="10251300" cy="210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g3caca1182ee_0_15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caca1182ee_0_160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caca1182ee_0_8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6" name="Google Shape;86;g3caca1182ee_0_8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Lato"/>
              <a:buChar char="●"/>
              <a:defRPr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7" name="Google Shape;87;g3caca1182ee_0_85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1.xml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"/>
          <p:cNvSpPr txBox="1"/>
          <p:nvPr>
            <p:ph type="ctrTitle"/>
          </p:nvPr>
        </p:nvSpPr>
        <p:spPr>
          <a:xfrm>
            <a:off x="865092" y="2142248"/>
            <a:ext cx="10461812" cy="211370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fr-FR" sz="3600"/>
              <a:t>EVALUATION D’UN LOGICIEL D’INTELLIGENCE ARTIFICIELLE POUR LA DÉTECTION DES EMBOLIES PULMONAIRES FORTUITES DANS LE CADRE D’UN SUIVI ONCOLOGIQUE PAR SCANNER SPECTRAL</a:t>
            </a:r>
            <a:endParaRPr b="0" sz="3600">
              <a:solidFill>
                <a:schemeClr val="dk1"/>
              </a:solidFill>
            </a:endParaRPr>
          </a:p>
        </p:txBody>
      </p:sp>
      <p:sp>
        <p:nvSpPr>
          <p:cNvPr id="167" name="Google Shape;167;p1"/>
          <p:cNvSpPr txBox="1"/>
          <p:nvPr/>
        </p:nvSpPr>
        <p:spPr>
          <a:xfrm>
            <a:off x="1320798" y="4462159"/>
            <a:ext cx="9550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505" y="400988"/>
            <a:ext cx="4093703" cy="577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pertoire parcours de soins en cancérologie- OncoPaca-Corse" id="169" name="Google Shape;16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81596" y="0"/>
            <a:ext cx="3922899" cy="166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599" y="5166725"/>
            <a:ext cx="1536125" cy="143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74874" y="5166725"/>
            <a:ext cx="1536106" cy="143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 txBox="1"/>
          <p:nvPr/>
        </p:nvSpPr>
        <p:spPr>
          <a:xfrm>
            <a:off x="242047" y="1062318"/>
            <a:ext cx="10851776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fr-F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embolies pulmonaires (EP) : Complication grave et fréquente chez les patients atteints de cancer</a:t>
            </a:r>
            <a:endParaRPr/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fr-F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Incidence 4 à 7 plus élevée que dans la population générale, associée à une augmentation significative de la mortalité</a:t>
            </a:r>
            <a:endParaRPr/>
          </a:p>
        </p:txBody>
      </p:sp>
      <p:sp>
        <p:nvSpPr>
          <p:cNvPr id="178" name="Google Shape;178;p2"/>
          <p:cNvSpPr txBox="1"/>
          <p:nvPr/>
        </p:nvSpPr>
        <p:spPr>
          <a:xfrm>
            <a:off x="10047194" y="6092225"/>
            <a:ext cx="2534771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Lyman et. Al, 2018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Aaron Lubetsky, et al, 2022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Donaldi MP et al, 2014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76517" y="4046859"/>
            <a:ext cx="4477871" cy="1721930"/>
          </a:xfrm>
          <a:prstGeom prst="rect">
            <a:avLst/>
          </a:prstGeom>
          <a:gradFill>
            <a:gsLst>
              <a:gs pos="0">
                <a:srgbClr val="9BADBE"/>
              </a:gs>
              <a:gs pos="50000">
                <a:srgbClr val="8DA1B2"/>
              </a:gs>
              <a:gs pos="100000">
                <a:srgbClr val="7893AA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 txBox="1"/>
          <p:nvPr/>
        </p:nvSpPr>
        <p:spPr>
          <a:xfrm>
            <a:off x="537881" y="4553881"/>
            <a:ext cx="415514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EP fortuites</a:t>
            </a:r>
            <a:endParaRPr/>
          </a:p>
        </p:txBody>
      </p:sp>
      <p:cxnSp>
        <p:nvCxnSpPr>
          <p:cNvPr id="181" name="Google Shape;181;p2"/>
          <p:cNvCxnSpPr/>
          <p:nvPr/>
        </p:nvCxnSpPr>
        <p:spPr>
          <a:xfrm flipH="1" rot="10800000">
            <a:off x="5163671" y="4046859"/>
            <a:ext cx="1250576" cy="726847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82" name="Google Shape;182;p2"/>
          <p:cNvCxnSpPr/>
          <p:nvPr/>
        </p:nvCxnSpPr>
        <p:spPr>
          <a:xfrm>
            <a:off x="5221942" y="4907824"/>
            <a:ext cx="1205753" cy="70821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83" name="Google Shape;183;p2"/>
          <p:cNvSpPr/>
          <p:nvPr/>
        </p:nvSpPr>
        <p:spPr>
          <a:xfrm>
            <a:off x="6685429" y="3683436"/>
            <a:ext cx="5403476" cy="72684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7208743" y="3754471"/>
            <a:ext cx="43568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à 4% de prévalence</a:t>
            </a:r>
            <a:endParaRPr/>
          </a:p>
        </p:txBody>
      </p:sp>
      <p:sp>
        <p:nvSpPr>
          <p:cNvPr id="185" name="Google Shape;185;p2"/>
          <p:cNvSpPr/>
          <p:nvPr/>
        </p:nvSpPr>
        <p:spPr>
          <a:xfrm>
            <a:off x="6685430" y="5197956"/>
            <a:ext cx="5403476" cy="72684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6685429" y="5299769"/>
            <a:ext cx="57127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Pronostic des EP symptomatiques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3111050" y="248075"/>
            <a:ext cx="6330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1" sz="3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/>
          <p:nvPr/>
        </p:nvSpPr>
        <p:spPr>
          <a:xfrm>
            <a:off x="3348316" y="941292"/>
            <a:ext cx="5809129" cy="115644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3778622" y="1288684"/>
            <a:ext cx="49485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Risque de sous-diagnostic important</a:t>
            </a:r>
            <a:endParaRPr/>
          </a:p>
        </p:txBody>
      </p:sp>
      <p:cxnSp>
        <p:nvCxnSpPr>
          <p:cNvPr id="195" name="Google Shape;195;p3"/>
          <p:cNvCxnSpPr/>
          <p:nvPr/>
        </p:nvCxnSpPr>
        <p:spPr>
          <a:xfrm flipH="1">
            <a:off x="2951632" y="2353235"/>
            <a:ext cx="1727944" cy="99372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96" name="Google Shape;196;p3"/>
          <p:cNvSpPr/>
          <p:nvPr/>
        </p:nvSpPr>
        <p:spPr>
          <a:xfrm>
            <a:off x="268943" y="3536578"/>
            <a:ext cx="3711388" cy="121023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ADBE"/>
              </a:gs>
              <a:gs pos="50000">
                <a:srgbClr val="8DA1B2"/>
              </a:gs>
              <a:gs pos="100000">
                <a:srgbClr val="7893AA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537882" y="3910862"/>
            <a:ext cx="32407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Asymptomatiques</a:t>
            </a:r>
            <a:endParaRPr/>
          </a:p>
        </p:txBody>
      </p:sp>
      <p:cxnSp>
        <p:nvCxnSpPr>
          <p:cNvPr id="198" name="Google Shape;198;p3"/>
          <p:cNvCxnSpPr/>
          <p:nvPr/>
        </p:nvCxnSpPr>
        <p:spPr>
          <a:xfrm>
            <a:off x="6252880" y="2353235"/>
            <a:ext cx="0" cy="1075765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99" name="Google Shape;199;p3"/>
          <p:cNvSpPr/>
          <p:nvPr/>
        </p:nvSpPr>
        <p:spPr>
          <a:xfrm>
            <a:off x="4318746" y="3521771"/>
            <a:ext cx="3711388" cy="121023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ADBE"/>
              </a:gs>
              <a:gs pos="50000">
                <a:srgbClr val="8DA1B2"/>
              </a:gs>
              <a:gs pos="100000">
                <a:srgbClr val="7893AA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4475630" y="3726194"/>
            <a:ext cx="32407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Protocole inadapté         = temps portal</a:t>
            </a:r>
            <a:endParaRPr/>
          </a:p>
        </p:txBody>
      </p:sp>
      <p:cxnSp>
        <p:nvCxnSpPr>
          <p:cNvPr id="201" name="Google Shape;201;p3"/>
          <p:cNvCxnSpPr/>
          <p:nvPr/>
        </p:nvCxnSpPr>
        <p:spPr>
          <a:xfrm>
            <a:off x="7940483" y="2375206"/>
            <a:ext cx="1216962" cy="927848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02" name="Google Shape;202;p3"/>
          <p:cNvSpPr/>
          <p:nvPr/>
        </p:nvSpPr>
        <p:spPr>
          <a:xfrm>
            <a:off x="8343898" y="3550027"/>
            <a:ext cx="3711388" cy="121023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ADBE"/>
              </a:gs>
              <a:gs pos="50000">
                <a:srgbClr val="8DA1B2"/>
              </a:gs>
              <a:gs pos="100000">
                <a:srgbClr val="7893AA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"/>
          <p:cNvSpPr txBox="1"/>
          <p:nvPr/>
        </p:nvSpPr>
        <p:spPr>
          <a:xfrm>
            <a:off x="8343898" y="3726194"/>
            <a:ext cx="38234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Focus sur l’évaluation tumorale</a:t>
            </a:r>
            <a:endParaRPr/>
          </a:p>
        </p:txBody>
      </p:sp>
      <p:sp>
        <p:nvSpPr>
          <p:cNvPr id="204" name="Google Shape;204;p3"/>
          <p:cNvSpPr/>
          <p:nvPr/>
        </p:nvSpPr>
        <p:spPr>
          <a:xfrm>
            <a:off x="1223679" y="5451929"/>
            <a:ext cx="934573" cy="4063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C330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313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"/>
          <p:cNvSpPr txBox="1"/>
          <p:nvPr/>
        </p:nvSpPr>
        <p:spPr>
          <a:xfrm>
            <a:off x="2315128" y="5362709"/>
            <a:ext cx="929640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Proportion d’EP manquée pouvant atteindre les 50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06" name="Google Shape;206;p3"/>
          <p:cNvSpPr txBox="1"/>
          <p:nvPr/>
        </p:nvSpPr>
        <p:spPr>
          <a:xfrm>
            <a:off x="10295964" y="5996226"/>
            <a:ext cx="1896036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N van et al, 2014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Bach et al, 2015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Graeve et al, 2025</a:t>
            </a:r>
            <a:endParaRPr/>
          </a:p>
        </p:txBody>
      </p:sp>
      <p:sp>
        <p:nvSpPr>
          <p:cNvPr id="207" name="Google Shape;207;p3"/>
          <p:cNvSpPr txBox="1"/>
          <p:nvPr/>
        </p:nvSpPr>
        <p:spPr>
          <a:xfrm>
            <a:off x="3153825" y="162625"/>
            <a:ext cx="6330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1" sz="3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"/>
          <p:cNvSpPr txBox="1"/>
          <p:nvPr/>
        </p:nvSpPr>
        <p:spPr>
          <a:xfrm>
            <a:off x="1488832" y="833717"/>
            <a:ext cx="10481700" cy="5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Essor de l’intelligence artificielle dans le monde médical, plusieurs applications déjà validées en radiologie</a:t>
            </a:r>
            <a:endParaRPr/>
          </a:p>
          <a:p>
            <a:pPr indent="-1905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b="1"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Algorithme CINA-iPe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conçu pour détecter des EP sur des scanners acquis au temps </a:t>
            </a:r>
            <a:r>
              <a:rPr b="1" lang="fr-FR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portal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dans un contexte non dédié tel que le suivi oncologique dans l’objectif de limiter les diagnostics manqués</a:t>
            </a:r>
            <a:endParaRPr/>
          </a:p>
          <a:p>
            <a:pPr indent="-1905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Evaluer les performances de cet algorithme</a:t>
            </a:r>
            <a:endParaRPr/>
          </a:p>
          <a:p>
            <a:pPr indent="-3429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Intérêt de son utilisation sur le </a:t>
            </a:r>
            <a:r>
              <a:rPr b="1" lang="fr-FR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scanner spectral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221559" y="1250748"/>
            <a:ext cx="1150041" cy="1144495"/>
          </a:xfrm>
          <a:prstGeom prst="flowChartConnector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ntelligence artificielle contour" id="215" name="Google Shape;21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367" y="1414168"/>
            <a:ext cx="817657" cy="81765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"/>
          <p:cNvSpPr txBox="1"/>
          <p:nvPr/>
        </p:nvSpPr>
        <p:spPr>
          <a:xfrm>
            <a:off x="9626170" y="6063259"/>
            <a:ext cx="234427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Chassagnon et al, 2020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Weikert et al, 2020</a:t>
            </a:r>
            <a:endParaRPr/>
          </a:p>
        </p:txBody>
      </p:sp>
      <p:sp>
        <p:nvSpPr>
          <p:cNvPr id="217" name="Google Shape;217;p4"/>
          <p:cNvSpPr/>
          <p:nvPr/>
        </p:nvSpPr>
        <p:spPr>
          <a:xfrm>
            <a:off x="221560" y="3890509"/>
            <a:ext cx="1208656" cy="1144495"/>
          </a:xfrm>
          <a:prstGeom prst="flowChartConnector">
            <a:avLst/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ntelligence artificielle avec un remplissage uni" id="218" name="Google Shape;21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534" y="4058511"/>
            <a:ext cx="808490" cy="80849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4"/>
          <p:cNvSpPr txBox="1"/>
          <p:nvPr/>
        </p:nvSpPr>
        <p:spPr>
          <a:xfrm>
            <a:off x="3168075" y="134025"/>
            <a:ext cx="6330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1" sz="3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c872632f43_0_33"/>
          <p:cNvSpPr txBox="1"/>
          <p:nvPr>
            <p:ph type="title"/>
          </p:nvPr>
        </p:nvSpPr>
        <p:spPr>
          <a:xfrm>
            <a:off x="838200" y="-85550"/>
            <a:ext cx="10515600" cy="767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chemeClr val="accent1"/>
                </a:solidFill>
              </a:rPr>
              <a:t>Introduction</a:t>
            </a:r>
            <a:endParaRPr b="1" sz="3600">
              <a:solidFill>
                <a:schemeClr val="accent1"/>
              </a:solidFill>
            </a:endParaRPr>
          </a:p>
        </p:txBody>
      </p:sp>
      <p:sp>
        <p:nvSpPr>
          <p:cNvPr id="226" name="Google Shape;226;g3c872632f43_0_33"/>
          <p:cNvSpPr txBox="1"/>
          <p:nvPr>
            <p:ph idx="1" type="body"/>
          </p:nvPr>
        </p:nvSpPr>
        <p:spPr>
          <a:xfrm>
            <a:off x="-256200" y="681550"/>
            <a:ext cx="9267600" cy="5061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      </a:t>
            </a:r>
            <a:r>
              <a:rPr lang="fr-FR" u="sng"/>
              <a:t>Quelques rappels sur le </a:t>
            </a:r>
            <a:r>
              <a:rPr b="1" lang="fr-FR" u="sng"/>
              <a:t>scanner spectral </a:t>
            </a:r>
            <a:r>
              <a:rPr lang="fr-FR"/>
              <a:t>:</a:t>
            </a: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fr-FR" sz="2600"/>
              <a:t> </a:t>
            </a:r>
            <a:r>
              <a:rPr lang="fr-FR" sz="2600"/>
              <a:t>Scanner à </a:t>
            </a:r>
            <a:r>
              <a:rPr b="1" lang="fr-FR" sz="2600">
                <a:solidFill>
                  <a:schemeClr val="accent1"/>
                </a:solidFill>
              </a:rPr>
              <a:t>double énergie</a:t>
            </a:r>
            <a:r>
              <a:rPr lang="fr-FR" sz="2600"/>
              <a:t> reposant sur l’acquisition simultanée d’une image à </a:t>
            </a:r>
            <a:r>
              <a:rPr b="1" lang="fr-FR" sz="2600">
                <a:solidFill>
                  <a:schemeClr val="accent2"/>
                </a:solidFill>
              </a:rPr>
              <a:t>deux spectres d’énergies distinctes </a:t>
            </a:r>
            <a:r>
              <a:rPr lang="fr-FR" sz="2600"/>
              <a:t>(haute et basse énergie)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fr-FR" sz="2600"/>
              <a:t>Ainsi deux matériaux qui ont un coefficient </a:t>
            </a:r>
            <a:r>
              <a:rPr lang="fr-FR" sz="2600"/>
              <a:t>d'absorption similaire dans une seule bande d’énergie en imagerie conventionnelle peuvent être distinguées l’une de l’autre en effectuant les mesures dans deux bandes d’énergies 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Différents types de reconstructions : séquences conventionnelles, matériau-spécifiques, </a:t>
            </a:r>
            <a:r>
              <a:rPr b="1" lang="fr-FR" sz="2600">
                <a:solidFill>
                  <a:schemeClr val="accent2"/>
                </a:solidFill>
              </a:rPr>
              <a:t>à basses énergies</a:t>
            </a:r>
            <a:endParaRPr b="1" sz="2600">
              <a:solidFill>
                <a:schemeClr val="accent2"/>
              </a:solidFill>
            </a:endParaRPr>
          </a:p>
        </p:txBody>
      </p:sp>
      <p:pic>
        <p:nvPicPr>
          <p:cNvPr id="227" name="Google Shape;227;g3c872632f43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5893" y="1013449"/>
            <a:ext cx="2386400" cy="207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. 4" id="228" name="Google Shape;228;g3c872632f43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1388" y="3545125"/>
            <a:ext cx="2984276" cy="22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8"/>
          <p:cNvGrpSpPr/>
          <p:nvPr/>
        </p:nvGrpSpPr>
        <p:grpSpPr>
          <a:xfrm>
            <a:off x="455564" y="1660330"/>
            <a:ext cx="5955824" cy="4169035"/>
            <a:chOff x="1289253" y="3344036"/>
            <a:chExt cx="4851600" cy="3338700"/>
          </a:xfrm>
        </p:grpSpPr>
        <p:sp>
          <p:nvSpPr>
            <p:cNvPr id="235" name="Google Shape;235;p8"/>
            <p:cNvSpPr/>
            <p:nvPr/>
          </p:nvSpPr>
          <p:spPr>
            <a:xfrm>
              <a:off x="1289253" y="3344036"/>
              <a:ext cx="4851600" cy="3338700"/>
            </a:xfrm>
            <a:prstGeom prst="roundRect">
              <a:avLst>
                <a:gd fmla="val 0" name="adj"/>
              </a:avLst>
            </a:prstGeom>
            <a:noFill/>
            <a:ln cap="flat" cmpd="sng" w="381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1290639" y="3497226"/>
              <a:ext cx="4373100" cy="303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⮚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Augmentant la visibilité du contraste iodé </a:t>
              </a:r>
              <a:endParaRPr/>
            </a:p>
            <a:p>
              <a:pPr indent="-342900" lvl="0" marL="34290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⮚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Utilisée en imagerie oncologique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85750" lvl="0" marL="28575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⮚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Améliore la détection des petites      lésions et leur perfusion</a:t>
              </a:r>
              <a:endParaRPr/>
            </a:p>
            <a:p>
              <a:pPr indent="-285750" lvl="0" marL="28575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⮚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Améliore </a:t>
              </a:r>
              <a:r>
                <a:rPr b="1" lang="fr-FR" sz="2400">
                  <a:solidFill>
                    <a:srgbClr val="1F5C99"/>
                  </a:solidFill>
                  <a:latin typeface="Calibri"/>
                  <a:ea typeface="Calibri"/>
                  <a:cs typeface="Calibri"/>
                  <a:sym typeface="Calibri"/>
                </a:rPr>
                <a:t>la détection des embolies pulmonaires</a:t>
              </a:r>
              <a:endParaRPr/>
            </a:p>
          </p:txBody>
        </p:sp>
      </p:grpSp>
      <p:sp>
        <p:nvSpPr>
          <p:cNvPr id="237" name="Google Shape;237;p8"/>
          <p:cNvSpPr/>
          <p:nvPr/>
        </p:nvSpPr>
        <p:spPr>
          <a:xfrm>
            <a:off x="4118361" y="235924"/>
            <a:ext cx="4304400" cy="786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ACEF4"/>
              </a:gs>
              <a:gs pos="50000">
                <a:srgbClr val="8DC3EA"/>
              </a:gs>
              <a:gs pos="100000">
                <a:srgbClr val="78BDED"/>
              </a:gs>
            </a:gsLst>
            <a:lin ang="5400000" scaled="0"/>
          </a:gra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Basse énergie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0425" y="1619975"/>
            <a:ext cx="5206698" cy="42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5710" r="6608" t="0"/>
          <a:stretch/>
        </p:blipFill>
        <p:spPr>
          <a:xfrm>
            <a:off x="212718" y="976183"/>
            <a:ext cx="5987335" cy="4221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5742" y="976175"/>
            <a:ext cx="5777332" cy="423811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9"/>
          <p:cNvSpPr/>
          <p:nvPr/>
        </p:nvSpPr>
        <p:spPr>
          <a:xfrm>
            <a:off x="1143184" y="5543400"/>
            <a:ext cx="4304421" cy="78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Conventionnelle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7157685" y="5560320"/>
            <a:ext cx="4304421" cy="78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Basse énergie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3218" y="4829897"/>
            <a:ext cx="8065563" cy="1743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10"/>
          <p:cNvGrpSpPr/>
          <p:nvPr/>
        </p:nvGrpSpPr>
        <p:grpSpPr>
          <a:xfrm>
            <a:off x="465136" y="917061"/>
            <a:ext cx="11194492" cy="3654737"/>
            <a:chOff x="95343" y="-80281"/>
            <a:chExt cx="11194492" cy="3654737"/>
          </a:xfrm>
        </p:grpSpPr>
        <p:sp>
          <p:nvSpPr>
            <p:cNvPr id="255" name="Google Shape;255;p10"/>
            <p:cNvSpPr/>
            <p:nvPr/>
          </p:nvSpPr>
          <p:spPr>
            <a:xfrm>
              <a:off x="95343" y="200"/>
              <a:ext cx="4826453" cy="3064797"/>
            </a:xfrm>
            <a:prstGeom prst="roundRect">
              <a:avLst>
                <a:gd fmla="val 10000" name="adj"/>
              </a:avLst>
            </a:prstGeom>
            <a:solidFill>
              <a:srgbClr val="1056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631616" y="509659"/>
              <a:ext cx="4826453" cy="306479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0"/>
            <p:cNvSpPr txBox="1"/>
            <p:nvPr/>
          </p:nvSpPr>
          <p:spPr>
            <a:xfrm>
              <a:off x="721381" y="599424"/>
              <a:ext cx="4646923" cy="2885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b="1" lang="fr-FR" sz="24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Objectif principal </a:t>
              </a: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Evaluer les performances globales de l’algorithme CINA-iPe dans la détection d’embolies pulmonaires fortuites chez des patients dans le cadre de leur suivi oncologique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5927109" y="-80281"/>
              <a:ext cx="4826453" cy="3064797"/>
            </a:xfrm>
            <a:prstGeom prst="roundRect">
              <a:avLst>
                <a:gd fmla="val 10000" name="adj"/>
              </a:avLst>
            </a:prstGeom>
            <a:solidFill>
              <a:srgbClr val="1056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6463382" y="429177"/>
              <a:ext cx="4826453" cy="306479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90196"/>
              </a:schemeClr>
            </a:soli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0"/>
            <p:cNvSpPr txBox="1"/>
            <p:nvPr/>
          </p:nvSpPr>
          <p:spPr>
            <a:xfrm>
              <a:off x="6553147" y="518942"/>
              <a:ext cx="4646923" cy="28852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b="1" lang="fr-FR" sz="24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Objectif secondaire </a:t>
              </a: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Comparer les performances de l’algorithme entre les séquences conventionnelles et les séquences à basse énergie issues du scanner spectral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"/>
          <p:cNvSpPr txBox="1"/>
          <p:nvPr/>
        </p:nvSpPr>
        <p:spPr>
          <a:xfrm>
            <a:off x="0" y="771169"/>
            <a:ext cx="11981329" cy="298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Étude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prospective monocentrique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réalisée au Centre Antoine Lacassagne entre avril et juin 2025</a:t>
            </a:r>
            <a:endParaRPr/>
          </a:p>
          <a:p>
            <a:pPr indent="-1651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suivis dans le cadre de leur maladie oncologique ayant bénéficié d’un TDM thoraco-abdomino-pelvien </a:t>
            </a:r>
            <a:endParaRPr/>
          </a:p>
          <a:p>
            <a:pPr indent="-1905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309283" y="3470730"/>
            <a:ext cx="5318310" cy="2616101"/>
          </a:xfrm>
          <a:prstGeom prst="rect">
            <a:avLst/>
          </a:prstGeom>
          <a:solidFill>
            <a:srgbClr val="D8F2CF">
              <a:alpha val="74509"/>
            </a:srgbClr>
          </a:solidFill>
          <a:ln cap="flat" cmpd="sng" w="317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Critères d’inclusion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Âge &gt; 18 ans.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d’injection portal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Absence de suspicion préalable d’embolie pulmonaire</a:t>
            </a:r>
            <a:endParaRPr/>
          </a:p>
          <a:p>
            <a:pPr indent="-1333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5936877" y="3470730"/>
            <a:ext cx="5681382" cy="2616101"/>
          </a:xfrm>
          <a:prstGeom prst="rect">
            <a:avLst/>
          </a:prstGeom>
          <a:solidFill>
            <a:srgbClr val="FF8F8F">
              <a:alpha val="20392"/>
            </a:srgbClr>
          </a:solidFill>
          <a:ln cap="flat" cmpd="sng" w="317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Critères d’exclusion</a:t>
            </a:r>
            <a:endParaRPr/>
          </a:p>
          <a:p>
            <a:pPr indent="-285750" lvl="0" marL="285750" marR="131445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EP connue </a:t>
            </a:r>
            <a:endParaRPr/>
          </a:p>
          <a:p>
            <a:pPr indent="-285750" lvl="0" marL="285750" marR="131445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Suspicion clinique d’EP </a:t>
            </a:r>
            <a:endParaRPr/>
          </a:p>
          <a:p>
            <a:pPr indent="-285750" lvl="0" marL="285750" marR="131445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 IA sur une ou les deux modalités non disponibles</a:t>
            </a:r>
            <a:endParaRPr/>
          </a:p>
          <a:p>
            <a:pPr indent="-133350" lvl="0" marL="285750" marR="131445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2683325" y="176800"/>
            <a:ext cx="7428300" cy="4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Méthodes</a:t>
            </a:r>
            <a:endParaRPr b="1" sz="31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12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276" name="Google Shape;276;p12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2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2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2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2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2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pSp>
        <p:nvGrpSpPr>
          <p:cNvPr id="286" name="Google Shape;286;p12"/>
          <p:cNvGrpSpPr/>
          <p:nvPr/>
        </p:nvGrpSpPr>
        <p:grpSpPr>
          <a:xfrm>
            <a:off x="828430" y="792051"/>
            <a:ext cx="13128975" cy="5948352"/>
            <a:chOff x="1276667" y="650608"/>
            <a:chExt cx="13128975" cy="5948352"/>
          </a:xfrm>
        </p:grpSpPr>
        <p:sp>
          <p:nvSpPr>
            <p:cNvPr id="287" name="Google Shape;287;p12"/>
            <p:cNvSpPr/>
            <p:nvPr/>
          </p:nvSpPr>
          <p:spPr>
            <a:xfrm rot="5400000">
              <a:off x="1555869" y="2409723"/>
              <a:ext cx="1548741" cy="1763187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AC4C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1276667" y="650608"/>
              <a:ext cx="2607168" cy="1824933"/>
            </a:xfrm>
            <a:prstGeom prst="roundRect">
              <a:avLst>
                <a:gd fmla="val 16670" name="adj"/>
              </a:avLst>
            </a:prstGeom>
            <a:solidFill>
              <a:schemeClr val="lt1"/>
            </a:solidFill>
            <a:ln cap="flat" cmpd="sng" w="5715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2"/>
            <p:cNvSpPr txBox="1"/>
            <p:nvPr/>
          </p:nvSpPr>
          <p:spPr>
            <a:xfrm>
              <a:off x="1365769" y="739710"/>
              <a:ext cx="2428964" cy="1646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7150" lIns="217150" spcFirstLastPara="1" rIns="217150" wrap="square" tIns="21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700"/>
                <a:buFont typeface="Calibri"/>
                <a:buNone/>
              </a:pPr>
              <a:r>
                <a:t/>
              </a:r>
              <a:endParaRPr sz="5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2"/>
            <p:cNvSpPr/>
            <p:nvPr/>
          </p:nvSpPr>
          <p:spPr>
            <a:xfrm>
              <a:off x="4180331" y="853558"/>
              <a:ext cx="10225311" cy="13244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2"/>
            <p:cNvSpPr txBox="1"/>
            <p:nvPr/>
          </p:nvSpPr>
          <p:spPr>
            <a:xfrm>
              <a:off x="4180331" y="853558"/>
              <a:ext cx="10225311" cy="13244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1" i="0" lang="fr-FR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TAP portal avec reconstructions monoKev</a:t>
              </a:r>
              <a:endParaRPr b="1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2"/>
            <p:cNvSpPr/>
            <p:nvPr/>
          </p:nvSpPr>
          <p:spPr>
            <a:xfrm rot="5400000">
              <a:off x="3730889" y="4419040"/>
              <a:ext cx="1548741" cy="1763187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BAC4C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2"/>
            <p:cNvSpPr/>
            <p:nvPr/>
          </p:nvSpPr>
          <p:spPr>
            <a:xfrm>
              <a:off x="3277649" y="2701322"/>
              <a:ext cx="2607168" cy="1824933"/>
            </a:xfrm>
            <a:prstGeom prst="roundRect">
              <a:avLst>
                <a:gd fmla="val 16670" name="adj"/>
              </a:avLst>
            </a:prstGeom>
            <a:solidFill>
              <a:schemeClr val="lt1"/>
            </a:solidFill>
            <a:ln cap="flat" cmpd="sng" w="5715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2"/>
            <p:cNvSpPr txBox="1"/>
            <p:nvPr/>
          </p:nvSpPr>
          <p:spPr>
            <a:xfrm>
              <a:off x="3366751" y="2790424"/>
              <a:ext cx="2428964" cy="1646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7150" lIns="217150" spcFirstLastPara="1" rIns="217150" wrap="square" tIns="21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700"/>
                <a:buFont typeface="Calibri"/>
                <a:buNone/>
              </a:pPr>
              <a:r>
                <a:t/>
              </a:r>
              <a:endParaRPr sz="5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2"/>
            <p:cNvSpPr/>
            <p:nvPr/>
          </p:nvSpPr>
          <p:spPr>
            <a:xfrm>
              <a:off x="6242672" y="2846611"/>
              <a:ext cx="7073266" cy="1474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2"/>
            <p:cNvSpPr txBox="1"/>
            <p:nvPr/>
          </p:nvSpPr>
          <p:spPr>
            <a:xfrm>
              <a:off x="6242672" y="2846611"/>
              <a:ext cx="7073266" cy="1474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1" i="0" lang="fr-FR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Lecture en aveugle par radiologue </a:t>
              </a:r>
              <a:endParaRPr/>
            </a:p>
          </p:txBody>
        </p:sp>
        <p:sp>
          <p:nvSpPr>
            <p:cNvPr id="297" name="Google Shape;297;p12"/>
            <p:cNvSpPr/>
            <p:nvPr/>
          </p:nvSpPr>
          <p:spPr>
            <a:xfrm>
              <a:off x="5413883" y="4774027"/>
              <a:ext cx="2607168" cy="1824933"/>
            </a:xfrm>
            <a:prstGeom prst="roundRect">
              <a:avLst>
                <a:gd fmla="val 16670" name="adj"/>
              </a:avLst>
            </a:prstGeom>
            <a:solidFill>
              <a:schemeClr val="lt1"/>
            </a:solidFill>
            <a:ln cap="flat" cmpd="sng" w="5715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2"/>
            <p:cNvSpPr txBox="1"/>
            <p:nvPr/>
          </p:nvSpPr>
          <p:spPr>
            <a:xfrm>
              <a:off x="5502985" y="4863129"/>
              <a:ext cx="2428964" cy="1646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7150" lIns="217150" spcFirstLastPara="1" rIns="217150" wrap="square" tIns="21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700"/>
                <a:buFont typeface="Calibri"/>
                <a:buNone/>
              </a:pPr>
              <a:r>
                <a:t/>
              </a:r>
              <a:endParaRPr sz="5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2"/>
            <p:cNvSpPr/>
            <p:nvPr/>
          </p:nvSpPr>
          <p:spPr>
            <a:xfrm>
              <a:off x="8295770" y="4902558"/>
              <a:ext cx="4136099" cy="1474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2"/>
            <p:cNvSpPr txBox="1"/>
            <p:nvPr/>
          </p:nvSpPr>
          <p:spPr>
            <a:xfrm>
              <a:off x="8295770" y="4902558"/>
              <a:ext cx="4136099" cy="14749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1" i="0" lang="fr-FR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Analyse résultats IA</a:t>
              </a:r>
              <a:endParaRPr/>
            </a:p>
          </p:txBody>
        </p:sp>
      </p:grpSp>
      <p:pic>
        <p:nvPicPr>
          <p:cNvPr id="301" name="Google Shape;301;p12"/>
          <p:cNvPicPr preferRelativeResize="0"/>
          <p:nvPr/>
        </p:nvPicPr>
        <p:blipFill rotWithShape="1">
          <a:blip r:embed="rId3">
            <a:alphaModFix/>
          </a:blip>
          <a:srcRect b="0" l="0" r="77795" t="0"/>
          <a:stretch/>
        </p:blipFill>
        <p:spPr>
          <a:xfrm>
            <a:off x="1387115" y="991306"/>
            <a:ext cx="1557792" cy="151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6369" y="2950332"/>
            <a:ext cx="1411125" cy="1479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2"/>
          <p:cNvPicPr preferRelativeResize="0"/>
          <p:nvPr/>
        </p:nvPicPr>
        <p:blipFill rotWithShape="1">
          <a:blip r:embed="rId3">
            <a:alphaModFix/>
          </a:blip>
          <a:srcRect b="-137" l="39274" r="41051" t="0"/>
          <a:stretch/>
        </p:blipFill>
        <p:spPr>
          <a:xfrm>
            <a:off x="5688103" y="5044007"/>
            <a:ext cx="1358153" cy="149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4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310" name="Google Shape;310;p14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4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4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4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4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4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aphicFrame>
        <p:nvGraphicFramePr>
          <p:cNvPr id="320" name="Google Shape;320;p14"/>
          <p:cNvGraphicFramePr/>
          <p:nvPr/>
        </p:nvGraphicFramePr>
        <p:xfrm>
          <a:off x="1282496" y="352541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{644932C4-0B9A-4ABB-9DAC-EE0F41462DE8}</a:tableStyleId>
              </a:tblPr>
              <a:tblGrid>
                <a:gridCol w="3590375"/>
              </a:tblGrid>
              <a:tr h="117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u="none" cap="none" strike="noStrike"/>
                        <a:t> </a:t>
                      </a:r>
                      <a:r>
                        <a:rPr lang="fr-FR" sz="2400" u="none" cap="none" strike="noStrike"/>
                        <a:t>Tous les patients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744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800" u="none" cap="none" strike="noStrike"/>
                        <a:t>-  Age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Char char="-"/>
                      </a:pPr>
                      <a:r>
                        <a:rPr lang="fr-FR" sz="2800"/>
                        <a:t>Sexe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Char char="-"/>
                      </a:pPr>
                      <a:r>
                        <a:rPr lang="fr-FR" sz="2800"/>
                        <a:t>Type de cancer 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321" name="Google Shape;321;p14"/>
          <p:cNvGraphicFramePr/>
          <p:nvPr/>
        </p:nvGraphicFramePr>
        <p:xfrm>
          <a:off x="6096000" y="306821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{038F0B8F-B0FF-4D10-BACC-EFA831E9D457}</a:tableStyleId>
              </a:tblPr>
              <a:tblGrid>
                <a:gridCol w="4990350"/>
              </a:tblGrid>
              <a:tr h="343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</a:t>
                      </a:r>
                      <a:r>
                        <a:rPr lang="fr-FR" sz="2400"/>
                        <a:t>Patients avec alerte positive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2517900"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Position de l’EP (si vrai positif)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Signes de gravité (si vrai positif)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Structure détectée (si faux positif)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Poumon sous-jacent pathologique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ATCD radiothérapie thoracique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Char char="-"/>
                      </a:pPr>
                      <a:r>
                        <a:rPr lang="fr-FR" sz="2400"/>
                        <a:t>Statut de la maladie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Liste de contrôle contour" id="322" name="Google Shape;32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0486" y="18377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ste de contrôle contour" id="323" name="Google Shape;3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3954" y="170942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4"/>
          <p:cNvSpPr txBox="1"/>
          <p:nvPr/>
        </p:nvSpPr>
        <p:spPr>
          <a:xfrm>
            <a:off x="2968475" y="818400"/>
            <a:ext cx="61500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Données relevées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15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331" name="Google Shape;331;p15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5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5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5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5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5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aphicFrame>
        <p:nvGraphicFramePr>
          <p:cNvPr id="341" name="Google Shape;341;p15"/>
          <p:cNvGraphicFramePr/>
          <p:nvPr/>
        </p:nvGraphicFramePr>
        <p:xfrm>
          <a:off x="3485776" y="40886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{A484124A-64DA-4FC8-9BB6-A9FDC3F13476}</a:tableStyleId>
              </a:tblPr>
              <a:tblGrid>
                <a:gridCol w="2895600"/>
                <a:gridCol w="2997200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Type de cancer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Pourcentage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Poumon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23,46 %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ORL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21,92 %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Colorectal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9,92 %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8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Sarcomes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/>
                        <a:t>7,17%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Impatient contour" id="342" name="Google Shape;3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7314" y="4813644"/>
            <a:ext cx="1107256" cy="110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4085" y="923047"/>
            <a:ext cx="7992591" cy="279121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5"/>
          <p:cNvSpPr/>
          <p:nvPr/>
        </p:nvSpPr>
        <p:spPr>
          <a:xfrm>
            <a:off x="7388400" y="3056875"/>
            <a:ext cx="2252700" cy="65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Examens inclus </a:t>
            </a:r>
            <a:endParaRPr b="1" sz="16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n = 1492</a:t>
            </a:r>
            <a:endParaRPr b="1" sz="16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6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351" name="Google Shape;351;p16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6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6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6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6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6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pSp>
        <p:nvGrpSpPr>
          <p:cNvPr id="361" name="Google Shape;361;p16"/>
          <p:cNvGrpSpPr/>
          <p:nvPr/>
        </p:nvGrpSpPr>
        <p:grpSpPr>
          <a:xfrm>
            <a:off x="740278" y="942309"/>
            <a:ext cx="10194036" cy="5147555"/>
            <a:chOff x="1687752" y="813043"/>
            <a:chExt cx="8022854" cy="2735135"/>
          </a:xfrm>
        </p:grpSpPr>
        <p:sp>
          <p:nvSpPr>
            <p:cNvPr id="362" name="Google Shape;362;p16"/>
            <p:cNvSpPr txBox="1"/>
            <p:nvPr/>
          </p:nvSpPr>
          <p:spPr>
            <a:xfrm>
              <a:off x="5152120" y="813043"/>
              <a:ext cx="1405253" cy="278011"/>
            </a:xfrm>
            <a:prstGeom prst="rect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Examens éligibles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1533</a:t>
              </a:r>
              <a:endParaRPr/>
            </a:p>
          </p:txBody>
        </p:sp>
        <p:sp>
          <p:nvSpPr>
            <p:cNvPr id="363" name="Google Shape;363;p16"/>
            <p:cNvSpPr txBox="1"/>
            <p:nvPr/>
          </p:nvSpPr>
          <p:spPr>
            <a:xfrm>
              <a:off x="5152123" y="1629744"/>
              <a:ext cx="1405253" cy="278011"/>
            </a:xfrm>
            <a:prstGeom prst="rect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Examens inclus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149</a:t>
              </a:r>
              <a:r>
                <a:rPr lang="fr-FR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364" name="Google Shape;364;p16"/>
            <p:cNvSpPr txBox="1"/>
            <p:nvPr/>
          </p:nvSpPr>
          <p:spPr>
            <a:xfrm>
              <a:off x="1687752" y="1091055"/>
              <a:ext cx="3038021" cy="392486"/>
            </a:xfrm>
            <a:prstGeom prst="rect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Examens exclus n = 41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Analyse IA non disponible sur une ou les deux modalités</a:t>
              </a:r>
              <a:endParaRPr/>
            </a:p>
          </p:txBody>
        </p:sp>
        <p:sp>
          <p:nvSpPr>
            <p:cNvPr id="365" name="Google Shape;365;p16"/>
            <p:cNvSpPr txBox="1"/>
            <p:nvPr/>
          </p:nvSpPr>
          <p:spPr>
            <a:xfrm>
              <a:off x="3186391" y="2237105"/>
              <a:ext cx="1405253" cy="278011"/>
            </a:xfrm>
            <a:prstGeom prst="rect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IA négative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1356</a:t>
              </a:r>
              <a:endParaRPr/>
            </a:p>
          </p:txBody>
        </p:sp>
        <p:sp>
          <p:nvSpPr>
            <p:cNvPr id="366" name="Google Shape;366;p16"/>
            <p:cNvSpPr txBox="1"/>
            <p:nvPr/>
          </p:nvSpPr>
          <p:spPr>
            <a:xfrm>
              <a:off x="7300138" y="2237105"/>
              <a:ext cx="1405253" cy="278011"/>
            </a:xfrm>
            <a:prstGeom prst="rect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IA positive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135</a:t>
              </a:r>
              <a:endParaRPr/>
            </a:p>
          </p:txBody>
        </p:sp>
        <p:cxnSp>
          <p:nvCxnSpPr>
            <p:cNvPr id="367" name="Google Shape;367;p16"/>
            <p:cNvCxnSpPr>
              <a:stCxn id="362" idx="2"/>
              <a:endCxn id="363" idx="0"/>
            </p:cNvCxnSpPr>
            <p:nvPr/>
          </p:nvCxnSpPr>
          <p:spPr>
            <a:xfrm>
              <a:off x="5854747" y="1091054"/>
              <a:ext cx="0" cy="5388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8" name="Google Shape;368;p16"/>
            <p:cNvCxnSpPr>
              <a:stCxn id="363" idx="2"/>
              <a:endCxn id="365" idx="0"/>
            </p:cNvCxnSpPr>
            <p:nvPr/>
          </p:nvCxnSpPr>
          <p:spPr>
            <a:xfrm flipH="1">
              <a:off x="3889150" y="1907755"/>
              <a:ext cx="1965600" cy="3294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9" name="Google Shape;369;p16"/>
            <p:cNvCxnSpPr>
              <a:stCxn id="363" idx="2"/>
              <a:endCxn id="366" idx="0"/>
            </p:cNvCxnSpPr>
            <p:nvPr/>
          </p:nvCxnSpPr>
          <p:spPr>
            <a:xfrm>
              <a:off x="5854749" y="1907755"/>
              <a:ext cx="2148000" cy="3294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0" name="Google Shape;370;p16"/>
            <p:cNvCxnSpPr>
              <a:endCxn id="364" idx="3"/>
            </p:cNvCxnSpPr>
            <p:nvPr/>
          </p:nvCxnSpPr>
          <p:spPr>
            <a:xfrm flipH="1">
              <a:off x="4725773" y="1284598"/>
              <a:ext cx="1135800" cy="2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1" name="Google Shape;371;p16"/>
            <p:cNvCxnSpPr>
              <a:stCxn id="365" idx="2"/>
            </p:cNvCxnSpPr>
            <p:nvPr/>
          </p:nvCxnSpPr>
          <p:spPr>
            <a:xfrm>
              <a:off x="3889018" y="2515116"/>
              <a:ext cx="0" cy="722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2" name="Google Shape;372;p16"/>
            <p:cNvCxnSpPr/>
            <p:nvPr/>
          </p:nvCxnSpPr>
          <p:spPr>
            <a:xfrm>
              <a:off x="8002760" y="2533420"/>
              <a:ext cx="586925" cy="729721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3" name="Google Shape;373;p16"/>
            <p:cNvCxnSpPr>
              <a:stCxn id="366" idx="2"/>
            </p:cNvCxnSpPr>
            <p:nvPr/>
          </p:nvCxnSpPr>
          <p:spPr>
            <a:xfrm flipH="1">
              <a:off x="7300165" y="2515116"/>
              <a:ext cx="702600" cy="722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374" name="Google Shape;374;p16"/>
            <p:cNvSpPr txBox="1"/>
            <p:nvPr/>
          </p:nvSpPr>
          <p:spPr>
            <a:xfrm>
              <a:off x="8083329" y="3270167"/>
              <a:ext cx="1627277" cy="278011"/>
            </a:xfrm>
            <a:prstGeom prst="rect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Embolie pulmonaire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8</a:t>
              </a:r>
              <a:endParaRPr/>
            </a:p>
          </p:txBody>
        </p:sp>
        <p:sp>
          <p:nvSpPr>
            <p:cNvPr id="375" name="Google Shape;375;p16"/>
            <p:cNvSpPr txBox="1"/>
            <p:nvPr/>
          </p:nvSpPr>
          <p:spPr>
            <a:xfrm>
              <a:off x="6010485" y="3270167"/>
              <a:ext cx="1888023" cy="278011"/>
            </a:xfrm>
            <a:prstGeom prst="rect">
              <a:avLst/>
            </a:prstGeom>
            <a:noFill/>
            <a:ln cap="flat" cmpd="sng" w="190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Pas d’embolie pulmonaire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127</a:t>
              </a:r>
              <a:endParaRPr/>
            </a:p>
          </p:txBody>
        </p:sp>
        <p:sp>
          <p:nvSpPr>
            <p:cNvPr id="376" name="Google Shape;376;p16"/>
            <p:cNvSpPr txBox="1"/>
            <p:nvPr/>
          </p:nvSpPr>
          <p:spPr>
            <a:xfrm>
              <a:off x="2917553" y="3237746"/>
              <a:ext cx="2151982" cy="278011"/>
            </a:xfrm>
            <a:prstGeom prst="rect">
              <a:avLst/>
            </a:prstGeom>
            <a:noFill/>
            <a:ln cap="flat" cmpd="sng" w="190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Pas d’embolie pulmonaire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1356</a:t>
              </a:r>
              <a:endParaRPr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77" name="Google Shape;3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8020" y="768137"/>
            <a:ext cx="3403702" cy="2244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17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384" name="Google Shape;384;p17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7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386" name="Google Shape;386;p17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7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7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390" name="Google Shape;390;p17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7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7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pSp>
        <p:nvGrpSpPr>
          <p:cNvPr id="394" name="Google Shape;394;p17"/>
          <p:cNvGrpSpPr/>
          <p:nvPr/>
        </p:nvGrpSpPr>
        <p:grpSpPr>
          <a:xfrm>
            <a:off x="4542672" y="775739"/>
            <a:ext cx="4737147" cy="2474714"/>
            <a:chOff x="6045374" y="2237105"/>
            <a:chExt cx="3728203" cy="1314931"/>
          </a:xfrm>
        </p:grpSpPr>
        <p:sp>
          <p:nvSpPr>
            <p:cNvPr id="395" name="Google Shape;395;p17"/>
            <p:cNvSpPr txBox="1"/>
            <p:nvPr/>
          </p:nvSpPr>
          <p:spPr>
            <a:xfrm>
              <a:off x="7300138" y="2237105"/>
              <a:ext cx="1405253" cy="278011"/>
            </a:xfrm>
            <a:prstGeom prst="rect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IA positive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135</a:t>
              </a:r>
              <a:endParaRPr/>
            </a:p>
          </p:txBody>
        </p:sp>
        <p:cxnSp>
          <p:nvCxnSpPr>
            <p:cNvPr id="396" name="Google Shape;396;p17"/>
            <p:cNvCxnSpPr>
              <a:endCxn id="397" idx="0"/>
            </p:cNvCxnSpPr>
            <p:nvPr/>
          </p:nvCxnSpPr>
          <p:spPr>
            <a:xfrm>
              <a:off x="7999639" y="2511467"/>
              <a:ext cx="960300" cy="7587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98" name="Google Shape;398;p17"/>
            <p:cNvCxnSpPr>
              <a:stCxn id="395" idx="2"/>
              <a:endCxn id="399" idx="0"/>
            </p:cNvCxnSpPr>
            <p:nvPr/>
          </p:nvCxnSpPr>
          <p:spPr>
            <a:xfrm flipH="1">
              <a:off x="6989665" y="2515116"/>
              <a:ext cx="1013100" cy="7590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397" name="Google Shape;397;p17"/>
            <p:cNvSpPr txBox="1"/>
            <p:nvPr/>
          </p:nvSpPr>
          <p:spPr>
            <a:xfrm>
              <a:off x="8146300" y="3270167"/>
              <a:ext cx="1627277" cy="278011"/>
            </a:xfrm>
            <a:prstGeom prst="rect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Embolie pulmonaire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8</a:t>
              </a:r>
              <a:endParaRPr/>
            </a:p>
          </p:txBody>
        </p:sp>
        <p:sp>
          <p:nvSpPr>
            <p:cNvPr id="399" name="Google Shape;399;p17"/>
            <p:cNvSpPr txBox="1"/>
            <p:nvPr/>
          </p:nvSpPr>
          <p:spPr>
            <a:xfrm>
              <a:off x="6045374" y="3274025"/>
              <a:ext cx="1888286" cy="278011"/>
            </a:xfrm>
            <a:prstGeom prst="rect">
              <a:avLst/>
            </a:prstGeom>
            <a:noFill/>
            <a:ln cap="flat" cmpd="sng" w="190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Pas d’embolie pulmonaire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n = 127</a:t>
              </a:r>
              <a:endParaRPr/>
            </a:p>
          </p:txBody>
        </p:sp>
      </p:grpSp>
      <p:cxnSp>
        <p:nvCxnSpPr>
          <p:cNvPr id="400" name="Google Shape;400;p17"/>
          <p:cNvCxnSpPr/>
          <p:nvPr/>
        </p:nvCxnSpPr>
        <p:spPr>
          <a:xfrm flipH="1">
            <a:off x="3173543" y="3245677"/>
            <a:ext cx="2567800" cy="91691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1" name="Google Shape;401;p17"/>
          <p:cNvCxnSpPr>
            <a:stCxn id="399" idx="2"/>
            <a:endCxn id="402" idx="0"/>
          </p:cNvCxnSpPr>
          <p:nvPr/>
        </p:nvCxnSpPr>
        <p:spPr>
          <a:xfrm flipH="1">
            <a:off x="5718923" y="3250453"/>
            <a:ext cx="23400" cy="9684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3" name="Google Shape;403;p17"/>
          <p:cNvCxnSpPr>
            <a:stCxn id="399" idx="2"/>
            <a:endCxn id="404" idx="0"/>
          </p:cNvCxnSpPr>
          <p:nvPr/>
        </p:nvCxnSpPr>
        <p:spPr>
          <a:xfrm>
            <a:off x="5742323" y="3250453"/>
            <a:ext cx="2757900" cy="951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05" name="Google Shape;405;p17"/>
          <p:cNvSpPr txBox="1"/>
          <p:nvPr/>
        </p:nvSpPr>
        <p:spPr>
          <a:xfrm>
            <a:off x="1334278" y="4201612"/>
            <a:ext cx="2955243" cy="52322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Sur séquences conventionnelles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 = 22</a:t>
            </a:r>
            <a:endParaRPr/>
          </a:p>
        </p:txBody>
      </p:sp>
      <p:sp>
        <p:nvSpPr>
          <p:cNvPr id="402" name="Google Shape;402;p17"/>
          <p:cNvSpPr txBox="1"/>
          <p:nvPr/>
        </p:nvSpPr>
        <p:spPr>
          <a:xfrm>
            <a:off x="4384050" y="4218986"/>
            <a:ext cx="2669490" cy="523220"/>
          </a:xfrm>
          <a:prstGeom prst="rect">
            <a:avLst/>
          </a:prstGeom>
          <a:noFill/>
          <a:ln cap="flat" cmpd="sng" w="1905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Sur les deux modalités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 = 42</a:t>
            </a:r>
            <a:endParaRPr/>
          </a:p>
        </p:txBody>
      </p:sp>
      <p:sp>
        <p:nvSpPr>
          <p:cNvPr id="404" name="Google Shape;404;p17"/>
          <p:cNvSpPr txBox="1"/>
          <p:nvPr/>
        </p:nvSpPr>
        <p:spPr>
          <a:xfrm>
            <a:off x="7165428" y="4201612"/>
            <a:ext cx="2669491" cy="52322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Sur séquences monoKev</a:t>
            </a:r>
            <a:endParaRPr sz="14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 = 63</a:t>
            </a:r>
            <a:endParaRPr/>
          </a:p>
        </p:txBody>
      </p:sp>
      <p:sp>
        <p:nvSpPr>
          <p:cNvPr id="406" name="Google Shape;406;p17"/>
          <p:cNvSpPr/>
          <p:nvPr/>
        </p:nvSpPr>
        <p:spPr>
          <a:xfrm>
            <a:off x="1630977" y="2712943"/>
            <a:ext cx="2042706" cy="54864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Faux positif </a:t>
            </a:r>
            <a:endParaRPr/>
          </a:p>
        </p:txBody>
      </p:sp>
      <p:sp>
        <p:nvSpPr>
          <p:cNvPr id="407" name="Google Shape;407;p17"/>
          <p:cNvSpPr/>
          <p:nvPr/>
        </p:nvSpPr>
        <p:spPr>
          <a:xfrm>
            <a:off x="3899602" y="2870864"/>
            <a:ext cx="484448" cy="216893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7"/>
          <p:cNvSpPr/>
          <p:nvPr/>
        </p:nvSpPr>
        <p:spPr>
          <a:xfrm>
            <a:off x="1478592" y="5555176"/>
            <a:ext cx="8821123" cy="769796"/>
          </a:xfrm>
          <a:prstGeom prst="rect">
            <a:avLst/>
          </a:prstGeom>
          <a:gradFill>
            <a:gsLst>
              <a:gs pos="0">
                <a:srgbClr val="9BADBE"/>
              </a:gs>
              <a:gs pos="50000">
                <a:srgbClr val="8DA1B2"/>
              </a:gs>
              <a:gs pos="100000">
                <a:srgbClr val="7893AA"/>
              </a:gs>
            </a:gsLst>
            <a:lin ang="5400000" scaled="0"/>
          </a:gra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64 faux positifs sur séquences conventionnelles et 105 sur séquences monoKev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7"/>
          <p:cNvSpPr/>
          <p:nvPr/>
        </p:nvSpPr>
        <p:spPr>
          <a:xfrm>
            <a:off x="5534497" y="4952544"/>
            <a:ext cx="354657" cy="406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18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416" name="Google Shape;416;p18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8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8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8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8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8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aphicFrame>
        <p:nvGraphicFramePr>
          <p:cNvPr id="426" name="Google Shape;426;p18"/>
          <p:cNvGraphicFramePr/>
          <p:nvPr/>
        </p:nvGraphicFramePr>
        <p:xfrm>
          <a:off x="127000" y="737870"/>
          <a:ext cx="5842000" cy="5764530"/>
        </p:xfrm>
        <a:graphic>
          <a:graphicData uri="http://schemas.openxmlformats.org/drawingml/2006/chart">
            <c:chart r:id="rId3"/>
          </a:graphicData>
        </a:graphic>
      </p:graphicFrame>
      <p:pic>
        <p:nvPicPr>
          <p:cNvPr id="427" name="Google Shape;42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3002" y="1011078"/>
            <a:ext cx="5216040" cy="5250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20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434" name="Google Shape;434;p20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0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0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0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0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0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444" name="Google Shape;444;p20"/>
          <p:cNvSpPr txBox="1"/>
          <p:nvPr/>
        </p:nvSpPr>
        <p:spPr>
          <a:xfrm>
            <a:off x="3108325" y="872490"/>
            <a:ext cx="5975350" cy="523220"/>
          </a:xfrm>
          <a:prstGeom prst="rect">
            <a:avLst/>
          </a:prstGeom>
          <a:solidFill>
            <a:srgbClr val="C00000">
              <a:alpha val="10196"/>
            </a:srgbClr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Performances de l’algorithme</a:t>
            </a:r>
            <a:endParaRPr/>
          </a:p>
        </p:txBody>
      </p:sp>
      <p:pic>
        <p:nvPicPr>
          <p:cNvPr id="445" name="Google Shape;44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199" y="1719560"/>
            <a:ext cx="9735815" cy="407164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0"/>
          <p:cNvSpPr txBox="1"/>
          <p:nvPr/>
        </p:nvSpPr>
        <p:spPr>
          <a:xfrm>
            <a:off x="10385428" y="2663170"/>
            <a:ext cx="1476373" cy="523220"/>
          </a:xfrm>
          <a:prstGeom prst="rect">
            <a:avLst/>
          </a:prstGeom>
          <a:solidFill>
            <a:schemeClr val="accent5">
              <a:alpha val="10196"/>
            </a:schemeClr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100 %</a:t>
            </a:r>
            <a:endParaRPr/>
          </a:p>
        </p:txBody>
      </p:sp>
      <p:sp>
        <p:nvSpPr>
          <p:cNvPr id="447" name="Google Shape;447;p20"/>
          <p:cNvSpPr txBox="1"/>
          <p:nvPr/>
        </p:nvSpPr>
        <p:spPr>
          <a:xfrm>
            <a:off x="10385428" y="3503285"/>
            <a:ext cx="1476373" cy="523220"/>
          </a:xfrm>
          <a:prstGeom prst="rect">
            <a:avLst/>
          </a:prstGeom>
          <a:solidFill>
            <a:schemeClr val="accent5">
              <a:alpha val="10196"/>
            </a:schemeClr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94,3 %</a:t>
            </a:r>
            <a:endParaRPr/>
          </a:p>
        </p:txBody>
      </p:sp>
      <p:sp>
        <p:nvSpPr>
          <p:cNvPr id="448" name="Google Shape;448;p20"/>
          <p:cNvSpPr txBox="1"/>
          <p:nvPr/>
        </p:nvSpPr>
        <p:spPr>
          <a:xfrm>
            <a:off x="10385428" y="4343400"/>
            <a:ext cx="1476373" cy="523220"/>
          </a:xfrm>
          <a:prstGeom prst="rect">
            <a:avLst/>
          </a:prstGeom>
          <a:solidFill>
            <a:schemeClr val="accent5">
              <a:alpha val="10196"/>
            </a:schemeClr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9,1%</a:t>
            </a:r>
            <a:endParaRPr/>
          </a:p>
        </p:txBody>
      </p:sp>
      <p:sp>
        <p:nvSpPr>
          <p:cNvPr id="449" name="Google Shape;449;p20"/>
          <p:cNvSpPr txBox="1"/>
          <p:nvPr/>
        </p:nvSpPr>
        <p:spPr>
          <a:xfrm>
            <a:off x="10385428" y="5183515"/>
            <a:ext cx="1476373" cy="523220"/>
          </a:xfrm>
          <a:prstGeom prst="rect">
            <a:avLst/>
          </a:prstGeom>
          <a:solidFill>
            <a:schemeClr val="accent5">
              <a:alpha val="10196"/>
            </a:schemeClr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100 %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21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456" name="Google Shape;456;p21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1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1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1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1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1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graphicFrame>
        <p:nvGraphicFramePr>
          <p:cNvPr id="466" name="Google Shape;466;p21"/>
          <p:cNvGraphicFramePr/>
          <p:nvPr/>
        </p:nvGraphicFramePr>
        <p:xfrm>
          <a:off x="2717800" y="8763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{FCCB3556-2F58-49FA-A3D2-3030D61142EC}</a:tableStyleId>
              </a:tblPr>
              <a:tblGrid>
                <a:gridCol w="3378200"/>
                <a:gridCol w="3378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Patients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Position EP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Segmentaire et sous segmentaire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Segmentaire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Segmentaire et sous segmentaire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4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Proximale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Segmentaire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Proximale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Segmentaire et sous segmentaire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86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Proximale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467" name="Google Shape;467;p21"/>
          <p:cNvSpPr txBox="1"/>
          <p:nvPr/>
        </p:nvSpPr>
        <p:spPr>
          <a:xfrm>
            <a:off x="1169147" y="5085478"/>
            <a:ext cx="10477500" cy="830997"/>
          </a:xfrm>
          <a:prstGeom prst="rect">
            <a:avLst/>
          </a:prstGeom>
          <a:solidFill>
            <a:srgbClr val="B3E5A0"/>
          </a:solidFill>
          <a:ln cap="flat" cmpd="sng" w="285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Tous les patients ont bénéficié d’une anticoagulation par HBPM puis relais AOD à long terme</a:t>
            </a:r>
            <a:endParaRPr/>
          </a:p>
        </p:txBody>
      </p:sp>
      <p:pic>
        <p:nvPicPr>
          <p:cNvPr descr="Seringue contour" id="468" name="Google Shape;4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5776" y="235985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ringue contour" id="469" name="Google Shape;46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31824" y="2359859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22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476" name="Google Shape;476;p22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2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2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2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2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2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486" name="Google Shape;486;p22"/>
          <p:cNvSpPr txBox="1"/>
          <p:nvPr/>
        </p:nvSpPr>
        <p:spPr>
          <a:xfrm>
            <a:off x="3187700" y="777226"/>
            <a:ext cx="6223000" cy="1429622"/>
          </a:xfrm>
          <a:prstGeom prst="rect">
            <a:avLst/>
          </a:prstGeom>
          <a:solidFill>
            <a:srgbClr val="F6C5AB"/>
          </a:solidFill>
          <a:ln cap="flat" cmpd="sng" w="9525">
            <a:solidFill>
              <a:srgbClr val="F2A9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Sensibilité à 100% et spécificité à 94,3 %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Prévalence d’EP fortuites à </a:t>
            </a: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0,5 %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faible que dans la littérature  </a:t>
            </a:r>
            <a:endParaRPr/>
          </a:p>
        </p:txBody>
      </p:sp>
      <p:sp>
        <p:nvSpPr>
          <p:cNvPr id="487" name="Google Shape;487;p22"/>
          <p:cNvSpPr txBox="1"/>
          <p:nvPr/>
        </p:nvSpPr>
        <p:spPr>
          <a:xfrm>
            <a:off x="266699" y="3429000"/>
            <a:ext cx="5842001" cy="235295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Hétérogénéité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la population oncologique étudiée dans chaque cohorte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Notre étude : Poumons, ORL et CCR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O’Connell et al, 2011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CCR et pancréas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Deniz et al, 2017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Sein, estomac, ovaire </a:t>
            </a:r>
            <a:endParaRPr/>
          </a:p>
        </p:txBody>
      </p:sp>
      <p:cxnSp>
        <p:nvCxnSpPr>
          <p:cNvPr id="488" name="Google Shape;488;p22"/>
          <p:cNvCxnSpPr/>
          <p:nvPr/>
        </p:nvCxnSpPr>
        <p:spPr>
          <a:xfrm>
            <a:off x="6261100" y="2206848"/>
            <a:ext cx="1206500" cy="1153974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89" name="Google Shape;489;p22"/>
          <p:cNvCxnSpPr/>
          <p:nvPr/>
        </p:nvCxnSpPr>
        <p:spPr>
          <a:xfrm flipH="1">
            <a:off x="5054600" y="2206848"/>
            <a:ext cx="1206500" cy="1153974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90" name="Google Shape;490;p22"/>
          <p:cNvSpPr txBox="1"/>
          <p:nvPr/>
        </p:nvSpPr>
        <p:spPr>
          <a:xfrm>
            <a:off x="6299200" y="3429000"/>
            <a:ext cx="5842001" cy="2352952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Littérature plus ancienne,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évolution récente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pratiques oncologiques et de la prévention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Nisio et al, 2017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Timp JF et al, 2013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Donadini MP et al, 2014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23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497" name="Google Shape;497;p23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3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499" name="Google Shape;499;p23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3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3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3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3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507" name="Google Shape;507;p23"/>
          <p:cNvSpPr txBox="1"/>
          <p:nvPr/>
        </p:nvSpPr>
        <p:spPr>
          <a:xfrm>
            <a:off x="3175000" y="805589"/>
            <a:ext cx="6299200" cy="589072"/>
          </a:xfrm>
          <a:prstGeom prst="rect">
            <a:avLst/>
          </a:prstGeom>
          <a:solidFill>
            <a:srgbClr val="F6C5AB"/>
          </a:solidFill>
          <a:ln cap="flat" cmpd="sng" w="9525">
            <a:solidFill>
              <a:srgbClr val="F2A9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Sensibilité à 100 % - Spécificité à 94,3 %</a:t>
            </a:r>
            <a:endParaRPr/>
          </a:p>
        </p:txBody>
      </p:sp>
      <p:graphicFrame>
        <p:nvGraphicFramePr>
          <p:cNvPr id="508" name="Google Shape;508;p23"/>
          <p:cNvGraphicFramePr/>
          <p:nvPr/>
        </p:nvGraphicFramePr>
        <p:xfrm>
          <a:off x="1041400" y="2619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{836A8109-0243-41AB-95DF-A0B06038773F}</a:tableStyleId>
              </a:tblPr>
              <a:tblGrid>
                <a:gridCol w="2641600"/>
                <a:gridCol w="2641600"/>
                <a:gridCol w="2641600"/>
                <a:gridCol w="2641600"/>
              </a:tblGrid>
              <a:tr h="34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Batra et al, 2022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Langius et al, 2024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Topff et al, 2023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  Wiklund et al, 2023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2D5"/>
                    </a:solidFill>
                  </a:tcPr>
                </a:tc>
              </a:tr>
              <a:tr h="443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Sen 82,5 % - Spé 99,8 %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  Sen 95,5 % - Spé 99,6 %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Sen 91,6 % - Spé 99,7%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Sen 90,7 % - Spé 99,8 %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F4F1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09" name="Google Shape;509;p23"/>
          <p:cNvSpPr/>
          <p:nvPr/>
        </p:nvSpPr>
        <p:spPr>
          <a:xfrm>
            <a:off x="1206500" y="1954492"/>
            <a:ext cx="736600" cy="3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3"/>
          <p:cNvSpPr txBox="1"/>
          <p:nvPr/>
        </p:nvSpPr>
        <p:spPr>
          <a:xfrm>
            <a:off x="2209800" y="1869363"/>
            <a:ext cx="9398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Performances robustes, meilleure sensibilité que dans la littérature</a:t>
            </a:r>
            <a:endParaRPr/>
          </a:p>
        </p:txBody>
      </p:sp>
      <p:sp>
        <p:nvSpPr>
          <p:cNvPr id="511" name="Google Shape;511;p23"/>
          <p:cNvSpPr txBox="1"/>
          <p:nvPr/>
        </p:nvSpPr>
        <p:spPr>
          <a:xfrm>
            <a:off x="3950074" y="4899725"/>
            <a:ext cx="4749052" cy="120032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Baisse de la spécificité due aux faux positifs issus des analyses sur les séquences à basse énergie</a:t>
            </a:r>
            <a:endParaRPr/>
          </a:p>
        </p:txBody>
      </p:sp>
      <p:sp>
        <p:nvSpPr>
          <p:cNvPr id="512" name="Google Shape;512;p23"/>
          <p:cNvSpPr/>
          <p:nvPr/>
        </p:nvSpPr>
        <p:spPr>
          <a:xfrm rot="5400000">
            <a:off x="5956299" y="4011962"/>
            <a:ext cx="740335" cy="38995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24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519" name="Google Shape;519;p24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4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521" name="Google Shape;521;p24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4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523" name="Google Shape;523;p24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4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4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4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529" name="Google Shape;529;p24"/>
          <p:cNvSpPr txBox="1"/>
          <p:nvPr/>
        </p:nvSpPr>
        <p:spPr>
          <a:xfrm>
            <a:off x="1153086" y="1255607"/>
            <a:ext cx="4749052" cy="120032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Baisse de la spécificité due aux faux positifs issus des analyses sur les séquences à basse énergie</a:t>
            </a:r>
            <a:endParaRPr/>
          </a:p>
        </p:txBody>
      </p:sp>
      <p:graphicFrame>
        <p:nvGraphicFramePr>
          <p:cNvPr id="530" name="Google Shape;530;p24"/>
          <p:cNvGraphicFramePr/>
          <p:nvPr/>
        </p:nvGraphicFramePr>
        <p:xfrm>
          <a:off x="6952129" y="12556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{3297078C-86C0-456B-92C4-FC378A43B524}</a:tableStyleId>
              </a:tblPr>
              <a:tblGrid>
                <a:gridCol w="2339800"/>
                <a:gridCol w="2015925"/>
              </a:tblGrid>
              <a:tr h="43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Conventionnelles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MonoKev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27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 </a:t>
                      </a:r>
                      <a:r>
                        <a:rPr b="1" lang="fr-FR" sz="1800"/>
                        <a:t>95,7 %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92,3 %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531" name="Google Shape;531;p24"/>
          <p:cNvSpPr txBox="1"/>
          <p:nvPr/>
        </p:nvSpPr>
        <p:spPr>
          <a:xfrm>
            <a:off x="709332" y="3241650"/>
            <a:ext cx="7769599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Augmentation du contraste intravasculaire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Augmentation du bruit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Plus sensible aux artéfacts et aux pièges anatomiques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Logiciel </a:t>
            </a: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 entraîné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 ces séquences spécifiques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Conserve cependant une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excellente sensibilité et VPN</a:t>
            </a:r>
            <a:endParaRPr/>
          </a:p>
        </p:txBody>
      </p:sp>
      <p:pic>
        <p:nvPicPr>
          <p:cNvPr descr="Icône de la ligne du scanner IRM sur blanc | Vecteur Premium" id="532" name="Google Shape;53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1282" y="3170566"/>
            <a:ext cx="2415987" cy="2415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25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539" name="Google Shape;539;p25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5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541" name="Google Shape;541;p25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5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543" name="Google Shape;543;p25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5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545" name="Google Shape;545;p25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5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547" name="Google Shape;547;p25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5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549" name="Google Shape;549;p25"/>
          <p:cNvSpPr txBox="1"/>
          <p:nvPr/>
        </p:nvSpPr>
        <p:spPr>
          <a:xfrm>
            <a:off x="1573910" y="700128"/>
            <a:ext cx="9748514" cy="189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Tous les patients ayant eu un diagnostic d’EP 🡪 </a:t>
            </a: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anticoagulation curative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Malgré l’absence de symptômes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long terme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Réel impact thérapeutique </a:t>
            </a:r>
            <a:endParaRPr/>
          </a:p>
        </p:txBody>
      </p:sp>
      <p:sp>
        <p:nvSpPr>
          <p:cNvPr id="550" name="Google Shape;550;p25"/>
          <p:cNvSpPr txBox="1"/>
          <p:nvPr/>
        </p:nvSpPr>
        <p:spPr>
          <a:xfrm>
            <a:off x="1502162" y="4266586"/>
            <a:ext cx="5517203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Cohérent avec la littérature scientifique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Dernières recommandations : </a:t>
            </a:r>
            <a:r>
              <a:rPr b="1" lang="fr-FR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poursuite du traitement tant que la maladie néoplasique est en cours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Mahé et al, 2021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5"/>
          <p:cNvSpPr txBox="1"/>
          <p:nvPr/>
        </p:nvSpPr>
        <p:spPr>
          <a:xfrm>
            <a:off x="7288305" y="2219961"/>
            <a:ext cx="4728852" cy="2352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 de l’embolie sous-segmentaire unique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Controversée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Balance bénéfice-risque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Selon le </a:t>
            </a:r>
            <a:r>
              <a:rPr lang="fr-FR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risque hémorragique</a:t>
            </a:r>
            <a:endParaRPr/>
          </a:p>
        </p:txBody>
      </p:sp>
      <p:pic>
        <p:nvPicPr>
          <p:cNvPr descr="Médecine contour" id="552" name="Google Shape;5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510" y="1061571"/>
            <a:ext cx="11684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vres sur une étagère contour" id="553" name="Google Shape;55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3762" y="4698643"/>
            <a:ext cx="11684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de contour" id="554" name="Google Shape;55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2907868"/>
            <a:ext cx="977137" cy="977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p27"/>
          <p:cNvGrpSpPr/>
          <p:nvPr/>
        </p:nvGrpSpPr>
        <p:grpSpPr>
          <a:xfrm>
            <a:off x="2976" y="0"/>
            <a:ext cx="12186046" cy="548640"/>
            <a:chOff x="2976" y="0"/>
            <a:chExt cx="12186046" cy="548640"/>
          </a:xfrm>
        </p:grpSpPr>
        <p:sp>
          <p:nvSpPr>
            <p:cNvPr id="561" name="Google Shape;561;p27"/>
            <p:cNvSpPr/>
            <p:nvPr/>
          </p:nvSpPr>
          <p:spPr>
            <a:xfrm>
              <a:off x="297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7"/>
            <p:cNvSpPr txBox="1"/>
            <p:nvPr/>
          </p:nvSpPr>
          <p:spPr>
            <a:xfrm>
              <a:off x="27729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Introduction</a:t>
              </a: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2387203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7"/>
            <p:cNvSpPr txBox="1"/>
            <p:nvPr/>
          </p:nvSpPr>
          <p:spPr>
            <a:xfrm>
              <a:off x="2661523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Méthodes</a:t>
              </a: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4771429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7"/>
            <p:cNvSpPr txBox="1"/>
            <p:nvPr/>
          </p:nvSpPr>
          <p:spPr>
            <a:xfrm>
              <a:off x="5045749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7155656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>
                <a:alpha val="40000"/>
              </a:srgbClr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7"/>
            <p:cNvSpPr txBox="1"/>
            <p:nvPr/>
          </p:nvSpPr>
          <p:spPr>
            <a:xfrm>
              <a:off x="7429976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Discussion</a:t>
              </a: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9539882" y="0"/>
              <a:ext cx="2649140" cy="548640"/>
            </a:xfrm>
            <a:prstGeom prst="chevron">
              <a:avLst>
                <a:gd fmla="val 50000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7"/>
            <p:cNvSpPr txBox="1"/>
            <p:nvPr/>
          </p:nvSpPr>
          <p:spPr>
            <a:xfrm>
              <a:off x="9814202" y="0"/>
              <a:ext cx="2100500" cy="548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120000" spcFirstLastPara="1" rIns="40000" wrap="square" tIns="4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lang="fr-FR" sz="3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Conclusion</a:t>
              </a:r>
              <a:endParaRPr/>
            </a:p>
          </p:txBody>
        </p:sp>
      </p:grpSp>
      <p:sp>
        <p:nvSpPr>
          <p:cNvPr id="571" name="Google Shape;571;p27"/>
          <p:cNvSpPr txBox="1"/>
          <p:nvPr/>
        </p:nvSpPr>
        <p:spPr>
          <a:xfrm>
            <a:off x="291727" y="1477248"/>
            <a:ext cx="11366500" cy="390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Algorithme CINA-iPe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VPN et sensibilité excellente à 100 %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Outil </a:t>
            </a:r>
            <a:r>
              <a:rPr lang="fr-FR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d’exclusion diagnostique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performant et fiable, venant compléter l’arsenal du radiologue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Performances moins bonnes sur les séquences à basses énergies 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Besoin </a:t>
            </a:r>
            <a:r>
              <a:rPr i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d’optimisation et d’entraînement spécifique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Utilisation reste prometteuse en oncologie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caca1182ee_0_81"/>
          <p:cNvSpPr txBox="1"/>
          <p:nvPr/>
        </p:nvSpPr>
        <p:spPr>
          <a:xfrm>
            <a:off x="401033" y="1979300"/>
            <a:ext cx="69504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MERCI DE VOTRE ATTENTION</a:t>
            </a:r>
            <a:endParaRPr b="1" sz="3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2025-06-08T12:25:23Z</dcterms:created>
  <dc:creator>Maxime THOBOIS</dc:creator>
</cp:coreProperties>
</file>