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97" r:id="rId3"/>
    <p:sldId id="330" r:id="rId4"/>
    <p:sldId id="332" r:id="rId5"/>
    <p:sldId id="335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8491D-73C3-4AA2-8502-1A8530799367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E1210-14E0-4D30-B218-C49384C2C36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4885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1200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AA5D6-55E9-4CCB-AEDF-8E9D9CEA4ABD}" type="slidenum">
              <a:rPr lang="fr-MA" smtClean="0"/>
              <a:t>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4936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AA5D6-55E9-4CCB-AEDF-8E9D9CEA4ABD}" type="slidenum">
              <a:rPr lang="fr-MA" smtClean="0">
                <a:solidFill>
                  <a:prstClr val="black"/>
                </a:solidFill>
              </a:rPr>
              <a:pPr/>
              <a:t>2</a:t>
            </a:fld>
            <a:endParaRPr lang="fr-M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153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6DCA2-E016-1C80-2D23-7E7B74657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F3D726-7E36-3878-0743-AFDA00B0F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6B3C48-7B87-9C03-1C37-EF120DD87D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24A39D-B362-1268-8CC3-FCC73C7453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AA5D6-55E9-4CCB-AEDF-8E9D9CEA4ABD}" type="slidenum">
              <a:rPr lang="fr-MA" smtClean="0"/>
              <a:t>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0935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61CB4-6ACB-2110-878B-D9EEB583A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A4C01F-E2E5-8D2E-D889-1DE6950A8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9FC52F-441C-4D93-848A-FED406757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610EB7-235A-CBFE-652C-C4588C739A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AA5D6-55E9-4CCB-AEDF-8E9D9CEA4ABD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2954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B3354-95BF-4E8F-26E5-6A032FB3D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57EA4C-8134-AB7B-A43A-4521D6B8C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1E51C3-2988-DCCE-39C9-DFFB0EC08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505050"/>
              </a:solidFill>
              <a:effectLst/>
              <a:latin typeface="Lato" panose="020F0502020204030203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7B9C6A-6896-1F45-F26A-3BD3566ED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AA5D6-55E9-4CCB-AEDF-8E9D9CEA4ABD}" type="slidenum">
              <a:rPr lang="fr-MA" smtClean="0">
                <a:solidFill>
                  <a:prstClr val="black"/>
                </a:solidFill>
              </a:rPr>
              <a:pPr/>
              <a:t>5</a:t>
            </a:fld>
            <a:endParaRPr lang="fr-M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23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47D2A-DE8D-1551-D2E3-B2E7C33E6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FEA8AA-AEF9-66A9-567B-5D195D019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94D3D-C1AC-575D-89C8-1FAF0C9B6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76FF2-FAB9-4329-BBDC-6F4ECEF6F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36CCF-F1DD-E94F-57FC-29CB033A4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607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35043-5D3F-06D0-E4A5-D2D7FAA3E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BBFD4-5C10-E74A-527F-434478054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3E19F-077F-71E1-CA3E-918814B6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A549E-7B38-9DAD-3906-208783F84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E437F-AC5B-9124-0113-89EDB486C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687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08B25-DCDF-7A9A-D6D9-1DEF07ED6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7AFC7-78D1-344F-9231-A14E268BC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DE1A3-C6EF-530D-00C5-C8B98E956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324BB-1B8C-AB43-F64C-092B764A3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DC40B-9CC0-F100-13E4-9C695F313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8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AC1B-70F4-2D6C-7499-357A26453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BD856-C4A3-4C57-0126-4DB65AD563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2FA04-18F5-42C4-0B9A-F13F2559C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9879D7-09AD-168C-E1EE-26DAC3CB5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79EC6D-F8E9-F7D5-AAE0-9831A1A76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7F1E5-09BD-2A7C-E07F-CD9BAC23F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566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56E3-AAA9-C3D0-0264-4ADD4B90E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521DE-E6F6-B903-0AF3-14A0022F4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DC605-5E9F-D00B-D610-427CEE095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B6618B-E11B-1C57-7FCB-2A86430FC0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87D27-7C9B-7652-2A8C-4883C1648C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D8BA60-89A6-F622-64A7-FE53C0E41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B97794-A9E4-7B67-FCC1-7D096B5E2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8E1AA1-F940-29D0-FC24-FE50E57D8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141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25751-2E2D-9A9E-861D-B29B613AD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FC3D47-A33F-CDC6-CB44-2AC3A7558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71921D-09A1-DE4A-ECCB-8F112647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0EC1B6-225E-E9AC-20EF-D65E6A0E5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994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350557-FE6C-E5D5-6A0B-ED36418AD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D1DE3-CCF9-236B-14C6-09C54D31C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4ADBD-82C8-D1C0-3018-850E264F4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69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7764F-AA1A-7F67-8C5A-B7966845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A2936-6282-3C11-7589-ACDE2913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85D69-F3AF-B937-B331-9C4D57A86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BC25C-7CA3-2FB0-6897-8717A9AA0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18D54-504C-B37E-36F3-6F5DAE447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4BEFC-6E04-39AC-230D-0912484D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167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E7C1-084B-4D29-0246-59E9E2BBA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100C4F-3551-6BD7-9CD3-BD5AC5ECC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BF0B5-F236-4D6C-7817-0113A8188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8743A-EE21-88CF-2EDD-B10C316B2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F1D80-885F-604F-16DE-AE55EF828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4536C-EE57-8E51-3685-F4CCE5BEC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884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D745E-175E-CA2A-0A9C-75C5FC2B3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B109EC-9D03-DBE8-B9D0-00CFB27DC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C1ED2-D2AA-D797-D406-3EFBC9CDF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5F00C-C0B6-6B8F-B1B7-AF140D2B5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CC956-54B0-9D70-75E6-F6DECE92B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176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7F880A-7877-FC2D-ACB2-0F766D87C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A1337-F1C7-900C-212B-49EB9F156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54F96-AA47-726C-5EFB-1E745C07C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4876A-DF29-648D-EC26-CA64F1ED6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AB9E4-E4D1-EB9A-3B84-2809EA50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08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84DF18-E28F-739D-F7F9-924BA7B6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A7F2F-9127-5261-C9AE-9DA9ED18A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8864F-A3CD-00CD-3774-A102C93FCA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86EE9-BAAE-420C-ACAC-47AF3921E9A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A115F-517F-2C36-7477-A5D088F90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BAE98-78EE-7669-1379-5CD79B6960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87636-A461-4F60-870A-B7ACACBE19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99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929995-F70D-463E-B0C3-80294CD83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1898"/>
            <a:ext cx="10515600" cy="4400879"/>
          </a:xfrm>
        </p:spPr>
        <p:txBody>
          <a:bodyPr>
            <a:noAutofit/>
          </a:bodyPr>
          <a:lstStyle/>
          <a:p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Papillomes schneidériens ou papillomes naso-sinusiens</a:t>
            </a:r>
          </a:p>
          <a:p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Tumeurs bénignes des fosses nasales et des sinus paranasaux</a:t>
            </a:r>
          </a:p>
          <a:p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Développement à partir de l’épithélium schneidérien</a:t>
            </a:r>
          </a:p>
          <a:p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2,5 % des tumeurs naso-sinusiennes.</a:t>
            </a:r>
          </a:p>
          <a:p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La classification de l’OMS les divise en trois sous-types histologiques distincts:</a:t>
            </a:r>
          </a:p>
          <a:p>
            <a:pPr lvl="1"/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</a:rPr>
              <a:t>Papillome inversé (50–80 %)</a:t>
            </a:r>
          </a:p>
          <a:p>
            <a:pPr lvl="1"/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</a:rPr>
              <a:t>Papillome exophytique (20–50 %)</a:t>
            </a:r>
          </a:p>
          <a:p>
            <a:pPr lvl="1"/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</a:rPr>
              <a:t>Papillome oncocytaire (5 %)</a:t>
            </a:r>
          </a:p>
          <a:p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Ils peuvent rarement se développer en dehors de la cavité nasale et des sinus paranasaux.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6B0214-EB50-E0C9-0DBB-D42E49C0CD23}"/>
              </a:ext>
            </a:extLst>
          </p:cNvPr>
          <p:cNvSpPr/>
          <p:nvPr/>
        </p:nvSpPr>
        <p:spPr>
          <a:xfrm>
            <a:off x="3375085" y="595223"/>
            <a:ext cx="5441830" cy="6901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noProof="0" dirty="0">
                <a:latin typeface="Cambria" panose="02040503050406030204" pitchFamily="18" charset="0"/>
                <a:ea typeface="Cambria" panose="020405030504060302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034258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5BCA7DB-7F4B-5F7F-5177-D85C82584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r="67031" b="58092"/>
          <a:stretch>
            <a:fillRect/>
          </a:stretch>
        </p:blipFill>
        <p:spPr>
          <a:xfrm>
            <a:off x="8401050" y="112198"/>
            <a:ext cx="3790950" cy="27623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88ACB9-52EC-30E4-B2EB-38B134ACD2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9" r="33125" b="58092"/>
          <a:stretch>
            <a:fillRect/>
          </a:stretch>
        </p:blipFill>
        <p:spPr>
          <a:xfrm>
            <a:off x="7820025" y="2242422"/>
            <a:ext cx="4133850" cy="276237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21AB2-FC94-B6DE-1881-8C4B81396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354" y="1408878"/>
            <a:ext cx="5345012" cy="1677925"/>
          </a:xfrm>
        </p:spPr>
        <p:txBody>
          <a:bodyPr>
            <a:noAutofit/>
          </a:bodyPr>
          <a:lstStyle/>
          <a:p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Diagnostic et l’évaluation préthérapeutique.</a:t>
            </a:r>
          </a:p>
          <a:p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Extension tumorale </a:t>
            </a:r>
          </a:p>
          <a:p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Différencie la tumeur d'une sécrétion rétentionnelle.</a:t>
            </a:r>
            <a:endParaRPr lang="fr-FR" sz="2000" b="1" u="sng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8F5E8-01AE-A76F-A4DA-5C0A2C4EB770}"/>
              </a:ext>
            </a:extLst>
          </p:cNvPr>
          <p:cNvSpPr txBox="1"/>
          <p:nvPr/>
        </p:nvSpPr>
        <p:spPr>
          <a:xfrm>
            <a:off x="508354" y="3202353"/>
            <a:ext cx="5441830" cy="2554545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T1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: Iso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T2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Aspect « 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cérébriforme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 »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: 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alternance de couches en hyper et en hypo signal.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Absence de restriction de diffusion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TI post Gadolinium: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Rehaussement hétérogène avec même aspect cérébriforme.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84C0926-37C6-DCBC-D758-F6EC2DC42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56" b="58092"/>
          <a:stretch>
            <a:fillRect/>
          </a:stretch>
        </p:blipFill>
        <p:spPr>
          <a:xfrm>
            <a:off x="6096000" y="4202383"/>
            <a:ext cx="3790950" cy="26556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1174EE-3C17-C161-A20F-D39A15A2AC07}"/>
              </a:ext>
            </a:extLst>
          </p:cNvPr>
          <p:cNvSpPr/>
          <p:nvPr/>
        </p:nvSpPr>
        <p:spPr>
          <a:xfrm>
            <a:off x="3375085" y="224500"/>
            <a:ext cx="5441830" cy="6901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noProof="0" dirty="0">
                <a:latin typeface="Cambria" panose="02040503050406030204" pitchFamily="18" charset="0"/>
                <a:ea typeface="Cambria" panose="02040503050406030204" pitchFamily="18" charset="0"/>
              </a:rPr>
              <a:t>IRM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4FD1BD-E3E2-4517-1985-14684DE2E4A3}"/>
              </a:ext>
            </a:extLst>
          </p:cNvPr>
          <p:cNvSpPr/>
          <p:nvPr/>
        </p:nvSpPr>
        <p:spPr>
          <a:xfrm>
            <a:off x="0" y="0"/>
            <a:ext cx="3104147" cy="9261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noProof="0" dirty="0">
                <a:latin typeface="Cambria" panose="02040503050406030204" pitchFamily="18" charset="0"/>
                <a:ea typeface="Cambria" panose="02040503050406030204" pitchFamily="18" charset="0"/>
              </a:rPr>
              <a:t>Papillome </a:t>
            </a:r>
            <a:r>
              <a:rPr lang="fr-FR" sz="2800" b="1" noProof="0" dirty="0" err="1">
                <a:latin typeface="Cambria" panose="02040503050406030204" pitchFamily="18" charset="0"/>
                <a:ea typeface="Cambria" panose="02040503050406030204" pitchFamily="18" charset="0"/>
              </a:rPr>
              <a:t>invers</a:t>
            </a:r>
            <a:r>
              <a:rPr lang="fr-FR" sz="2800" b="1" dirty="0">
                <a:latin typeface="Cambria" panose="02040503050406030204" pitchFamily="18" charset="0"/>
                <a:ea typeface="Cambria" panose="02040503050406030204" pitchFamily="18" charset="0"/>
              </a:rPr>
              <a:t>é</a:t>
            </a:r>
            <a:endParaRPr lang="fr-FR" sz="2800" b="1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90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D6E84-CA7B-612A-85D0-B9E799B8F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B9A55D-095B-63F2-2815-7D07C5AD9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30" y="1624609"/>
            <a:ext cx="5257800" cy="2530808"/>
          </a:xfrm>
          <a:ln w="28575">
            <a:solidFill>
              <a:schemeClr val="accent1">
                <a:lumMod val="50000"/>
              </a:schemeClr>
            </a:solidFill>
            <a:prstDash val="dashDot"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</a:rPr>
              <a:t>TDM:</a:t>
            </a:r>
            <a:endParaRPr lang="fr-F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Petite masse unique, bien circonscrite, accrochée à la cloison nasale.</a:t>
            </a:r>
          </a:p>
          <a:p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</a:rPr>
              <a:t>Absence de remaniement osseux agressif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 : C'est un point crucial qui le différencie du papillome inversé.</a:t>
            </a:r>
          </a:p>
          <a:p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</a:rPr>
              <a:t>Pas d'envahissement sinusal</a:t>
            </a:r>
          </a:p>
          <a:p>
            <a:pPr marL="0" indent="0">
              <a:buNone/>
            </a:pPr>
            <a:b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fr-FR" sz="20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2C22CC-90C0-368D-288F-EA386345A797}"/>
              </a:ext>
            </a:extLst>
          </p:cNvPr>
          <p:cNvSpPr/>
          <p:nvPr/>
        </p:nvSpPr>
        <p:spPr>
          <a:xfrm>
            <a:off x="3375085" y="595223"/>
            <a:ext cx="5441830" cy="6901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noProof="0" dirty="0">
                <a:latin typeface="Cambria" panose="02040503050406030204" pitchFamily="18" charset="0"/>
                <a:ea typeface="Cambria" panose="02040503050406030204" pitchFamily="18" charset="0"/>
              </a:rPr>
              <a:t>Papillome exophytique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23CDA-8C5F-270D-C56A-D3ECCF92C4FA}"/>
              </a:ext>
            </a:extLst>
          </p:cNvPr>
          <p:cNvSpPr txBox="1"/>
          <p:nvPr/>
        </p:nvSpPr>
        <p:spPr>
          <a:xfrm>
            <a:off x="246530" y="4494691"/>
            <a:ext cx="5257800" cy="163121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IRM: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T1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: Iso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T2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: hypersignal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TI post Gadolinium</a:t>
            </a: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: Rehaussement homogène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B3A1EE-75F3-759E-DEC8-73517F40B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9" t="38440" r="30737"/>
          <a:stretch>
            <a:fillRect/>
          </a:stretch>
        </p:blipFill>
        <p:spPr>
          <a:xfrm>
            <a:off x="9237035" y="1414474"/>
            <a:ext cx="2872111" cy="2951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65BAD0-40A5-F939-ADF4-3743EF6D5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0" b="29876"/>
          <a:stretch>
            <a:fillRect/>
          </a:stretch>
        </p:blipFill>
        <p:spPr>
          <a:xfrm>
            <a:off x="5849375" y="4365550"/>
            <a:ext cx="5482672" cy="24194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2A1C74-3A32-C820-6B22-5A14E6628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7" t="7874" r="7781" b="18192"/>
          <a:stretch>
            <a:fillRect/>
          </a:stretch>
        </p:blipFill>
        <p:spPr>
          <a:xfrm>
            <a:off x="5849375" y="1414475"/>
            <a:ext cx="3387001" cy="295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7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CCC38-A606-36C6-C6B3-398FAF0F9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1AB40B-0831-41C5-5F7D-C3B803DE1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30" y="1624609"/>
            <a:ext cx="5257800" cy="2530808"/>
          </a:xfrm>
          <a:ln w="28575">
            <a:solidFill>
              <a:schemeClr val="accent1">
                <a:lumMod val="50000"/>
              </a:schemeClr>
            </a:solidFill>
            <a:prstDash val="dashDot"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</a:rPr>
              <a:t>TDM:</a:t>
            </a:r>
            <a:endParaRPr lang="fr-F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Masse unique, bien circonscrite</a:t>
            </a:r>
          </a:p>
          <a:p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</a:rPr>
              <a:t>Absence de calcifications</a:t>
            </a:r>
          </a:p>
          <a:p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</a:rPr>
              <a:t>Responsables souvent d’un amincissement de la corticale des structures osseuses avoisinantes</a:t>
            </a:r>
            <a:endParaRPr lang="fr-F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b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fr-FR" sz="2000" dirty="0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77133E-CBE6-98FC-C049-6EB1A19DDE47}"/>
              </a:ext>
            </a:extLst>
          </p:cNvPr>
          <p:cNvSpPr/>
          <p:nvPr/>
        </p:nvSpPr>
        <p:spPr>
          <a:xfrm>
            <a:off x="3375085" y="595223"/>
            <a:ext cx="5441830" cy="6901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noProof="0" dirty="0">
                <a:latin typeface="Cambria" panose="02040503050406030204" pitchFamily="18" charset="0"/>
                <a:ea typeface="Cambria" panose="02040503050406030204" pitchFamily="18" charset="0"/>
              </a:rPr>
              <a:t>Papillome oncocytaire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7F99DA-03D8-9AD0-24F9-51BB1E57FDC6}"/>
              </a:ext>
            </a:extLst>
          </p:cNvPr>
          <p:cNvSpPr txBox="1"/>
          <p:nvPr/>
        </p:nvSpPr>
        <p:spPr>
          <a:xfrm>
            <a:off x="246530" y="4494691"/>
            <a:ext cx="5257800" cy="163121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IRM: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T1: Isosignal ou hypersignal hétérogène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T2 : Isosignal ou hypersignal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TI post Gadolinium: Rehaussement homogène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41023F-BEAA-1483-8E3E-C6153CF1B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578" y="1333140"/>
            <a:ext cx="3625892" cy="3695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A32C98-3042-795F-14C6-20E59248E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681" y="2867204"/>
            <a:ext cx="3395573" cy="339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6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74ADF-000C-2BD9-B9CB-B4096D4AC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69BD98-64DE-36BD-E122-87C9B34BD0FE}"/>
              </a:ext>
            </a:extLst>
          </p:cNvPr>
          <p:cNvSpPr/>
          <p:nvPr/>
        </p:nvSpPr>
        <p:spPr>
          <a:xfrm>
            <a:off x="3683633" y="233083"/>
            <a:ext cx="4846504" cy="6901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</a:rPr>
              <a:t>Carcinome à cellules squameuses</a:t>
            </a:r>
            <a:endParaRPr lang="fr-FR" sz="2400" b="1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83FF8-F2BA-09FA-8C61-E7132B3A4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84" y="1622295"/>
            <a:ext cx="11592431" cy="40355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5C9995-7397-1A02-DCA9-26BD2E196F83}"/>
              </a:ext>
            </a:extLst>
          </p:cNvPr>
          <p:cNvSpPr/>
          <p:nvPr/>
        </p:nvSpPr>
        <p:spPr>
          <a:xfrm>
            <a:off x="0" y="0"/>
            <a:ext cx="2669458" cy="6901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</a:rPr>
              <a:t>Piège diagnostique</a:t>
            </a:r>
            <a:endParaRPr lang="fr-FR" sz="2400" b="1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231</Words>
  <Application>Microsoft Office PowerPoint</Application>
  <PresentationFormat>Widescreen</PresentationFormat>
  <Paragraphs>48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kaoutar k</dc:creator>
  <cp:lastModifiedBy>kaoutar k</cp:lastModifiedBy>
  <cp:revision>1</cp:revision>
  <dcterms:created xsi:type="dcterms:W3CDTF">2026-02-27T11:36:57Z</dcterms:created>
  <dcterms:modified xsi:type="dcterms:W3CDTF">2026-02-27T11:40:08Z</dcterms:modified>
</cp:coreProperties>
</file>