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C3ABF8-9BE1-AA38-92EB-76E356920EA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21D9CB3-6A73-465F-29A6-3D61DC90BB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8DC5715-A9B4-323B-CC21-43B05BD7C3D9}"/>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74515214-16CE-E650-FF3C-90A9922999B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179E653-EBC3-B1BA-AA09-E81B427AB4C4}"/>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632153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4CD67D-BA50-69DB-3303-0CB340D7490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21E5EED-019E-F91E-BCF0-8DD05F8A800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6A3BB53-ECC6-0C61-C429-187CC5D738BD}"/>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56B52289-1A31-74C8-12A7-C90C776EA8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04B07CD-94E4-B599-D879-4EF49EAC1754}"/>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353186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937A15-3810-C0DD-E329-C32B0890F66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023EB01-8FAE-F065-8A19-8A34837892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60FD047-ED6C-EB4A-882C-454FA54550F9}"/>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614ABE41-87C6-13D4-2358-93479551AFF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BC958E-5783-45CE-AD84-1F37D9374189}"/>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988688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AF07B5-CF5A-9FC8-5F5D-BDCA9A657B2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CD04FFE-14EF-5624-67FB-41AA4A327D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C3D5468-4EAB-DE06-2C7C-3852CE6C9F0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BF8C338-BCD0-67EC-9850-82D4C4DA084F}"/>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6" name="Espace réservé du pied de page 5">
            <a:extLst>
              <a:ext uri="{FF2B5EF4-FFF2-40B4-BE49-F238E27FC236}">
                <a16:creationId xmlns:a16="http://schemas.microsoft.com/office/drawing/2014/main" id="{43EF3D43-6923-A625-51C7-904C718685F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3E08C5D-16B4-BBC1-0453-443B5D4513A8}"/>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1835006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7928E0-F382-3E7B-324B-9950B0B3119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BB56585-B009-E083-B96C-069A0696A2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32943DF-9788-98B3-A39E-218DCDDEC10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CB6DAC9-99B1-75C3-7A7B-A327A8E5E5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9B0F8F-9AD7-5943-1FAD-4D760FC9FA6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FCB4F53-3844-DA5D-D325-B6585F1C7E90}"/>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8" name="Espace réservé du pied de page 7">
            <a:extLst>
              <a:ext uri="{FF2B5EF4-FFF2-40B4-BE49-F238E27FC236}">
                <a16:creationId xmlns:a16="http://schemas.microsoft.com/office/drawing/2014/main" id="{FCF5981B-4F8D-E218-B141-45DC296676A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9A5C523-D7EB-1D76-D50F-58130EEE1BF2}"/>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641695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7DBD28-9A55-197E-8796-1074195FBC1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F529282-1E19-F74F-1568-8810704D9C43}"/>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4" name="Espace réservé du pied de page 3">
            <a:extLst>
              <a:ext uri="{FF2B5EF4-FFF2-40B4-BE49-F238E27FC236}">
                <a16:creationId xmlns:a16="http://schemas.microsoft.com/office/drawing/2014/main" id="{930BC064-BA3E-093D-D953-D78CA5CD395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BFC9D3D-1CE2-7DAE-4438-8025A55E52F5}"/>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826660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67816CE-DB5A-A2E6-0EAA-C6A701ADAE63}"/>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3" name="Espace réservé du pied de page 2">
            <a:extLst>
              <a:ext uri="{FF2B5EF4-FFF2-40B4-BE49-F238E27FC236}">
                <a16:creationId xmlns:a16="http://schemas.microsoft.com/office/drawing/2014/main" id="{17EA5AB0-CAD9-EB11-944D-3FE58A9044E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BE815E9-339A-0051-8E5F-19952F798A5B}"/>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3437701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9D0B84-E821-946B-9EB9-2085A59116D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AF45B92-2FC6-C16E-856A-CF7A905FA5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89F2DA8-3244-4508-6EC1-4222362D3A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4A523DB-E2BC-FDFC-E309-03D0DA0CEA7D}"/>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6" name="Espace réservé du pied de page 5">
            <a:extLst>
              <a:ext uri="{FF2B5EF4-FFF2-40B4-BE49-F238E27FC236}">
                <a16:creationId xmlns:a16="http://schemas.microsoft.com/office/drawing/2014/main" id="{0F4643B2-D217-0A62-F793-9D82EC9D023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AAC3491-87CF-6C08-4D63-0B1B3D4339F0}"/>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713091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5D9631-DBAC-0C9A-ECF4-EB4BEF457E2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202B433-07B2-0BA2-4B1D-E603B52E35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061A7CA-D3C1-7C1E-97ED-63A9ABCC94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56C9A3C-84DF-EE35-AEB0-D456ABB4BAA0}"/>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6" name="Espace réservé du pied de page 5">
            <a:extLst>
              <a:ext uri="{FF2B5EF4-FFF2-40B4-BE49-F238E27FC236}">
                <a16:creationId xmlns:a16="http://schemas.microsoft.com/office/drawing/2014/main" id="{5237DD66-0F8C-8BCF-B55C-4D0EB347451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D1E5F1D-BD03-A712-1B29-DC00FD75B89B}"/>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2550667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D63D07-AED7-18BC-05EB-DAF4E4B0490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3E22160-9A07-3874-1F77-F32B1518AB4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2A0A2A9-281B-3970-5277-483717D778F9}"/>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ED894C84-BD45-E520-A4E0-1C64F83442A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6E80380-20D1-4753-B0EA-0DAED908C012}"/>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2001874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0268BEE-1476-5F9C-4CDA-0C0DA121FEE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151B252-9391-C7B7-265F-D032288ABE9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F84439F-C1E3-A562-D944-9557E7740C50}"/>
              </a:ext>
            </a:extLst>
          </p:cNvPr>
          <p:cNvSpPr>
            <a:spLocks noGrp="1"/>
          </p:cNvSpPr>
          <p:nvPr>
            <p:ph type="dt" sz="half" idx="10"/>
          </p:nvPr>
        </p:nvSpPr>
        <p:spPr/>
        <p:txBody>
          <a:bodyPr/>
          <a:lstStyle/>
          <a:p>
            <a:fld id="{120214B8-AF0F-43CA-B9D8-4E96116C63C5}"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0807B74B-E7AC-A415-C420-66D842EE50D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A382EE8-D15B-7946-DD4C-002F5F51011E}"/>
              </a:ext>
            </a:extLst>
          </p:cNvPr>
          <p:cNvSpPr>
            <a:spLocks noGrp="1"/>
          </p:cNvSpPr>
          <p:nvPr>
            <p:ph type="sldNum" sz="quarter" idx="12"/>
          </p:nvPr>
        </p:nvSpPr>
        <p:spPr/>
        <p:txBody>
          <a:bodyPr/>
          <a:lstStyle/>
          <a:p>
            <a:fld id="{4F8E55F4-16A3-4300-9690-812BE1E2043B}" type="slidenum">
              <a:rPr lang="fr-FR" smtClean="0"/>
              <a:t>‹N°›</a:t>
            </a:fld>
            <a:endParaRPr lang="fr-FR"/>
          </a:p>
        </p:txBody>
      </p:sp>
    </p:spTree>
    <p:extLst>
      <p:ext uri="{BB962C8B-B14F-4D97-AF65-F5344CB8AC3E}">
        <p14:creationId xmlns:p14="http://schemas.microsoft.com/office/powerpoint/2010/main" val="329486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D4DE2CC-1D04-CE59-EA58-73E701D3CA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318A1E8-42AA-B7CF-AD02-437B16A061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CCE3DBC-7CB3-7F50-5B49-DC835FF578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0214B8-AF0F-43CA-B9D8-4E96116C63C5}" type="datetimeFigureOut">
              <a:rPr lang="fr-FR" smtClean="0"/>
              <a:t>27/02/2026</a:t>
            </a:fld>
            <a:endParaRPr lang="fr-FR"/>
          </a:p>
        </p:txBody>
      </p:sp>
      <p:sp>
        <p:nvSpPr>
          <p:cNvPr id="5" name="Espace réservé du pied de page 4">
            <a:extLst>
              <a:ext uri="{FF2B5EF4-FFF2-40B4-BE49-F238E27FC236}">
                <a16:creationId xmlns:a16="http://schemas.microsoft.com/office/drawing/2014/main" id="{0676D12E-D797-AE04-BAC9-99D76988C2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C9A52C1-7758-D701-A700-D4D9BE7440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8E55F4-16A3-4300-9690-812BE1E2043B}" type="slidenum">
              <a:rPr lang="fr-FR" smtClean="0"/>
              <a:t>‹N°›</a:t>
            </a:fld>
            <a:endParaRPr lang="fr-FR"/>
          </a:p>
        </p:txBody>
      </p:sp>
    </p:spTree>
    <p:extLst>
      <p:ext uri="{BB962C8B-B14F-4D97-AF65-F5344CB8AC3E}">
        <p14:creationId xmlns:p14="http://schemas.microsoft.com/office/powerpoint/2010/main" val="4167661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988FAD14-B3E6-A571-8DF4-F1758FCECE91}"/>
              </a:ext>
            </a:extLst>
          </p:cNvPr>
          <p:cNvPicPr>
            <a:picLocks noChangeAspect="1"/>
          </p:cNvPicPr>
          <p:nvPr/>
        </p:nvPicPr>
        <p:blipFill>
          <a:blip r:embed="rId2">
            <a:extLst>
              <a:ext uri="{28A0092B-C50C-407E-A947-70E740481C1C}">
                <a14:useLocalDpi xmlns:a14="http://schemas.microsoft.com/office/drawing/2010/main" val="0"/>
              </a:ext>
            </a:extLst>
          </a:blip>
          <a:srcRect l="7837" t="7081" r="48360" b="3454"/>
          <a:stretch/>
        </p:blipFill>
        <p:spPr>
          <a:xfrm>
            <a:off x="922300" y="432724"/>
            <a:ext cx="2386215" cy="3017880"/>
          </a:xfrm>
          <a:prstGeom prst="rect">
            <a:avLst/>
          </a:prstGeom>
        </p:spPr>
      </p:pic>
      <p:sp>
        <p:nvSpPr>
          <p:cNvPr id="6" name="Rectangle 5">
            <a:extLst>
              <a:ext uri="{FF2B5EF4-FFF2-40B4-BE49-F238E27FC236}">
                <a16:creationId xmlns:a16="http://schemas.microsoft.com/office/drawing/2014/main" id="{C958CF44-0BE3-90E1-7063-1E492159F99C}"/>
              </a:ext>
            </a:extLst>
          </p:cNvPr>
          <p:cNvSpPr/>
          <p:nvPr/>
        </p:nvSpPr>
        <p:spPr>
          <a:xfrm>
            <a:off x="936660" y="3634789"/>
            <a:ext cx="10267976" cy="166852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dirty="0">
                <a:solidFill>
                  <a:schemeClr val="tx1"/>
                </a:solidFill>
              </a:rPr>
              <a:t>Il s’agit d’un patient de 38ans, suivie pour un CHC traité par chimio embolisation, l’IRM de contrôle après 3mois objectivant deux formations nodulaire du segment VII arrondies, bien limitées, en hyposignal T1, hypersignal T2 et sans rehaussement après injection de gadolinium.    </a:t>
            </a:r>
          </a:p>
        </p:txBody>
      </p:sp>
      <p:pic>
        <p:nvPicPr>
          <p:cNvPr id="8" name="Image 7">
            <a:extLst>
              <a:ext uri="{FF2B5EF4-FFF2-40B4-BE49-F238E27FC236}">
                <a16:creationId xmlns:a16="http://schemas.microsoft.com/office/drawing/2014/main" id="{22A5CED6-9718-002C-36C7-120D4D1F2E3F}"/>
              </a:ext>
            </a:extLst>
          </p:cNvPr>
          <p:cNvPicPr>
            <a:picLocks noChangeAspect="1"/>
          </p:cNvPicPr>
          <p:nvPr/>
        </p:nvPicPr>
        <p:blipFill>
          <a:blip r:embed="rId3">
            <a:extLst>
              <a:ext uri="{28A0092B-C50C-407E-A947-70E740481C1C}">
                <a14:useLocalDpi xmlns:a14="http://schemas.microsoft.com/office/drawing/2010/main" val="0"/>
              </a:ext>
            </a:extLst>
          </a:blip>
          <a:srcRect l="5207" t="5188" r="47169" b="4963"/>
          <a:stretch/>
        </p:blipFill>
        <p:spPr>
          <a:xfrm>
            <a:off x="6176806" y="432724"/>
            <a:ext cx="2386215" cy="3017880"/>
          </a:xfrm>
          <a:prstGeom prst="rect">
            <a:avLst/>
          </a:prstGeom>
        </p:spPr>
      </p:pic>
      <p:pic>
        <p:nvPicPr>
          <p:cNvPr id="11" name="Image 10">
            <a:extLst>
              <a:ext uri="{FF2B5EF4-FFF2-40B4-BE49-F238E27FC236}">
                <a16:creationId xmlns:a16="http://schemas.microsoft.com/office/drawing/2014/main" id="{B4E99898-1C14-AF0A-79F2-E98CCD4EAEF6}"/>
              </a:ext>
            </a:extLst>
          </p:cNvPr>
          <p:cNvPicPr>
            <a:picLocks noChangeAspect="1"/>
          </p:cNvPicPr>
          <p:nvPr/>
        </p:nvPicPr>
        <p:blipFill>
          <a:blip r:embed="rId4">
            <a:extLst>
              <a:ext uri="{28A0092B-C50C-407E-A947-70E740481C1C}">
                <a14:useLocalDpi xmlns:a14="http://schemas.microsoft.com/office/drawing/2010/main" val="0"/>
              </a:ext>
            </a:extLst>
          </a:blip>
          <a:srcRect l="6149" t="6648" r="47742" b="1898"/>
          <a:stretch/>
        </p:blipFill>
        <p:spPr>
          <a:xfrm>
            <a:off x="3549552" y="432724"/>
            <a:ext cx="2386215" cy="3017880"/>
          </a:xfrm>
          <a:prstGeom prst="rect">
            <a:avLst/>
          </a:prstGeom>
        </p:spPr>
      </p:pic>
      <p:pic>
        <p:nvPicPr>
          <p:cNvPr id="13" name="Image 12">
            <a:extLst>
              <a:ext uri="{FF2B5EF4-FFF2-40B4-BE49-F238E27FC236}">
                <a16:creationId xmlns:a16="http://schemas.microsoft.com/office/drawing/2014/main" id="{3EF0CBA7-AC3D-D2B7-DE06-CE9431BDABA3}"/>
              </a:ext>
            </a:extLst>
          </p:cNvPr>
          <p:cNvPicPr>
            <a:picLocks noChangeAspect="1"/>
          </p:cNvPicPr>
          <p:nvPr/>
        </p:nvPicPr>
        <p:blipFill>
          <a:blip r:embed="rId5">
            <a:extLst>
              <a:ext uri="{28A0092B-C50C-407E-A947-70E740481C1C}">
                <a14:useLocalDpi xmlns:a14="http://schemas.microsoft.com/office/drawing/2010/main" val="0"/>
              </a:ext>
            </a:extLst>
          </a:blip>
          <a:srcRect l="4188" t="4031" r="49869" b="5562"/>
          <a:stretch/>
        </p:blipFill>
        <p:spPr>
          <a:xfrm>
            <a:off x="8804060" y="432724"/>
            <a:ext cx="2386216" cy="3017880"/>
          </a:xfrm>
          <a:prstGeom prst="rect">
            <a:avLst/>
          </a:prstGeom>
        </p:spPr>
      </p:pic>
      <p:pic>
        <p:nvPicPr>
          <p:cNvPr id="15" name="Image 14">
            <a:extLst>
              <a:ext uri="{FF2B5EF4-FFF2-40B4-BE49-F238E27FC236}">
                <a16:creationId xmlns:a16="http://schemas.microsoft.com/office/drawing/2014/main" id="{01CA35CA-ED2B-A817-42F2-D2261C4D364E}"/>
              </a:ext>
            </a:extLst>
          </p:cNvPr>
          <p:cNvPicPr>
            <a:picLocks noChangeAspect="1"/>
          </p:cNvPicPr>
          <p:nvPr/>
        </p:nvPicPr>
        <p:blipFill>
          <a:blip r:embed="rId6"/>
          <a:stretch>
            <a:fillRect/>
          </a:stretch>
        </p:blipFill>
        <p:spPr>
          <a:xfrm>
            <a:off x="5259561" y="5999871"/>
            <a:ext cx="1667894" cy="825523"/>
          </a:xfrm>
          <a:prstGeom prst="rect">
            <a:avLst/>
          </a:prstGeom>
        </p:spPr>
      </p:pic>
      <p:sp>
        <p:nvSpPr>
          <p:cNvPr id="18" name="Flèche : bas 17">
            <a:extLst>
              <a:ext uri="{FF2B5EF4-FFF2-40B4-BE49-F238E27FC236}">
                <a16:creationId xmlns:a16="http://schemas.microsoft.com/office/drawing/2014/main" id="{D8ABA48A-9CB0-0569-93E5-72E77E1801E0}"/>
              </a:ext>
            </a:extLst>
          </p:cNvPr>
          <p:cNvSpPr/>
          <p:nvPr/>
        </p:nvSpPr>
        <p:spPr>
          <a:xfrm>
            <a:off x="5912321" y="5349444"/>
            <a:ext cx="316669" cy="533963"/>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BD7F8E7A-8A51-9114-2E98-9FFC0563BF76}"/>
              </a:ext>
            </a:extLst>
          </p:cNvPr>
          <p:cNvSpPr/>
          <p:nvPr/>
        </p:nvSpPr>
        <p:spPr>
          <a:xfrm>
            <a:off x="1484026" y="54036"/>
            <a:ext cx="1109272" cy="2678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T1</a:t>
            </a:r>
          </a:p>
        </p:txBody>
      </p:sp>
      <p:sp>
        <p:nvSpPr>
          <p:cNvPr id="3" name="Rectangle 2">
            <a:extLst>
              <a:ext uri="{FF2B5EF4-FFF2-40B4-BE49-F238E27FC236}">
                <a16:creationId xmlns:a16="http://schemas.microsoft.com/office/drawing/2014/main" id="{A4480B7E-98D1-F967-982E-F8758ED851E3}"/>
              </a:ext>
            </a:extLst>
          </p:cNvPr>
          <p:cNvSpPr/>
          <p:nvPr/>
        </p:nvSpPr>
        <p:spPr>
          <a:xfrm>
            <a:off x="3861541" y="54036"/>
            <a:ext cx="1744466" cy="255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Temps artériel </a:t>
            </a:r>
          </a:p>
        </p:txBody>
      </p:sp>
      <p:sp>
        <p:nvSpPr>
          <p:cNvPr id="4" name="Rectangle 3">
            <a:extLst>
              <a:ext uri="{FF2B5EF4-FFF2-40B4-BE49-F238E27FC236}">
                <a16:creationId xmlns:a16="http://schemas.microsoft.com/office/drawing/2014/main" id="{DC5384FF-9F17-220E-AF96-91376752268F}"/>
              </a:ext>
            </a:extLst>
          </p:cNvPr>
          <p:cNvSpPr/>
          <p:nvPr/>
        </p:nvSpPr>
        <p:spPr>
          <a:xfrm>
            <a:off x="6442338" y="71526"/>
            <a:ext cx="1744466" cy="255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Temps portal </a:t>
            </a:r>
          </a:p>
        </p:txBody>
      </p:sp>
      <p:sp>
        <p:nvSpPr>
          <p:cNvPr id="7" name="Rectangle 6">
            <a:extLst>
              <a:ext uri="{FF2B5EF4-FFF2-40B4-BE49-F238E27FC236}">
                <a16:creationId xmlns:a16="http://schemas.microsoft.com/office/drawing/2014/main" id="{D6A58C03-634A-9187-0B61-F9F83A2E03D5}"/>
              </a:ext>
            </a:extLst>
          </p:cNvPr>
          <p:cNvSpPr/>
          <p:nvPr/>
        </p:nvSpPr>
        <p:spPr>
          <a:xfrm>
            <a:off x="9128065" y="59036"/>
            <a:ext cx="1744466" cy="255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Temps tardif </a:t>
            </a:r>
          </a:p>
        </p:txBody>
      </p:sp>
    </p:spTree>
    <p:extLst>
      <p:ext uri="{BB962C8B-B14F-4D97-AF65-F5344CB8AC3E}">
        <p14:creationId xmlns:p14="http://schemas.microsoft.com/office/powerpoint/2010/main" val="1168866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9FBE86D-6675-1907-97E3-FA2D73BF0D45}"/>
              </a:ext>
            </a:extLst>
          </p:cNvPr>
          <p:cNvPicPr>
            <a:picLocks noChangeAspect="1"/>
          </p:cNvPicPr>
          <p:nvPr/>
        </p:nvPicPr>
        <p:blipFill>
          <a:blip r:embed="rId2">
            <a:extLst>
              <a:ext uri="{28A0092B-C50C-407E-A947-70E740481C1C}">
                <a14:useLocalDpi xmlns:a14="http://schemas.microsoft.com/office/drawing/2010/main" val="0"/>
              </a:ext>
            </a:extLst>
          </a:blip>
          <a:srcRect l="6180" t="4742" r="42859" b="2740"/>
          <a:stretch/>
        </p:blipFill>
        <p:spPr>
          <a:xfrm>
            <a:off x="939018" y="381758"/>
            <a:ext cx="2475913" cy="2926080"/>
          </a:xfrm>
          <a:prstGeom prst="rect">
            <a:avLst/>
          </a:prstGeom>
        </p:spPr>
      </p:pic>
      <p:pic>
        <p:nvPicPr>
          <p:cNvPr id="7" name="Image 6">
            <a:extLst>
              <a:ext uri="{FF2B5EF4-FFF2-40B4-BE49-F238E27FC236}">
                <a16:creationId xmlns:a16="http://schemas.microsoft.com/office/drawing/2014/main" id="{C52079A3-BA8E-E21D-E6B0-EF3275F27D5D}"/>
              </a:ext>
            </a:extLst>
          </p:cNvPr>
          <p:cNvPicPr>
            <a:picLocks noChangeAspect="1"/>
          </p:cNvPicPr>
          <p:nvPr/>
        </p:nvPicPr>
        <p:blipFill>
          <a:blip r:embed="rId3">
            <a:extLst>
              <a:ext uri="{28A0092B-C50C-407E-A947-70E740481C1C}">
                <a14:useLocalDpi xmlns:a14="http://schemas.microsoft.com/office/drawing/2010/main" val="0"/>
              </a:ext>
            </a:extLst>
          </a:blip>
          <a:srcRect l="7263" t="7406" r="42368" b="1987"/>
          <a:stretch/>
        </p:blipFill>
        <p:spPr>
          <a:xfrm>
            <a:off x="3527473" y="381758"/>
            <a:ext cx="2475913" cy="2926080"/>
          </a:xfrm>
          <a:prstGeom prst="rect">
            <a:avLst/>
          </a:prstGeom>
        </p:spPr>
      </p:pic>
      <p:pic>
        <p:nvPicPr>
          <p:cNvPr id="9" name="Image 8">
            <a:extLst>
              <a:ext uri="{FF2B5EF4-FFF2-40B4-BE49-F238E27FC236}">
                <a16:creationId xmlns:a16="http://schemas.microsoft.com/office/drawing/2014/main" id="{AEEC2690-C148-8932-D39C-D0F873872F5E}"/>
              </a:ext>
            </a:extLst>
          </p:cNvPr>
          <p:cNvPicPr>
            <a:picLocks noChangeAspect="1"/>
          </p:cNvPicPr>
          <p:nvPr/>
        </p:nvPicPr>
        <p:blipFill>
          <a:blip r:embed="rId4">
            <a:extLst>
              <a:ext uri="{28A0092B-C50C-407E-A947-70E740481C1C}">
                <a14:useLocalDpi xmlns:a14="http://schemas.microsoft.com/office/drawing/2010/main" val="0"/>
              </a:ext>
            </a:extLst>
          </a:blip>
          <a:srcRect l="8020" t="6625" r="43309" b="3563"/>
          <a:stretch/>
        </p:blipFill>
        <p:spPr>
          <a:xfrm>
            <a:off x="6115929" y="381758"/>
            <a:ext cx="2475914" cy="2926080"/>
          </a:xfrm>
          <a:prstGeom prst="rect">
            <a:avLst/>
          </a:prstGeom>
        </p:spPr>
      </p:pic>
      <p:pic>
        <p:nvPicPr>
          <p:cNvPr id="11" name="Image 10">
            <a:extLst>
              <a:ext uri="{FF2B5EF4-FFF2-40B4-BE49-F238E27FC236}">
                <a16:creationId xmlns:a16="http://schemas.microsoft.com/office/drawing/2014/main" id="{197789E9-7F64-AE2B-63C7-020457060A03}"/>
              </a:ext>
            </a:extLst>
          </p:cNvPr>
          <p:cNvPicPr>
            <a:picLocks noChangeAspect="1"/>
          </p:cNvPicPr>
          <p:nvPr/>
        </p:nvPicPr>
        <p:blipFill>
          <a:blip r:embed="rId5">
            <a:extLst>
              <a:ext uri="{28A0092B-C50C-407E-A947-70E740481C1C}">
                <a14:useLocalDpi xmlns:a14="http://schemas.microsoft.com/office/drawing/2010/main" val="0"/>
              </a:ext>
            </a:extLst>
          </a:blip>
          <a:srcRect l="5588" t="5226" r="42638" b="5224"/>
          <a:stretch/>
        </p:blipFill>
        <p:spPr>
          <a:xfrm>
            <a:off x="8704386" y="381758"/>
            <a:ext cx="2475914" cy="2926080"/>
          </a:xfrm>
          <a:prstGeom prst="rect">
            <a:avLst/>
          </a:prstGeom>
        </p:spPr>
      </p:pic>
      <p:sp>
        <p:nvSpPr>
          <p:cNvPr id="12" name="Rectangle 11">
            <a:extLst>
              <a:ext uri="{FF2B5EF4-FFF2-40B4-BE49-F238E27FC236}">
                <a16:creationId xmlns:a16="http://schemas.microsoft.com/office/drawing/2014/main" id="{CEBC86C5-BC95-5404-F8F9-B2C4521DD736}"/>
              </a:ext>
            </a:extLst>
          </p:cNvPr>
          <p:cNvSpPr/>
          <p:nvPr/>
        </p:nvSpPr>
        <p:spPr>
          <a:xfrm>
            <a:off x="966552" y="3454074"/>
            <a:ext cx="10267976" cy="166852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dirty="0">
                <a:solidFill>
                  <a:schemeClr val="tx1"/>
                </a:solidFill>
              </a:rPr>
              <a:t>Il s’agit d’un patient de 50 ans, suivie pour un CHC traité par thermoablation, l’IRM de contrôle après 3mois objectivant trois formations au niveau des segments IV et VIII  arrondies, bien limitées, en hypersignal T1 périphérique, hyposignal T2, sans  restriction à la diffusion ni rehaussement après injection de gadolinium. Compatible avec des remaniements hémorragiques post thermoablation     </a:t>
            </a:r>
          </a:p>
        </p:txBody>
      </p:sp>
      <p:pic>
        <p:nvPicPr>
          <p:cNvPr id="13" name="Image 12">
            <a:extLst>
              <a:ext uri="{FF2B5EF4-FFF2-40B4-BE49-F238E27FC236}">
                <a16:creationId xmlns:a16="http://schemas.microsoft.com/office/drawing/2014/main" id="{88BE7562-F6DE-6A3F-31AE-C9267A7764C7}"/>
              </a:ext>
            </a:extLst>
          </p:cNvPr>
          <p:cNvPicPr>
            <a:picLocks noChangeAspect="1"/>
          </p:cNvPicPr>
          <p:nvPr/>
        </p:nvPicPr>
        <p:blipFill>
          <a:blip r:embed="rId6"/>
          <a:stretch>
            <a:fillRect/>
          </a:stretch>
        </p:blipFill>
        <p:spPr>
          <a:xfrm>
            <a:off x="5190988" y="5922499"/>
            <a:ext cx="1667894" cy="825523"/>
          </a:xfrm>
          <a:prstGeom prst="rect">
            <a:avLst/>
          </a:prstGeom>
        </p:spPr>
      </p:pic>
      <p:sp>
        <p:nvSpPr>
          <p:cNvPr id="14" name="Flèche : bas 13">
            <a:extLst>
              <a:ext uri="{FF2B5EF4-FFF2-40B4-BE49-F238E27FC236}">
                <a16:creationId xmlns:a16="http://schemas.microsoft.com/office/drawing/2014/main" id="{BE0FDD70-FF7E-8B60-9F5F-A3CA451990D9}"/>
              </a:ext>
            </a:extLst>
          </p:cNvPr>
          <p:cNvSpPr/>
          <p:nvPr/>
        </p:nvSpPr>
        <p:spPr>
          <a:xfrm>
            <a:off x="5866601" y="5230274"/>
            <a:ext cx="316669" cy="533963"/>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B2F846C8-8A4E-127C-207A-DB07EBED863B}"/>
              </a:ext>
            </a:extLst>
          </p:cNvPr>
          <p:cNvSpPr/>
          <p:nvPr/>
        </p:nvSpPr>
        <p:spPr>
          <a:xfrm>
            <a:off x="1484026" y="113996"/>
            <a:ext cx="1109272" cy="2678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T1</a:t>
            </a:r>
          </a:p>
        </p:txBody>
      </p:sp>
      <p:sp>
        <p:nvSpPr>
          <p:cNvPr id="3" name="Rectangle 2">
            <a:extLst>
              <a:ext uri="{FF2B5EF4-FFF2-40B4-BE49-F238E27FC236}">
                <a16:creationId xmlns:a16="http://schemas.microsoft.com/office/drawing/2014/main" id="{0FDF83D2-E594-18CD-F806-865620F9A19E}"/>
              </a:ext>
            </a:extLst>
          </p:cNvPr>
          <p:cNvSpPr/>
          <p:nvPr/>
        </p:nvSpPr>
        <p:spPr>
          <a:xfrm>
            <a:off x="3861541" y="113996"/>
            <a:ext cx="1744466" cy="255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Temps artériel </a:t>
            </a:r>
          </a:p>
        </p:txBody>
      </p:sp>
      <p:sp>
        <p:nvSpPr>
          <p:cNvPr id="4" name="Rectangle 3">
            <a:extLst>
              <a:ext uri="{FF2B5EF4-FFF2-40B4-BE49-F238E27FC236}">
                <a16:creationId xmlns:a16="http://schemas.microsoft.com/office/drawing/2014/main" id="{3591EB89-0943-5790-CB1E-B6CC91B9B2A9}"/>
              </a:ext>
            </a:extLst>
          </p:cNvPr>
          <p:cNvSpPr/>
          <p:nvPr/>
        </p:nvSpPr>
        <p:spPr>
          <a:xfrm>
            <a:off x="6442338" y="131486"/>
            <a:ext cx="1744466" cy="255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Temps portal </a:t>
            </a:r>
          </a:p>
        </p:txBody>
      </p:sp>
      <p:sp>
        <p:nvSpPr>
          <p:cNvPr id="6" name="Rectangle 5">
            <a:extLst>
              <a:ext uri="{FF2B5EF4-FFF2-40B4-BE49-F238E27FC236}">
                <a16:creationId xmlns:a16="http://schemas.microsoft.com/office/drawing/2014/main" id="{5CB42AF6-88F4-436C-0A04-F1E2D197CC3E}"/>
              </a:ext>
            </a:extLst>
          </p:cNvPr>
          <p:cNvSpPr/>
          <p:nvPr/>
        </p:nvSpPr>
        <p:spPr>
          <a:xfrm>
            <a:off x="9128065" y="118996"/>
            <a:ext cx="1744466" cy="255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Temps tardif </a:t>
            </a:r>
          </a:p>
        </p:txBody>
      </p:sp>
    </p:spTree>
    <p:extLst>
      <p:ext uri="{BB962C8B-B14F-4D97-AF65-F5344CB8AC3E}">
        <p14:creationId xmlns:p14="http://schemas.microsoft.com/office/powerpoint/2010/main" val="680547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5968B96-03FB-CDC6-EEB2-DCFB8DE9A630}"/>
              </a:ext>
            </a:extLst>
          </p:cNvPr>
          <p:cNvPicPr>
            <a:picLocks noChangeAspect="1"/>
          </p:cNvPicPr>
          <p:nvPr/>
        </p:nvPicPr>
        <p:blipFill>
          <a:blip r:embed="rId2">
            <a:extLst>
              <a:ext uri="{28A0092B-C50C-407E-A947-70E740481C1C}">
                <a14:useLocalDpi xmlns:a14="http://schemas.microsoft.com/office/drawing/2010/main" val="0"/>
              </a:ext>
            </a:extLst>
          </a:blip>
          <a:srcRect l="2024" t="4765" r="54631" b="4765"/>
          <a:stretch/>
        </p:blipFill>
        <p:spPr>
          <a:xfrm>
            <a:off x="3002773" y="462154"/>
            <a:ext cx="2039817" cy="3111234"/>
          </a:xfrm>
          <a:prstGeom prst="rect">
            <a:avLst/>
          </a:prstGeom>
        </p:spPr>
      </p:pic>
      <p:pic>
        <p:nvPicPr>
          <p:cNvPr id="7" name="Image 6">
            <a:extLst>
              <a:ext uri="{FF2B5EF4-FFF2-40B4-BE49-F238E27FC236}">
                <a16:creationId xmlns:a16="http://schemas.microsoft.com/office/drawing/2014/main" id="{BA6DC065-33C3-27A4-292E-4790A2D826B3}"/>
              </a:ext>
            </a:extLst>
          </p:cNvPr>
          <p:cNvPicPr>
            <a:picLocks noChangeAspect="1"/>
          </p:cNvPicPr>
          <p:nvPr/>
        </p:nvPicPr>
        <p:blipFill>
          <a:blip r:embed="rId3">
            <a:extLst>
              <a:ext uri="{28A0092B-C50C-407E-A947-70E740481C1C}">
                <a14:useLocalDpi xmlns:a14="http://schemas.microsoft.com/office/drawing/2010/main" val="0"/>
              </a:ext>
            </a:extLst>
          </a:blip>
          <a:srcRect l="2566" t="3586" r="56098" b="2023"/>
          <a:stretch/>
        </p:blipFill>
        <p:spPr>
          <a:xfrm>
            <a:off x="890881" y="462153"/>
            <a:ext cx="2039817" cy="3111233"/>
          </a:xfrm>
          <a:prstGeom prst="rect">
            <a:avLst/>
          </a:prstGeom>
        </p:spPr>
      </p:pic>
      <p:pic>
        <p:nvPicPr>
          <p:cNvPr id="9" name="Image 8">
            <a:extLst>
              <a:ext uri="{FF2B5EF4-FFF2-40B4-BE49-F238E27FC236}">
                <a16:creationId xmlns:a16="http://schemas.microsoft.com/office/drawing/2014/main" id="{38ED06D4-FDCE-79C8-4A6F-0902948890F5}"/>
              </a:ext>
            </a:extLst>
          </p:cNvPr>
          <p:cNvPicPr>
            <a:picLocks noChangeAspect="1"/>
          </p:cNvPicPr>
          <p:nvPr/>
        </p:nvPicPr>
        <p:blipFill>
          <a:blip r:embed="rId4">
            <a:extLst>
              <a:ext uri="{28A0092B-C50C-407E-A947-70E740481C1C}">
                <a14:useLocalDpi xmlns:a14="http://schemas.microsoft.com/office/drawing/2010/main" val="0"/>
              </a:ext>
            </a:extLst>
          </a:blip>
          <a:srcRect l="718" t="2667" r="54108" b="2667"/>
          <a:stretch/>
        </p:blipFill>
        <p:spPr>
          <a:xfrm>
            <a:off x="7191467" y="462153"/>
            <a:ext cx="2039817" cy="3111234"/>
          </a:xfrm>
          <a:prstGeom prst="rect">
            <a:avLst/>
          </a:prstGeom>
        </p:spPr>
      </p:pic>
      <p:pic>
        <p:nvPicPr>
          <p:cNvPr id="11" name="Image 10">
            <a:extLst>
              <a:ext uri="{FF2B5EF4-FFF2-40B4-BE49-F238E27FC236}">
                <a16:creationId xmlns:a16="http://schemas.microsoft.com/office/drawing/2014/main" id="{CCE36114-C947-4055-7652-429A825F66C9}"/>
              </a:ext>
            </a:extLst>
          </p:cNvPr>
          <p:cNvPicPr>
            <a:picLocks noChangeAspect="1"/>
          </p:cNvPicPr>
          <p:nvPr/>
        </p:nvPicPr>
        <p:blipFill>
          <a:blip r:embed="rId5">
            <a:extLst>
              <a:ext uri="{28A0092B-C50C-407E-A947-70E740481C1C}">
                <a14:useLocalDpi xmlns:a14="http://schemas.microsoft.com/office/drawing/2010/main" val="0"/>
              </a:ext>
            </a:extLst>
          </a:blip>
          <a:srcRect l="267" t="1830" r="55492" b="1830"/>
          <a:stretch/>
        </p:blipFill>
        <p:spPr>
          <a:xfrm>
            <a:off x="5097120" y="462153"/>
            <a:ext cx="2039817" cy="3111234"/>
          </a:xfrm>
          <a:prstGeom prst="rect">
            <a:avLst/>
          </a:prstGeom>
        </p:spPr>
      </p:pic>
      <p:pic>
        <p:nvPicPr>
          <p:cNvPr id="13" name="Image 12">
            <a:extLst>
              <a:ext uri="{FF2B5EF4-FFF2-40B4-BE49-F238E27FC236}">
                <a16:creationId xmlns:a16="http://schemas.microsoft.com/office/drawing/2014/main" id="{F7C80B9B-933E-06D5-EEBA-C229428D2CA6}"/>
              </a:ext>
            </a:extLst>
          </p:cNvPr>
          <p:cNvPicPr>
            <a:picLocks noChangeAspect="1"/>
          </p:cNvPicPr>
          <p:nvPr/>
        </p:nvPicPr>
        <p:blipFill>
          <a:blip r:embed="rId6">
            <a:extLst>
              <a:ext uri="{28A0092B-C50C-407E-A947-70E740481C1C}">
                <a14:useLocalDpi xmlns:a14="http://schemas.microsoft.com/office/drawing/2010/main" val="0"/>
              </a:ext>
            </a:extLst>
          </a:blip>
          <a:srcRect l="379" t="4508" r="55551" b="4852"/>
          <a:stretch/>
        </p:blipFill>
        <p:spPr>
          <a:xfrm>
            <a:off x="9303359" y="462153"/>
            <a:ext cx="2039817" cy="3111234"/>
          </a:xfrm>
          <a:prstGeom prst="rect">
            <a:avLst/>
          </a:prstGeom>
        </p:spPr>
      </p:pic>
      <p:sp>
        <p:nvSpPr>
          <p:cNvPr id="14" name="Rectangle 13">
            <a:extLst>
              <a:ext uri="{FF2B5EF4-FFF2-40B4-BE49-F238E27FC236}">
                <a16:creationId xmlns:a16="http://schemas.microsoft.com/office/drawing/2014/main" id="{2D9A3EE5-8A77-3A29-49BC-711B5A60D88C}"/>
              </a:ext>
            </a:extLst>
          </p:cNvPr>
          <p:cNvSpPr/>
          <p:nvPr/>
        </p:nvSpPr>
        <p:spPr>
          <a:xfrm>
            <a:off x="966552" y="3648944"/>
            <a:ext cx="10267976" cy="166852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dirty="0">
                <a:solidFill>
                  <a:schemeClr val="tx1"/>
                </a:solidFill>
              </a:rPr>
              <a:t>Il s’agit d’un patient de 45 ans, suivie pour un CHC traité par chimio embolisation, l’IRM de contrôle après 3mois objectivant au niveau des segment V une dévascularisation quasi complète du nodule CHC, avec un résidu tumoral en hyposignal T1, signal intermédiaire T2, restreignant à la diffusion, rehaussé précocement au temps artériel après injection de gadolinium. </a:t>
            </a:r>
          </a:p>
        </p:txBody>
      </p:sp>
      <p:sp>
        <p:nvSpPr>
          <p:cNvPr id="15" name="Flèche : bas 14">
            <a:extLst>
              <a:ext uri="{FF2B5EF4-FFF2-40B4-BE49-F238E27FC236}">
                <a16:creationId xmlns:a16="http://schemas.microsoft.com/office/drawing/2014/main" id="{CF15A1F6-E289-97E3-447F-B0197C4CF6C7}"/>
              </a:ext>
            </a:extLst>
          </p:cNvPr>
          <p:cNvSpPr/>
          <p:nvPr/>
        </p:nvSpPr>
        <p:spPr>
          <a:xfrm>
            <a:off x="5866601" y="5425144"/>
            <a:ext cx="316669" cy="533963"/>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84738076-658C-4105-10CE-921C494416AC}"/>
              </a:ext>
            </a:extLst>
          </p:cNvPr>
          <p:cNvPicPr>
            <a:picLocks noChangeAspect="1"/>
          </p:cNvPicPr>
          <p:nvPr/>
        </p:nvPicPr>
        <p:blipFill>
          <a:blip r:embed="rId7"/>
          <a:stretch>
            <a:fillRect/>
          </a:stretch>
        </p:blipFill>
        <p:spPr>
          <a:xfrm>
            <a:off x="5189276" y="6064732"/>
            <a:ext cx="1813448" cy="700903"/>
          </a:xfrm>
          <a:prstGeom prst="rect">
            <a:avLst/>
          </a:prstGeom>
        </p:spPr>
      </p:pic>
      <p:sp>
        <p:nvSpPr>
          <p:cNvPr id="2" name="Rectangle 1">
            <a:extLst>
              <a:ext uri="{FF2B5EF4-FFF2-40B4-BE49-F238E27FC236}">
                <a16:creationId xmlns:a16="http://schemas.microsoft.com/office/drawing/2014/main" id="{8BE2CB0D-A685-6120-2DB3-9E10B0F166A1}"/>
              </a:ext>
            </a:extLst>
          </p:cNvPr>
          <p:cNvSpPr/>
          <p:nvPr/>
        </p:nvSpPr>
        <p:spPr>
          <a:xfrm>
            <a:off x="1394086" y="54036"/>
            <a:ext cx="1109272" cy="2678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T1</a:t>
            </a:r>
          </a:p>
        </p:txBody>
      </p:sp>
      <p:sp>
        <p:nvSpPr>
          <p:cNvPr id="3" name="Rectangle 2">
            <a:extLst>
              <a:ext uri="{FF2B5EF4-FFF2-40B4-BE49-F238E27FC236}">
                <a16:creationId xmlns:a16="http://schemas.microsoft.com/office/drawing/2014/main" id="{505A7001-91BE-4586-2984-E136029D79C2}"/>
              </a:ext>
            </a:extLst>
          </p:cNvPr>
          <p:cNvSpPr/>
          <p:nvPr/>
        </p:nvSpPr>
        <p:spPr>
          <a:xfrm>
            <a:off x="3142013" y="54036"/>
            <a:ext cx="1744466" cy="255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Temps artériel </a:t>
            </a:r>
          </a:p>
        </p:txBody>
      </p:sp>
      <p:sp>
        <p:nvSpPr>
          <p:cNvPr id="4" name="Rectangle 3">
            <a:extLst>
              <a:ext uri="{FF2B5EF4-FFF2-40B4-BE49-F238E27FC236}">
                <a16:creationId xmlns:a16="http://schemas.microsoft.com/office/drawing/2014/main" id="{A17DBB78-24F4-956A-C46A-3BFE6BDC9FF2}"/>
              </a:ext>
            </a:extLst>
          </p:cNvPr>
          <p:cNvSpPr/>
          <p:nvPr/>
        </p:nvSpPr>
        <p:spPr>
          <a:xfrm>
            <a:off x="5213148" y="71526"/>
            <a:ext cx="1744466" cy="255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Temps portal </a:t>
            </a:r>
          </a:p>
        </p:txBody>
      </p:sp>
      <p:sp>
        <p:nvSpPr>
          <p:cNvPr id="6" name="Rectangle 5">
            <a:extLst>
              <a:ext uri="{FF2B5EF4-FFF2-40B4-BE49-F238E27FC236}">
                <a16:creationId xmlns:a16="http://schemas.microsoft.com/office/drawing/2014/main" id="{4C6FDD33-5775-7168-276B-433A51046865}"/>
              </a:ext>
            </a:extLst>
          </p:cNvPr>
          <p:cNvSpPr/>
          <p:nvPr/>
        </p:nvSpPr>
        <p:spPr>
          <a:xfrm>
            <a:off x="7284280" y="59036"/>
            <a:ext cx="1744466" cy="255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Temps tardif </a:t>
            </a:r>
          </a:p>
        </p:txBody>
      </p:sp>
      <p:sp>
        <p:nvSpPr>
          <p:cNvPr id="8" name="Rectangle 7">
            <a:extLst>
              <a:ext uri="{FF2B5EF4-FFF2-40B4-BE49-F238E27FC236}">
                <a16:creationId xmlns:a16="http://schemas.microsoft.com/office/drawing/2014/main" id="{2ECCDBD7-D59A-E4DA-C67E-FEB60DDC680E}"/>
              </a:ext>
            </a:extLst>
          </p:cNvPr>
          <p:cNvSpPr/>
          <p:nvPr/>
        </p:nvSpPr>
        <p:spPr>
          <a:xfrm>
            <a:off x="9370403" y="61536"/>
            <a:ext cx="1744466" cy="255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DWI</a:t>
            </a:r>
          </a:p>
        </p:txBody>
      </p:sp>
    </p:spTree>
    <p:extLst>
      <p:ext uri="{BB962C8B-B14F-4D97-AF65-F5344CB8AC3E}">
        <p14:creationId xmlns:p14="http://schemas.microsoft.com/office/powerpoint/2010/main" val="207495237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195</Words>
  <Application>Microsoft Office PowerPoint</Application>
  <PresentationFormat>Grand écran</PresentationFormat>
  <Paragraphs>16</Paragraphs>
  <Slides>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vt:i4>
      </vt:variant>
    </vt:vector>
  </HeadingPairs>
  <TitlesOfParts>
    <vt:vector size="7" baseType="lpstr">
      <vt:lpstr>Arial</vt:lpstr>
      <vt:lpstr>Calibri</vt:lpstr>
      <vt:lpstr>Calibri Light</vt:lpstr>
      <vt:lpstr>Thème Office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fati el malki</dc:creator>
  <cp:lastModifiedBy>fati el malki</cp:lastModifiedBy>
  <cp:revision>3</cp:revision>
  <dcterms:created xsi:type="dcterms:W3CDTF">2026-02-26T19:16:56Z</dcterms:created>
  <dcterms:modified xsi:type="dcterms:W3CDTF">2026-02-27T22:06:14Z</dcterms:modified>
</cp:coreProperties>
</file>