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5" r:id="rId4"/>
    <p:sldId id="261" r:id="rId5"/>
    <p:sldId id="267"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1D21D-9D41-4002-98FF-87E4D6A2230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id="{E27A0204-FB63-4AE8-8F28-691EF2F735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BDAAD085-5929-466B-A537-7BA7FD660613}"/>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A0C8A9DD-1A16-4A3E-B9F9-C755CA6E25E9}"/>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72BF50BE-4D63-46CD-9BE3-5A7F554A8A92}"/>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3665880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B18CCB-0846-4C40-B4A0-65C79CE0FF8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9D85284C-B67A-4B5D-A545-C6FFA18095C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7B813155-0CFD-40AD-AFBE-3749C46D3B13}"/>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459F6EED-83F6-4B9D-B717-B7B2F0D3424D}"/>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CE7CB844-425D-4BBA-ABC5-59719656AE3A}"/>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1588922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450666-0A98-462E-B5E8-E682C84D95F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B183D45A-779F-4B23-9A82-79F33577D8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C8083F4-7301-4BF0-BD8E-853823F5EE96}"/>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CD9DDAB7-39EC-4DEE-8F6C-2A984202AFA1}"/>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B244ED13-94C2-4EEE-904F-D3FCBE553F10}"/>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343391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6A25E5-0654-40E1-8207-B452ABE20B6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25B4A857-0761-4EF2-9775-EEAC9AC5E78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4C77507E-A896-4092-9CFC-29DBB46E375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A62EF160-9809-4A8D-846F-699CBBDB6CC3}"/>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98B7F6B4-E89B-4F3E-A59D-1103DEB3D0E1}"/>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F760BB92-094D-4E91-A9FE-F45BE31677A4}"/>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3635057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BAC9F5-87B4-4E9A-A116-18B9ABC986F6}"/>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AFD994E9-50BE-49FA-8FF5-CC290D0B6A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08722CF-D9EC-409D-AE3E-10B5609CF7B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46444477-FAB2-4EB6-B9F2-C2796193E2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7D129B-669A-4C4F-AB54-51F87055CE5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9601A010-C9A8-4AF8-9114-AC6598660472}"/>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8" name="Espace réservé du pied de page 7">
            <a:extLst>
              <a:ext uri="{FF2B5EF4-FFF2-40B4-BE49-F238E27FC236}">
                <a16:creationId xmlns:a16="http://schemas.microsoft.com/office/drawing/2014/main" id="{85EA3C7C-8C7A-490C-9FF6-71E2B552C08D}"/>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91CE9B73-F1E6-447E-A737-9C5C60E3F506}"/>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3073015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70E199-61F7-4D5C-9470-34C66164D3FA}"/>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FE438E4F-9D2D-43C3-B2F3-6DB6A3DB4F4F}"/>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4" name="Espace réservé du pied de page 3">
            <a:extLst>
              <a:ext uri="{FF2B5EF4-FFF2-40B4-BE49-F238E27FC236}">
                <a16:creationId xmlns:a16="http://schemas.microsoft.com/office/drawing/2014/main" id="{8A2E7575-5B0D-4AAE-B9E6-62198F897CB4}"/>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99C80AFF-A033-429D-ABD3-43476D974FAB}"/>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2749333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D8719DB-4B97-4636-8225-8C53F909936E}"/>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3" name="Espace réservé du pied de page 2">
            <a:extLst>
              <a:ext uri="{FF2B5EF4-FFF2-40B4-BE49-F238E27FC236}">
                <a16:creationId xmlns:a16="http://schemas.microsoft.com/office/drawing/2014/main" id="{7DB86B6B-C29B-4438-A72D-AA2D9DD7E43E}"/>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40C9207E-14E5-4712-946F-096A4D11EC50}"/>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2989825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91E154-4E3F-4F91-B764-38F26DD5C90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B85FDA9F-190A-4CD8-B353-A259E0D51D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D523DB23-05C6-4E4B-881D-CFB7AFB562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E5E63C5-7BA3-45B5-866C-E42A9DDC125F}"/>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2BA7709E-DA90-4864-954A-E1A8B4BF8122}"/>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A0142D18-090C-4F0C-BE53-AF2BF6A165C8}"/>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90181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B3D044-D6EB-4FF0-992E-6E05BFF7546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D12B4F3E-5AC6-4B29-A720-CAA4D5FF3C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id="{605ECCD1-A9C2-4A7B-8FAE-26D3EFE3BE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F29BBB-7530-4139-9007-508BCF4C44FC}"/>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6" name="Espace réservé du pied de page 5">
            <a:extLst>
              <a:ext uri="{FF2B5EF4-FFF2-40B4-BE49-F238E27FC236}">
                <a16:creationId xmlns:a16="http://schemas.microsoft.com/office/drawing/2014/main" id="{86DC683A-C6EC-47C3-97B0-694BE571DCA6}"/>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5EBA8755-B66E-4E39-A115-B44EA304A62D}"/>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2998225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6345C0-0552-491E-8BA1-51D65D6F802C}"/>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FCD5CBC3-1C64-471A-ABB3-C8F2040C9A9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050E93B2-0977-4A66-955F-CA64E0E93F0C}"/>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D2FD25C6-60C1-4038-A93D-5BAB573A02CA}"/>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6A4E089B-FBA9-44A6-BD75-8F2E3F10A0B8}"/>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1831648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90111AB-6D15-4303-BD47-6EE2FF747C74}"/>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7F280D7C-35AD-490A-BB44-8D89C333F03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2D701856-6225-43BA-9FBC-A6D6F6A4B580}"/>
              </a:ext>
            </a:extLst>
          </p:cNvPr>
          <p:cNvSpPr>
            <a:spLocks noGrp="1"/>
          </p:cNvSpPr>
          <p:nvPr>
            <p:ph type="dt" sz="half" idx="10"/>
          </p:nvPr>
        </p:nvSpPr>
        <p:spPr/>
        <p:txBody>
          <a:body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052C5B45-D5B1-4A7F-B14C-8EA9BE37C5E2}"/>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15170286-A6AC-4069-A84D-8492636BD428}"/>
              </a:ext>
            </a:extLst>
          </p:cNvPr>
          <p:cNvSpPr>
            <a:spLocks noGrp="1"/>
          </p:cNvSpPr>
          <p:nvPr>
            <p:ph type="sldNum" sz="quarter" idx="12"/>
          </p:nvPr>
        </p:nvSpPr>
        <p:spPr/>
        <p:txBody>
          <a:bodyPr/>
          <a:lstStyle/>
          <a:p>
            <a:fld id="{B95E7DE2-1196-4942-AE22-AB3970685A7D}" type="slidenum">
              <a:rPr lang="fr-MA" smtClean="0"/>
              <a:t>‹N°›</a:t>
            </a:fld>
            <a:endParaRPr lang="fr-MA"/>
          </a:p>
        </p:txBody>
      </p:sp>
    </p:spTree>
    <p:extLst>
      <p:ext uri="{BB962C8B-B14F-4D97-AF65-F5344CB8AC3E}">
        <p14:creationId xmlns:p14="http://schemas.microsoft.com/office/powerpoint/2010/main" val="1719432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B301E40-0C2E-4E11-A65F-E13B8C3E1F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46E9BE6A-20B6-433C-90D3-9516D84C8F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69E9CC01-506E-4A5D-8A41-D046A48044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AD7811-9D18-4D49-92EB-36316D12CAD3}" type="datetimeFigureOut">
              <a:rPr lang="fr-MA" smtClean="0"/>
              <a:t>06/03/2026</a:t>
            </a:fld>
            <a:endParaRPr lang="fr-MA"/>
          </a:p>
        </p:txBody>
      </p:sp>
      <p:sp>
        <p:nvSpPr>
          <p:cNvPr id="5" name="Espace réservé du pied de page 4">
            <a:extLst>
              <a:ext uri="{FF2B5EF4-FFF2-40B4-BE49-F238E27FC236}">
                <a16:creationId xmlns:a16="http://schemas.microsoft.com/office/drawing/2014/main" id="{37FF2E39-F49D-4D5E-B4D8-D6A6016733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3B9539A3-4D33-4D2D-B021-03303017D5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5E7DE2-1196-4942-AE22-AB3970685A7D}" type="slidenum">
              <a:rPr lang="fr-MA" smtClean="0"/>
              <a:t>‹N°›</a:t>
            </a:fld>
            <a:endParaRPr lang="fr-MA"/>
          </a:p>
        </p:txBody>
      </p:sp>
    </p:spTree>
    <p:extLst>
      <p:ext uri="{BB962C8B-B14F-4D97-AF65-F5344CB8AC3E}">
        <p14:creationId xmlns:p14="http://schemas.microsoft.com/office/powerpoint/2010/main" val="307014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necteur droit 1">
            <a:extLst>
              <a:ext uri="{FF2B5EF4-FFF2-40B4-BE49-F238E27FC236}">
                <a16:creationId xmlns:a16="http://schemas.microsoft.com/office/drawing/2014/main" id="{6F2C555E-D056-4F0B-93D0-98F4D83E8B8F}"/>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31747" name="TextBox 4">
            <a:extLst>
              <a:ext uri="{FF2B5EF4-FFF2-40B4-BE49-F238E27FC236}">
                <a16:creationId xmlns:a16="http://schemas.microsoft.com/office/drawing/2014/main" id="{10D1B402-6E10-43E3-BD44-A2F746A30E39}"/>
              </a:ext>
            </a:extLst>
          </p:cNvPr>
          <p:cNvSpPr txBox="1">
            <a:spLocks noChangeArrowheads="1"/>
          </p:cNvSpPr>
          <p:nvPr/>
        </p:nvSpPr>
        <p:spPr bwMode="auto">
          <a:xfrm>
            <a:off x="514350" y="285750"/>
            <a:ext cx="30972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fr-FR" sz="4200">
                <a:latin typeface="Baghdad" pitchFamily="2" charset="0"/>
                <a:cs typeface="Baghdad" pitchFamily="2" charset="0"/>
              </a:rPr>
              <a:t>Introduction</a:t>
            </a:r>
          </a:p>
        </p:txBody>
      </p:sp>
      <p:sp>
        <p:nvSpPr>
          <p:cNvPr id="3" name="TextBox 2">
            <a:extLst>
              <a:ext uri="{FF2B5EF4-FFF2-40B4-BE49-F238E27FC236}">
                <a16:creationId xmlns:a16="http://schemas.microsoft.com/office/drawing/2014/main" id="{E85252DB-202C-4CD8-8EB7-6E92DC49C01C}"/>
              </a:ext>
            </a:extLst>
          </p:cNvPr>
          <p:cNvSpPr txBox="1"/>
          <p:nvPr/>
        </p:nvSpPr>
        <p:spPr>
          <a:xfrm>
            <a:off x="341313" y="1392238"/>
            <a:ext cx="11509375" cy="4708981"/>
          </a:xfrm>
          <a:prstGeom prst="rect">
            <a:avLst/>
          </a:prstGeom>
          <a:noFill/>
        </p:spPr>
        <p:txBody>
          <a:bodyPr>
            <a:spAutoFit/>
          </a:bodyPr>
          <a:lstStyle/>
          <a:p>
            <a:pPr marL="285750" indent="-285750">
              <a:lnSpc>
                <a:spcPct val="150000"/>
              </a:lnSpc>
              <a:buFont typeface="Arial" panose="020B0604020202020204" pitchFamily="34" charset="0"/>
              <a:buChar char="•"/>
              <a:defRPr/>
            </a:pPr>
            <a:r>
              <a:rPr lang="fr-FR" sz="1400" dirty="0"/>
              <a:t>L’intelligence artificielle est entrain de </a:t>
            </a:r>
            <a:r>
              <a:rPr lang="fr-FR" sz="1400" b="1" dirty="0">
                <a:solidFill>
                  <a:srgbClr val="002060"/>
                </a:solidFill>
              </a:rPr>
              <a:t>révolutionner les urgences neurologiques</a:t>
            </a:r>
            <a:r>
              <a:rPr lang="fr-FR" sz="1400" dirty="0"/>
              <a:t>, avec des applications prometteuses dans l'AVC, les hémorragies cérébrales et la pathologie traumatique. </a:t>
            </a:r>
          </a:p>
          <a:p>
            <a:pPr marL="285750" indent="-285750">
              <a:lnSpc>
                <a:spcPct val="150000"/>
              </a:lnSpc>
              <a:buFont typeface="Arial" panose="020B0604020202020204" pitchFamily="34" charset="0"/>
              <a:buChar char="•"/>
              <a:defRPr/>
            </a:pPr>
            <a:r>
              <a:rPr lang="fr-FR" sz="1400" dirty="0"/>
              <a:t>Des défis persistent, notamment la généralisation des modèles à des populations variées (comme les enfants) et l’évaluation de leur performance en conditions réelles. </a:t>
            </a:r>
          </a:p>
          <a:p>
            <a:pPr marL="285750" indent="-285750">
              <a:lnSpc>
                <a:spcPct val="150000"/>
              </a:lnSpc>
              <a:buFont typeface="Arial" panose="020B0604020202020204" pitchFamily="34" charset="0"/>
              <a:buChar char="•"/>
              <a:defRPr/>
            </a:pPr>
            <a:r>
              <a:rPr lang="fr-FR" sz="1400" dirty="0"/>
              <a:t>L’IA doit être intégrée de manière </a:t>
            </a:r>
            <a:r>
              <a:rPr lang="fr-FR" sz="1400" dirty="0">
                <a:solidFill>
                  <a:srgbClr val="FF0000"/>
                </a:solidFill>
              </a:rPr>
              <a:t>complémentaire</a:t>
            </a:r>
            <a:r>
              <a:rPr lang="fr-FR" sz="1400" dirty="0"/>
              <a:t> au travail des radiologues, en ciblant des besoins cliniques précis.  </a:t>
            </a:r>
          </a:p>
          <a:p>
            <a:pPr>
              <a:lnSpc>
                <a:spcPct val="100000"/>
              </a:lnSpc>
              <a:spcBef>
                <a:spcPct val="0"/>
              </a:spcBef>
              <a:spcAft>
                <a:spcPts val="300"/>
              </a:spcAft>
            </a:pPr>
            <a:r>
              <a:rPr lang="fr-FR" altLang="fr-FR" sz="1400" b="1" u="sng" dirty="0">
                <a:solidFill>
                  <a:srgbClr val="003366"/>
                </a:solidFill>
              </a:rPr>
              <a:t>Enjeux cliniques :</a:t>
            </a:r>
          </a:p>
          <a:p>
            <a:pPr lvl="1">
              <a:lnSpc>
                <a:spcPct val="100000"/>
              </a:lnSpc>
              <a:spcBef>
                <a:spcPct val="0"/>
              </a:spcBef>
              <a:spcAft>
                <a:spcPts val="300"/>
              </a:spcAft>
              <a:buFontTx/>
              <a:buNone/>
            </a:pPr>
            <a:r>
              <a:rPr lang="fr-FR" altLang="fr-FR" sz="1400" dirty="0"/>
              <a:t>• La rapidité du diagnostic est vitale pour améliorer les résultats fonctionnels et réduire la mortalité.</a:t>
            </a:r>
          </a:p>
          <a:p>
            <a:pPr lvl="1">
              <a:lnSpc>
                <a:spcPct val="100000"/>
              </a:lnSpc>
              <a:spcBef>
                <a:spcPct val="0"/>
              </a:spcBef>
              <a:spcAft>
                <a:spcPts val="300"/>
              </a:spcAft>
              <a:buFontTx/>
              <a:buNone/>
            </a:pPr>
            <a:r>
              <a:rPr lang="fr-FR" altLang="fr-FR" sz="1400" dirty="0"/>
              <a:t>• La surcharge croissante des services d’imagerie, combinée à une pénurie mondiale de radiologues spécialisés, augmente les délais d’interprétation et de prise en charge.</a:t>
            </a:r>
          </a:p>
          <a:p>
            <a:pPr lvl="1">
              <a:lnSpc>
                <a:spcPct val="100000"/>
              </a:lnSpc>
              <a:spcBef>
                <a:spcPct val="0"/>
              </a:spcBef>
              <a:spcAft>
                <a:spcPts val="300"/>
              </a:spcAft>
              <a:buFontTx/>
              <a:buNone/>
            </a:pPr>
            <a:r>
              <a:rPr lang="fr-FR" altLang="fr-FR" sz="1400" dirty="0"/>
              <a:t>• L’intelligence artificielle (IA) s’impose comme un levier essentiel pour optimiser le flux de travail, accroître la précision diagnostique, et prioriser les cas urgents.</a:t>
            </a:r>
          </a:p>
          <a:p>
            <a:pPr>
              <a:lnSpc>
                <a:spcPct val="100000"/>
              </a:lnSpc>
              <a:spcBef>
                <a:spcPct val="0"/>
              </a:spcBef>
              <a:spcAft>
                <a:spcPts val="300"/>
              </a:spcAft>
            </a:pPr>
            <a:r>
              <a:rPr lang="fr-FR" altLang="fr-FR" sz="1400" b="1" u="sng" dirty="0">
                <a:solidFill>
                  <a:srgbClr val="003366"/>
                </a:solidFill>
              </a:rPr>
              <a:t>Statistiques clés :</a:t>
            </a:r>
          </a:p>
          <a:p>
            <a:pPr lvl="1">
              <a:lnSpc>
                <a:spcPct val="100000"/>
              </a:lnSpc>
              <a:spcBef>
                <a:spcPct val="0"/>
              </a:spcBef>
              <a:spcAft>
                <a:spcPts val="300"/>
              </a:spcAft>
              <a:buFontTx/>
              <a:buNone/>
            </a:pPr>
            <a:r>
              <a:rPr lang="fr-FR" altLang="fr-FR" sz="1400" dirty="0"/>
              <a:t>• Un AVC survient toutes les 9 minutes au Canada, témoignant de l’urgence médicale.</a:t>
            </a:r>
          </a:p>
          <a:p>
            <a:pPr lvl="1">
              <a:lnSpc>
                <a:spcPct val="100000"/>
              </a:lnSpc>
              <a:spcBef>
                <a:spcPct val="0"/>
              </a:spcBef>
              <a:spcAft>
                <a:spcPts val="300"/>
              </a:spcAft>
              <a:buFontTx/>
              <a:buNone/>
            </a:pPr>
            <a:r>
              <a:rPr lang="fr-FR" altLang="fr-FR" sz="1400" dirty="0"/>
              <a:t>• Le volume d’examens d’imagerie en urgence (CT, IRM) est en hausse continue, nécessitant des solutions efficaces pour la gestion des flux.</a:t>
            </a:r>
          </a:p>
          <a:p>
            <a:pPr marL="285750" indent="-285750">
              <a:lnSpc>
                <a:spcPct val="150000"/>
              </a:lnSpc>
              <a:buFont typeface="Arial" panose="020B0604020202020204" pitchFamily="34" charset="0"/>
              <a:buChar char="•"/>
              <a:defRPr/>
            </a:pPr>
            <a:endParaRPr lang="fr-FR" sz="1400" dirty="0"/>
          </a:p>
          <a:p>
            <a:pPr>
              <a:spcAft>
                <a:spcPts val="300"/>
              </a:spcAft>
              <a:defRPr sz="1600"/>
            </a:pPr>
            <a:endParaRPr lang="fr-FR" sz="1400" dirty="0"/>
          </a:p>
          <a:p>
            <a:pPr>
              <a:defRPr/>
            </a:pPr>
            <a:endParaRPr lang="fr-FR" sz="1400" dirty="0"/>
          </a:p>
        </p:txBody>
      </p:sp>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36FF47F3-3D00-4018-93EB-A52596F8C9A5}"/>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33795" name="TextBox 4">
            <a:extLst>
              <a:ext uri="{FF2B5EF4-FFF2-40B4-BE49-F238E27FC236}">
                <a16:creationId xmlns:a16="http://schemas.microsoft.com/office/drawing/2014/main" id="{8D465306-D7A9-4A40-BBE1-7257B19E74F1}"/>
              </a:ext>
            </a:extLst>
          </p:cNvPr>
          <p:cNvSpPr txBox="1">
            <a:spLocks noChangeArrowheads="1"/>
          </p:cNvSpPr>
          <p:nvPr/>
        </p:nvSpPr>
        <p:spPr bwMode="auto">
          <a:xfrm>
            <a:off x="514350" y="285750"/>
            <a:ext cx="2198688"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fr-FR" sz="4200">
                <a:latin typeface="Baghdad" pitchFamily="2" charset="0"/>
                <a:cs typeface="Baghdad" pitchFamily="2" charset="0"/>
              </a:rPr>
              <a:t>Objectifs</a:t>
            </a:r>
          </a:p>
        </p:txBody>
      </p:sp>
      <p:sp>
        <p:nvSpPr>
          <p:cNvPr id="33796" name="Rectangle 1">
            <a:extLst>
              <a:ext uri="{FF2B5EF4-FFF2-40B4-BE49-F238E27FC236}">
                <a16:creationId xmlns:a16="http://schemas.microsoft.com/office/drawing/2014/main" id="{817FE9FB-EB4C-4D09-8832-2DA89D8ED1C6}"/>
              </a:ext>
            </a:extLst>
          </p:cNvPr>
          <p:cNvSpPr>
            <a:spLocks noChangeArrowheads="1"/>
          </p:cNvSpPr>
          <p:nvPr/>
        </p:nvSpPr>
        <p:spPr bwMode="auto">
          <a:xfrm>
            <a:off x="620713" y="1957388"/>
            <a:ext cx="10772775" cy="294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gn="just">
              <a:lnSpc>
                <a:spcPct val="200000"/>
              </a:lnSpc>
              <a:spcBef>
                <a:spcPct val="0"/>
              </a:spcBef>
              <a:buFont typeface="Arial" panose="020B0604020202020204" pitchFamily="34" charset="0"/>
              <a:buAutoNum type="arabicPeriod"/>
            </a:pPr>
            <a:r>
              <a:rPr lang="fr-FR" altLang="fr-FR" sz="2400">
                <a:solidFill>
                  <a:srgbClr val="000000"/>
                </a:solidFill>
                <a:latin typeface="Times New Roman" panose="02020603050405020304" pitchFamily="18" charset="0"/>
                <a:ea typeface="Times New Roman" panose="02020603050405020304" pitchFamily="18" charset="0"/>
                <a:cs typeface="Arial" panose="020B0604020202020204" pitchFamily="34" charset="0"/>
              </a:rPr>
              <a:t>Présenter les applications actuelles de l’IA en neuroradiologie d’urgence.  </a:t>
            </a:r>
            <a:endParaRPr lang="fr-FR" altLang="fr-FR" sz="2400">
              <a:latin typeface="Calibri" panose="020F0502020204030204" pitchFamily="34" charset="0"/>
              <a:ea typeface="Times New Roman" panose="02020603050405020304" pitchFamily="18" charset="0"/>
              <a:cs typeface="Arial" panose="020B0604020202020204" pitchFamily="34" charset="0"/>
            </a:endParaRPr>
          </a:p>
          <a:p>
            <a:pPr algn="just">
              <a:lnSpc>
                <a:spcPct val="200000"/>
              </a:lnSpc>
              <a:spcBef>
                <a:spcPct val="0"/>
              </a:spcBef>
              <a:buFont typeface="Arial" panose="020B0604020202020204" pitchFamily="34" charset="0"/>
              <a:buAutoNum type="arabicPeriod"/>
            </a:pPr>
            <a:r>
              <a:rPr lang="fr-FR" altLang="fr-FR" sz="2400">
                <a:solidFill>
                  <a:srgbClr val="000000"/>
                </a:solidFill>
                <a:latin typeface="Times New Roman" panose="02020603050405020304" pitchFamily="18" charset="0"/>
                <a:ea typeface="Times New Roman" panose="02020603050405020304" pitchFamily="18" charset="0"/>
                <a:cs typeface="Arial" panose="020B0604020202020204" pitchFamily="34" charset="0"/>
              </a:rPr>
              <a:t>Discuter les bénéfices et les défis de l’intégration de l’IA dans la pratique clinique.  </a:t>
            </a:r>
            <a:endParaRPr lang="fr-FR" altLang="fr-FR" sz="2400">
              <a:latin typeface="Calibri" panose="020F0502020204030204" pitchFamily="34" charset="0"/>
              <a:ea typeface="Times New Roman" panose="02020603050405020304" pitchFamily="18" charset="0"/>
              <a:cs typeface="Arial" panose="020B0604020202020204" pitchFamily="34" charset="0"/>
            </a:endParaRPr>
          </a:p>
          <a:p>
            <a:pPr algn="just">
              <a:lnSpc>
                <a:spcPct val="200000"/>
              </a:lnSpc>
              <a:spcBef>
                <a:spcPct val="0"/>
              </a:spcBef>
              <a:buFont typeface="Arial" panose="020B0604020202020204" pitchFamily="34" charset="0"/>
              <a:buAutoNum type="arabicPeriod"/>
            </a:pPr>
            <a:r>
              <a:rPr lang="fr-FR" altLang="fr-FR" sz="2400">
                <a:solidFill>
                  <a:srgbClr val="000000"/>
                </a:solidFill>
                <a:latin typeface="Times New Roman" panose="02020603050405020304" pitchFamily="18" charset="0"/>
                <a:ea typeface="Times New Roman" panose="02020603050405020304" pitchFamily="18" charset="0"/>
                <a:cs typeface="Arial" panose="020B0604020202020204" pitchFamily="34" charset="0"/>
              </a:rPr>
              <a:t>Encourager les échanges sur les innovations technologiques et leur impact sur les soins aux patients.</a:t>
            </a:r>
            <a:endParaRPr lang="fr-FR" altLang="fr-FR" sz="2400">
              <a:latin typeface="Calibri" panose="020F0502020204030204" pitchFamily="34" charset="0"/>
              <a:ea typeface="Times New Roman" panose="02020603050405020304" pitchFamily="18" charset="0"/>
              <a:cs typeface="Arial" panose="020B0604020202020204" pitchFamily="34"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A5FD29C5-F0AD-4DF0-9671-C536E97B4609}"/>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37891" name="TextBox 7">
            <a:extLst>
              <a:ext uri="{FF2B5EF4-FFF2-40B4-BE49-F238E27FC236}">
                <a16:creationId xmlns:a16="http://schemas.microsoft.com/office/drawing/2014/main" id="{4CC75171-BA17-425C-BC17-5B112D6EA6EA}"/>
              </a:ext>
            </a:extLst>
          </p:cNvPr>
          <p:cNvSpPr txBox="1">
            <a:spLocks noChangeArrowheads="1"/>
          </p:cNvSpPr>
          <p:nvPr/>
        </p:nvSpPr>
        <p:spPr bwMode="auto">
          <a:xfrm>
            <a:off x="204788" y="301625"/>
            <a:ext cx="7727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fr-FR" sz="4200">
                <a:latin typeface="Baghdad" pitchFamily="2" charset="0"/>
                <a:cs typeface="Baghdad" pitchFamily="2" charset="0"/>
              </a:rPr>
              <a:t>Applications en neuroradiologie </a:t>
            </a:r>
          </a:p>
        </p:txBody>
      </p:sp>
      <p:sp>
        <p:nvSpPr>
          <p:cNvPr id="37892" name="Rectangle 3">
            <a:extLst>
              <a:ext uri="{FF2B5EF4-FFF2-40B4-BE49-F238E27FC236}">
                <a16:creationId xmlns:a16="http://schemas.microsoft.com/office/drawing/2014/main" id="{C5D55DA4-48CB-4BD4-87E4-3119D2F7B8B5}"/>
              </a:ext>
            </a:extLst>
          </p:cNvPr>
          <p:cNvSpPr>
            <a:spLocks noChangeArrowheads="1"/>
          </p:cNvSpPr>
          <p:nvPr/>
        </p:nvSpPr>
        <p:spPr bwMode="auto">
          <a:xfrm>
            <a:off x="2943225" y="1357313"/>
            <a:ext cx="5986463" cy="369887"/>
          </a:xfrm>
          <a:prstGeom prst="rect">
            <a:avLst/>
          </a:prstGeom>
          <a:solidFill>
            <a:srgbClr val="002060"/>
          </a:solidFill>
          <a:ln w="9525">
            <a:solidFill>
              <a:schemeClr val="tx1"/>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gn="ctr">
              <a:lnSpc>
                <a:spcPct val="100000"/>
              </a:lnSpc>
              <a:spcBef>
                <a:spcPct val="0"/>
              </a:spcBef>
              <a:buFontTx/>
              <a:buNone/>
            </a:pPr>
            <a:r>
              <a:rPr lang="fr-FR" altLang="fr-FR" sz="1800" b="1">
                <a:solidFill>
                  <a:schemeClr val="accent2"/>
                </a:solidFill>
              </a:rPr>
              <a:t>AVC ischémique </a:t>
            </a:r>
          </a:p>
        </p:txBody>
      </p:sp>
      <p:sp>
        <p:nvSpPr>
          <p:cNvPr id="37893" name="Rectangle 4">
            <a:extLst>
              <a:ext uri="{FF2B5EF4-FFF2-40B4-BE49-F238E27FC236}">
                <a16:creationId xmlns:a16="http://schemas.microsoft.com/office/drawing/2014/main" id="{AF0CDA23-D350-4542-9EC8-120B3FC31C67}"/>
              </a:ext>
            </a:extLst>
          </p:cNvPr>
          <p:cNvSpPr>
            <a:spLocks noChangeArrowheads="1"/>
          </p:cNvSpPr>
          <p:nvPr/>
        </p:nvSpPr>
        <p:spPr bwMode="auto">
          <a:xfrm>
            <a:off x="249238" y="1960563"/>
            <a:ext cx="11374437" cy="471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800100" indent="-34290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pPr>
            <a:r>
              <a:rPr lang="fr-FR" altLang="fr-FR" sz="2000"/>
              <a:t>L’accident vasculaire cérébral (AVC) ischémique aigu est l’une des principales causes de handicap et de décès chez l’adulte. La majorité étant vue aux urgences.</a:t>
            </a:r>
          </a:p>
          <a:p>
            <a:pPr>
              <a:lnSpc>
                <a:spcPct val="100000"/>
              </a:lnSpc>
              <a:spcBef>
                <a:spcPct val="0"/>
              </a:spcBef>
            </a:pPr>
            <a:r>
              <a:rPr lang="fr-FR" altLang="fr-FR" sz="2000"/>
              <a:t>L’imagerie neuroradiologique urgente est essentielle pour :</a:t>
            </a:r>
          </a:p>
          <a:p>
            <a:pPr lvl="1">
              <a:lnSpc>
                <a:spcPct val="100000"/>
              </a:lnSpc>
              <a:spcBef>
                <a:spcPct val="0"/>
              </a:spcBef>
              <a:buFont typeface="Wingdings" panose="05000000000000000000" pitchFamily="2" charset="2"/>
              <a:buChar char="ü"/>
            </a:pPr>
            <a:r>
              <a:rPr lang="fr-FR" altLang="fr-FR" sz="2000">
                <a:solidFill>
                  <a:srgbClr val="C00000"/>
                </a:solidFill>
              </a:rPr>
              <a:t>Écarter les diagnostics pouvant imiter un AVC,</a:t>
            </a:r>
          </a:p>
          <a:p>
            <a:pPr lvl="1">
              <a:lnSpc>
                <a:spcPct val="100000"/>
              </a:lnSpc>
              <a:spcBef>
                <a:spcPct val="0"/>
              </a:spcBef>
              <a:buFont typeface="Wingdings" panose="05000000000000000000" pitchFamily="2" charset="2"/>
              <a:buChar char="ü"/>
            </a:pPr>
            <a:r>
              <a:rPr lang="fr-FR" altLang="fr-FR" sz="2000">
                <a:solidFill>
                  <a:srgbClr val="C00000"/>
                </a:solidFill>
              </a:rPr>
              <a:t>Déterminer la cause de l’AVC,</a:t>
            </a:r>
          </a:p>
          <a:p>
            <a:pPr lvl="1">
              <a:lnSpc>
                <a:spcPct val="100000"/>
              </a:lnSpc>
              <a:spcBef>
                <a:spcPct val="0"/>
              </a:spcBef>
              <a:buFont typeface="Wingdings" panose="05000000000000000000" pitchFamily="2" charset="2"/>
              <a:buChar char="ü"/>
            </a:pPr>
            <a:r>
              <a:rPr lang="fr-FR" altLang="fr-FR" sz="2000">
                <a:solidFill>
                  <a:srgbClr val="C00000"/>
                </a:solidFill>
              </a:rPr>
              <a:t>Identifier les patients pouvant bénéficier d’un traitement (notamment endovasculaire) ou d’examens complémentaires</a:t>
            </a:r>
            <a:r>
              <a:rPr lang="fr-FR" altLang="fr-FR" sz="2000"/>
              <a:t>.</a:t>
            </a:r>
          </a:p>
          <a:p>
            <a:pPr>
              <a:lnSpc>
                <a:spcPct val="100000"/>
              </a:lnSpc>
              <a:spcBef>
                <a:spcPct val="0"/>
              </a:spcBef>
            </a:pPr>
            <a:r>
              <a:rPr lang="fr-FR" altLang="fr-FR" sz="2000" b="1"/>
              <a:t>La tomodensitométrie (CT) </a:t>
            </a:r>
            <a:r>
              <a:rPr lang="fr-FR" altLang="fr-FR" sz="2000"/>
              <a:t>sans injection est souvent le premier examen réalisé pour détecter les signes d’ischémie et d’hémorragie. Elle est généralement complétée par un angioscanner qui permet de visualiser les occlusions vasculaires et d’évaluer la circulation collatérale.</a:t>
            </a:r>
          </a:p>
          <a:p>
            <a:pPr>
              <a:lnSpc>
                <a:spcPct val="100000"/>
              </a:lnSpc>
              <a:spcBef>
                <a:spcPct val="0"/>
              </a:spcBef>
            </a:pPr>
            <a:r>
              <a:rPr lang="fr-FR" altLang="fr-FR" sz="2000" b="1"/>
              <a:t>L’imagerie de perfusion CT </a:t>
            </a:r>
            <a:r>
              <a:rPr lang="fr-FR" altLang="fr-FR" sz="2000"/>
              <a:t>est de plus en plus utilisée pour distinguer la zone à risque (pénombre) du noyau ischémique déjà lésé.</a:t>
            </a:r>
          </a:p>
          <a:p>
            <a:pPr>
              <a:lnSpc>
                <a:spcPct val="100000"/>
              </a:lnSpc>
              <a:spcBef>
                <a:spcPct val="0"/>
              </a:spcBef>
            </a:pPr>
            <a:r>
              <a:rPr lang="fr-FR" altLang="fr-FR" sz="2000" b="1"/>
              <a:t>L’IRM</a:t>
            </a:r>
            <a:r>
              <a:rPr lang="fr-FR" altLang="fr-FR" sz="2000"/>
              <a:t>, plus sensible, est particulièrement efficace pour détecter les AVC très précoces et de petite taille, et est recommandée notamment chez les enfants.</a:t>
            </a:r>
          </a:p>
          <a:p>
            <a:pPr>
              <a:lnSpc>
                <a:spcPct val="100000"/>
              </a:lnSpc>
              <a:spcBef>
                <a:spcPct val="0"/>
              </a:spcBef>
              <a:spcAft>
                <a:spcPts val="300"/>
              </a:spcAft>
            </a:pPr>
            <a:endParaRPr lang="fr-FR" altLang="fr-FR" sz="2000" b="1">
              <a:solidFill>
                <a:srgbClr val="003366"/>
              </a:solidFill>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46823170-6065-4068-AB60-A732F123E8C1}"/>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38915" name="TextBox 7">
            <a:extLst>
              <a:ext uri="{FF2B5EF4-FFF2-40B4-BE49-F238E27FC236}">
                <a16:creationId xmlns:a16="http://schemas.microsoft.com/office/drawing/2014/main" id="{B19D8648-2897-41D1-B54B-D2621B243F9B}"/>
              </a:ext>
            </a:extLst>
          </p:cNvPr>
          <p:cNvSpPr txBox="1">
            <a:spLocks noChangeArrowheads="1"/>
          </p:cNvSpPr>
          <p:nvPr/>
        </p:nvSpPr>
        <p:spPr bwMode="auto">
          <a:xfrm>
            <a:off x="204788" y="301625"/>
            <a:ext cx="7727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fr-FR" sz="4200">
                <a:latin typeface="Baghdad" pitchFamily="2" charset="0"/>
                <a:cs typeface="Baghdad" pitchFamily="2" charset="0"/>
              </a:rPr>
              <a:t>Applications en neuroradiologie </a:t>
            </a:r>
          </a:p>
        </p:txBody>
      </p:sp>
      <p:sp>
        <p:nvSpPr>
          <p:cNvPr id="38916" name="Rectangle 3">
            <a:extLst>
              <a:ext uri="{FF2B5EF4-FFF2-40B4-BE49-F238E27FC236}">
                <a16:creationId xmlns:a16="http://schemas.microsoft.com/office/drawing/2014/main" id="{9471D189-2045-48F7-88A9-6C09EE6800E5}"/>
              </a:ext>
            </a:extLst>
          </p:cNvPr>
          <p:cNvSpPr>
            <a:spLocks noChangeArrowheads="1"/>
          </p:cNvSpPr>
          <p:nvPr/>
        </p:nvSpPr>
        <p:spPr bwMode="auto">
          <a:xfrm>
            <a:off x="2943225" y="1357313"/>
            <a:ext cx="5986463" cy="369887"/>
          </a:xfrm>
          <a:prstGeom prst="rect">
            <a:avLst/>
          </a:prstGeom>
          <a:solidFill>
            <a:srgbClr val="002060"/>
          </a:solidFill>
          <a:ln w="9525">
            <a:solidFill>
              <a:schemeClr val="tx1"/>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gn="ctr">
              <a:lnSpc>
                <a:spcPct val="100000"/>
              </a:lnSpc>
              <a:spcBef>
                <a:spcPct val="0"/>
              </a:spcBef>
              <a:buFontTx/>
              <a:buNone/>
            </a:pPr>
            <a:r>
              <a:rPr lang="fr-FR" altLang="fr-FR" sz="1800" b="1">
                <a:solidFill>
                  <a:schemeClr val="accent2"/>
                </a:solidFill>
              </a:rPr>
              <a:t>AVC ischémique : détection et segmentation</a:t>
            </a:r>
          </a:p>
        </p:txBody>
      </p:sp>
      <p:sp>
        <p:nvSpPr>
          <p:cNvPr id="5" name="Rectangle 4">
            <a:extLst>
              <a:ext uri="{FF2B5EF4-FFF2-40B4-BE49-F238E27FC236}">
                <a16:creationId xmlns:a16="http://schemas.microsoft.com/office/drawing/2014/main" id="{70A56702-D561-471E-823C-F9218611C45F}"/>
              </a:ext>
            </a:extLst>
          </p:cNvPr>
          <p:cNvSpPr/>
          <p:nvPr/>
        </p:nvSpPr>
        <p:spPr>
          <a:xfrm>
            <a:off x="204788" y="1727200"/>
            <a:ext cx="11760200" cy="5016500"/>
          </a:xfrm>
          <a:prstGeom prst="rect">
            <a:avLst/>
          </a:prstGeom>
        </p:spPr>
        <p:txBody>
          <a:bodyPr>
            <a:spAutoFit/>
          </a:bodyPr>
          <a:lstStyle/>
          <a:p>
            <a:pPr marL="342900" indent="-342900">
              <a:spcAft>
                <a:spcPts val="300"/>
              </a:spcAft>
              <a:buFont typeface="Arial" panose="020B0604020202020204" pitchFamily="34" charset="0"/>
              <a:buChar char="•"/>
              <a:defRPr sz="1800" b="1">
                <a:solidFill>
                  <a:srgbClr val="003366"/>
                </a:solidFill>
              </a:defRPr>
            </a:pPr>
            <a:r>
              <a:rPr lang="fr-FR" b="1" u="sng" dirty="0">
                <a:solidFill>
                  <a:srgbClr val="C00000"/>
                </a:solidFill>
              </a:rPr>
              <a:t>Détection de l’AVCI sur le scanner non injecté :</a:t>
            </a:r>
          </a:p>
          <a:p>
            <a:pPr lvl="1">
              <a:spcAft>
                <a:spcPts val="300"/>
              </a:spcAft>
              <a:defRPr sz="1600"/>
            </a:pPr>
            <a:r>
              <a:rPr lang="fr-FR" sz="1600" dirty="0"/>
              <a:t>• Sensibilité humaine sans IA faible (~33.3 %).</a:t>
            </a:r>
          </a:p>
          <a:p>
            <a:pPr lvl="1">
              <a:spcAft>
                <a:spcPts val="300"/>
              </a:spcAft>
              <a:defRPr sz="1600"/>
            </a:pPr>
            <a:r>
              <a:rPr lang="fr-FR" sz="1600" dirty="0"/>
              <a:t>• Amélioration avec DL, atteignant 41.3 % (+8 points).</a:t>
            </a:r>
          </a:p>
          <a:p>
            <a:pPr lvl="1">
              <a:spcAft>
                <a:spcPts val="300"/>
              </a:spcAft>
              <a:defRPr sz="1600"/>
            </a:pPr>
            <a:r>
              <a:rPr lang="fr-FR" sz="1600" dirty="0"/>
              <a:t>• Air sous la courbe (AUC) :  IA = 0.84 VS radiologues = 0.66, </a:t>
            </a:r>
            <a:r>
              <a:rPr lang="fr-FR" sz="1600" b="1" dirty="0"/>
              <a:t>démontrant une meilleure performance diagnostique.</a:t>
            </a:r>
          </a:p>
          <a:p>
            <a:pPr>
              <a:spcAft>
                <a:spcPts val="300"/>
              </a:spcAft>
              <a:defRPr sz="1600"/>
            </a:pPr>
            <a:endParaRPr lang="fr-FR" sz="1600" dirty="0"/>
          </a:p>
          <a:p>
            <a:pPr marL="342900" indent="-342900">
              <a:spcAft>
                <a:spcPts val="300"/>
              </a:spcAft>
              <a:buFont typeface="Arial" panose="020B0604020202020204" pitchFamily="34" charset="0"/>
              <a:buChar char="•"/>
              <a:defRPr sz="1800" b="1">
                <a:solidFill>
                  <a:srgbClr val="003366"/>
                </a:solidFill>
              </a:defRPr>
            </a:pPr>
            <a:r>
              <a:rPr lang="fr-FR" b="1" u="sng" dirty="0">
                <a:solidFill>
                  <a:srgbClr val="C00000"/>
                </a:solidFill>
              </a:rPr>
              <a:t>IRM DWI (Diffusion </a:t>
            </a:r>
            <a:r>
              <a:rPr lang="fr-FR" b="1" u="sng" dirty="0" err="1">
                <a:solidFill>
                  <a:srgbClr val="C00000"/>
                </a:solidFill>
              </a:rPr>
              <a:t>Weighted</a:t>
            </a:r>
            <a:r>
              <a:rPr lang="fr-FR" b="1" u="sng" dirty="0">
                <a:solidFill>
                  <a:srgbClr val="C00000"/>
                </a:solidFill>
              </a:rPr>
              <a:t> Imaging) :</a:t>
            </a:r>
          </a:p>
          <a:p>
            <a:pPr lvl="1">
              <a:spcAft>
                <a:spcPts val="300"/>
              </a:spcAft>
              <a:defRPr sz="1600"/>
            </a:pPr>
            <a:r>
              <a:rPr lang="fr-FR" sz="1600" dirty="0"/>
              <a:t>• DL montre une sensibilité et spécificité élevées (93 %).</a:t>
            </a:r>
          </a:p>
          <a:p>
            <a:pPr>
              <a:spcAft>
                <a:spcPts val="300"/>
              </a:spcAft>
              <a:defRPr sz="1800" b="1">
                <a:solidFill>
                  <a:srgbClr val="003366"/>
                </a:solidFill>
              </a:defRPr>
            </a:pPr>
            <a:r>
              <a:rPr lang="fr-FR" b="1" dirty="0">
                <a:solidFill>
                  <a:srgbClr val="C00000"/>
                </a:solidFill>
              </a:rPr>
              <a:t>• </a:t>
            </a:r>
            <a:r>
              <a:rPr lang="fr-FR" b="1" u="sng" dirty="0">
                <a:solidFill>
                  <a:srgbClr val="C00000"/>
                </a:solidFill>
              </a:rPr>
              <a:t>Segmentation des zones infarcies et de la pénombre ischémique par architectures avancées </a:t>
            </a:r>
            <a:r>
              <a:rPr lang="fr-FR" b="1" dirty="0">
                <a:solidFill>
                  <a:srgbClr val="C00000"/>
                </a:solidFill>
              </a:rPr>
              <a:t>:</a:t>
            </a:r>
          </a:p>
          <a:p>
            <a:pPr marL="1257300" lvl="2" indent="-342900">
              <a:spcAft>
                <a:spcPts val="300"/>
              </a:spcAft>
              <a:buFontTx/>
              <a:buChar char="-"/>
              <a:defRPr sz="1400"/>
            </a:pPr>
            <a:r>
              <a:rPr lang="fr-FR" sz="1400" dirty="0"/>
              <a:t>Les images de perfusion CT aident à distinguer le noyau infarci de la pénombre.</a:t>
            </a:r>
          </a:p>
          <a:p>
            <a:pPr marL="1257300" lvl="2" indent="-342900">
              <a:spcAft>
                <a:spcPts val="300"/>
              </a:spcAft>
              <a:buFontTx/>
              <a:buChar char="-"/>
              <a:defRPr sz="1400"/>
            </a:pPr>
            <a:r>
              <a:rPr lang="fr-FR" sz="1400" dirty="0"/>
              <a:t> Des réseaux de </a:t>
            </a:r>
            <a:r>
              <a:rPr lang="fr-FR" sz="1400" dirty="0" err="1"/>
              <a:t>deep</a:t>
            </a:r>
            <a:r>
              <a:rPr lang="fr-FR" sz="1400" dirty="0"/>
              <a:t> </a:t>
            </a:r>
            <a:r>
              <a:rPr lang="fr-FR" sz="1400" dirty="0" err="1"/>
              <a:t>learning</a:t>
            </a:r>
            <a:r>
              <a:rPr lang="fr-FR" sz="1400" dirty="0"/>
              <a:t> (</a:t>
            </a:r>
            <a:r>
              <a:rPr lang="fr-FR" sz="1400" dirty="0" err="1"/>
              <a:t>MultiRes</a:t>
            </a:r>
            <a:r>
              <a:rPr lang="fr-FR" sz="1400" dirty="0"/>
              <a:t> U-Net, </a:t>
            </a:r>
            <a:r>
              <a:rPr lang="fr-FR" sz="1400" dirty="0" err="1"/>
              <a:t>transformers</a:t>
            </a:r>
            <a:r>
              <a:rPr lang="fr-FR" sz="1400" dirty="0"/>
              <a:t>, </a:t>
            </a:r>
            <a:r>
              <a:rPr lang="fr-FR" sz="1400" dirty="0" err="1"/>
              <a:t>PerfU</a:t>
            </a:r>
            <a:r>
              <a:rPr lang="fr-FR" sz="1400" dirty="0"/>
              <a:t>-Net) améliorent la précision de segmentation de ces zones, malgré la variabilité des logiciels : </a:t>
            </a:r>
          </a:p>
          <a:p>
            <a:pPr marL="1714500" lvl="3" indent="-342900">
              <a:spcAft>
                <a:spcPts val="300"/>
              </a:spcAft>
              <a:buFontTx/>
              <a:buChar char="-"/>
              <a:defRPr sz="1400"/>
            </a:pPr>
            <a:r>
              <a:rPr lang="fr-FR" sz="1400" dirty="0" err="1"/>
              <a:t>MultiRes</a:t>
            </a:r>
            <a:r>
              <a:rPr lang="fr-FR" sz="1400" dirty="0"/>
              <a:t> U-Net : </a:t>
            </a:r>
            <a:r>
              <a:rPr lang="fr-FR" sz="1400" dirty="0" err="1"/>
              <a:t>Dice</a:t>
            </a:r>
            <a:r>
              <a:rPr lang="fr-FR" sz="1400" dirty="0"/>
              <a:t> </a:t>
            </a:r>
            <a:r>
              <a:rPr lang="fr-FR" sz="1400" dirty="0" err="1"/>
              <a:t>Similarity</a:t>
            </a:r>
            <a:r>
              <a:rPr lang="fr-FR" sz="1400" dirty="0"/>
              <a:t> Coefficient (DSC) = 0.68</a:t>
            </a:r>
          </a:p>
          <a:p>
            <a:pPr marL="1714500" lvl="3" indent="-342900">
              <a:spcAft>
                <a:spcPts val="300"/>
              </a:spcAft>
              <a:buFontTx/>
              <a:buChar char="-"/>
              <a:defRPr sz="1400"/>
            </a:pPr>
            <a:r>
              <a:rPr lang="fr-FR" sz="1400" dirty="0"/>
              <a:t>Transformer : DSC jusqu’à 0.86</a:t>
            </a:r>
          </a:p>
          <a:p>
            <a:pPr marL="1714500" lvl="3" indent="-342900">
              <a:spcAft>
                <a:spcPts val="300"/>
              </a:spcAft>
              <a:buFontTx/>
              <a:buChar char="-"/>
              <a:defRPr sz="1400"/>
            </a:pPr>
            <a:r>
              <a:rPr lang="fr-FR" sz="1400" dirty="0" err="1"/>
              <a:t>PerfU</a:t>
            </a:r>
            <a:r>
              <a:rPr lang="fr-FR" sz="1400" dirty="0"/>
              <a:t>-Net améliore la qualité des cartes de perfusion comparé aux logiciels traditionnels.</a:t>
            </a:r>
          </a:p>
          <a:p>
            <a:pPr lvl="2">
              <a:spcAft>
                <a:spcPts val="300"/>
              </a:spcAft>
              <a:defRPr sz="1400"/>
            </a:pPr>
            <a:r>
              <a:rPr lang="fr-FR" sz="1400" dirty="0"/>
              <a:t>( DSC : mesure statistique utilisée pour évaluer la </a:t>
            </a:r>
            <a:r>
              <a:rPr lang="fr-FR" sz="1400" b="1" dirty="0"/>
              <a:t>qualité de la segmentation</a:t>
            </a:r>
            <a:r>
              <a:rPr lang="fr-FR" sz="1400" dirty="0"/>
              <a:t> d’images. Elle compare la </a:t>
            </a:r>
            <a:r>
              <a:rPr lang="fr-FR" sz="1400" b="1" dirty="0"/>
              <a:t>superposition</a:t>
            </a:r>
            <a:r>
              <a:rPr lang="fr-FR" sz="1400" dirty="0"/>
              <a:t> entre la segmentation automatique (par exemple, un modèle IA) et la segmentation de référence (manuelle, souvent faite par un expert).La valeur varie de 0 (aucune correspondance) à 1 (correspondance parfaite).</a:t>
            </a:r>
          </a:p>
          <a:p>
            <a:pPr marL="1257300" lvl="2" indent="-342900">
              <a:spcAft>
                <a:spcPts val="300"/>
              </a:spcAft>
              <a:buFontTx/>
              <a:buChar char="-"/>
              <a:defRPr sz="1400"/>
            </a:pPr>
            <a:endParaRPr lang="fr-FR" sz="1900" dirty="0"/>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Connecteur droit 2">
            <a:extLst>
              <a:ext uri="{FF2B5EF4-FFF2-40B4-BE49-F238E27FC236}">
                <a16:creationId xmlns:a16="http://schemas.microsoft.com/office/drawing/2014/main" id="{BFC8D235-5401-4A1B-8B2F-6EBDE817F2BB}"/>
              </a:ext>
            </a:extLst>
          </p:cNvPr>
          <p:cNvCxnSpPr>
            <a:cxnSpLocks/>
          </p:cNvCxnSpPr>
          <p:nvPr/>
        </p:nvCxnSpPr>
        <p:spPr>
          <a:xfrm>
            <a:off x="0" y="1123950"/>
            <a:ext cx="12192000" cy="0"/>
          </a:xfrm>
          <a:prstGeom prst="line">
            <a:avLst/>
          </a:prstGeom>
          <a:ln w="22225">
            <a:solidFill>
              <a:srgbClr val="FFC000"/>
            </a:solidFill>
          </a:ln>
        </p:spPr>
        <p:style>
          <a:lnRef idx="1">
            <a:schemeClr val="accent2"/>
          </a:lnRef>
          <a:fillRef idx="0">
            <a:schemeClr val="accent2"/>
          </a:fillRef>
          <a:effectRef idx="0">
            <a:schemeClr val="accent2"/>
          </a:effectRef>
          <a:fontRef idx="minor">
            <a:schemeClr val="tx1"/>
          </a:fontRef>
        </p:style>
      </p:cxnSp>
      <p:sp>
        <p:nvSpPr>
          <p:cNvPr id="39939" name="TextBox 7">
            <a:extLst>
              <a:ext uri="{FF2B5EF4-FFF2-40B4-BE49-F238E27FC236}">
                <a16:creationId xmlns:a16="http://schemas.microsoft.com/office/drawing/2014/main" id="{2FC1B0DB-DA57-49C9-B72B-4392FA987EEC}"/>
              </a:ext>
            </a:extLst>
          </p:cNvPr>
          <p:cNvSpPr txBox="1">
            <a:spLocks noChangeArrowheads="1"/>
          </p:cNvSpPr>
          <p:nvPr/>
        </p:nvSpPr>
        <p:spPr bwMode="auto">
          <a:xfrm>
            <a:off x="204788" y="301625"/>
            <a:ext cx="7727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nSpc>
                <a:spcPct val="100000"/>
              </a:lnSpc>
              <a:spcBef>
                <a:spcPct val="0"/>
              </a:spcBef>
              <a:buFontTx/>
              <a:buNone/>
            </a:pPr>
            <a:r>
              <a:rPr lang="fr-FR" altLang="fr-FR" sz="4200">
                <a:latin typeface="Baghdad" pitchFamily="2" charset="0"/>
                <a:cs typeface="Baghdad" pitchFamily="2" charset="0"/>
              </a:rPr>
              <a:t>Applications en neuroradiologie </a:t>
            </a:r>
          </a:p>
        </p:txBody>
      </p:sp>
      <p:sp>
        <p:nvSpPr>
          <p:cNvPr id="39940" name="Rectangle 3">
            <a:extLst>
              <a:ext uri="{FF2B5EF4-FFF2-40B4-BE49-F238E27FC236}">
                <a16:creationId xmlns:a16="http://schemas.microsoft.com/office/drawing/2014/main" id="{44C3028D-F500-4F2B-8873-7BA8AE2AF4EB}"/>
              </a:ext>
            </a:extLst>
          </p:cNvPr>
          <p:cNvSpPr>
            <a:spLocks noChangeArrowheads="1"/>
          </p:cNvSpPr>
          <p:nvPr/>
        </p:nvSpPr>
        <p:spPr bwMode="auto">
          <a:xfrm>
            <a:off x="2943225" y="1357313"/>
            <a:ext cx="5986463" cy="369887"/>
          </a:xfrm>
          <a:prstGeom prst="rect">
            <a:avLst/>
          </a:prstGeom>
          <a:solidFill>
            <a:srgbClr val="002060"/>
          </a:solidFill>
          <a:ln w="9525">
            <a:solidFill>
              <a:schemeClr val="tx1"/>
            </a:solidFill>
            <a:miter lim="800000"/>
            <a:headEnd/>
            <a:tailEnd/>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DejaVu Sans"/>
                <a:cs typeface="DejaVu Sans"/>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DejaVu Sans"/>
                <a:cs typeface="DejaVu Sans"/>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DejaVu Sans"/>
                <a:cs typeface="DejaVu Sans"/>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DejaVu Sans"/>
                <a:cs typeface="DejaVu Sans"/>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DejaVu Sans"/>
                <a:cs typeface="DejaVu Sans"/>
              </a:defRPr>
            </a:lvl9pPr>
          </a:lstStyle>
          <a:p>
            <a:pPr algn="ctr">
              <a:lnSpc>
                <a:spcPct val="100000"/>
              </a:lnSpc>
              <a:spcBef>
                <a:spcPct val="0"/>
              </a:spcBef>
              <a:buFontTx/>
              <a:buNone/>
            </a:pPr>
            <a:r>
              <a:rPr lang="fr-FR" altLang="fr-FR" sz="1800" b="1">
                <a:solidFill>
                  <a:schemeClr val="accent2"/>
                </a:solidFill>
              </a:rPr>
              <a:t>AVC ischémique : détection et segmentation</a:t>
            </a:r>
          </a:p>
        </p:txBody>
      </p:sp>
      <p:sp>
        <p:nvSpPr>
          <p:cNvPr id="7" name="Rectangle 6">
            <a:extLst>
              <a:ext uri="{FF2B5EF4-FFF2-40B4-BE49-F238E27FC236}">
                <a16:creationId xmlns:a16="http://schemas.microsoft.com/office/drawing/2014/main" id="{B4063E9F-AB6F-424B-88E4-5A16925EE46A}"/>
              </a:ext>
            </a:extLst>
          </p:cNvPr>
          <p:cNvSpPr/>
          <p:nvPr/>
        </p:nvSpPr>
        <p:spPr>
          <a:xfrm>
            <a:off x="488950" y="1871663"/>
            <a:ext cx="11283950" cy="4684712"/>
          </a:xfrm>
          <a:prstGeom prst="rect">
            <a:avLst/>
          </a:prstGeom>
        </p:spPr>
        <p:txBody>
          <a:bodyPr>
            <a:spAutoFit/>
          </a:bodyPr>
          <a:lstStyle/>
          <a:p>
            <a:pPr marL="285750" indent="-285750">
              <a:spcAft>
                <a:spcPts val="300"/>
              </a:spcAft>
              <a:buFont typeface="Arial" panose="020B0604020202020204" pitchFamily="34" charset="0"/>
              <a:buChar char="•"/>
              <a:defRPr sz="1800" b="1">
                <a:solidFill>
                  <a:srgbClr val="003366"/>
                </a:solidFill>
              </a:defRPr>
            </a:pPr>
            <a:r>
              <a:rPr lang="fr-FR" b="1" u="sng" dirty="0">
                <a:solidFill>
                  <a:srgbClr val="C00000"/>
                </a:solidFill>
              </a:rPr>
              <a:t>Estimation du temps d’apparition :</a:t>
            </a:r>
          </a:p>
          <a:p>
            <a:pPr marL="285750" indent="-285750">
              <a:spcAft>
                <a:spcPts val="300"/>
              </a:spcAft>
              <a:buFont typeface="Arial" panose="020B0604020202020204" pitchFamily="34" charset="0"/>
              <a:buChar char="•"/>
              <a:defRPr sz="1600"/>
            </a:pPr>
            <a:r>
              <a:rPr lang="fr-FR" sz="1600" dirty="0"/>
              <a:t>  DWI positif/FLAIR négatif pour estimer un délai inférieur à 4,5 h.</a:t>
            </a:r>
          </a:p>
          <a:p>
            <a:pPr marL="285750" indent="-285750">
              <a:spcAft>
                <a:spcPts val="300"/>
              </a:spcAft>
              <a:buFont typeface="Arial" panose="020B0604020202020204" pitchFamily="34" charset="0"/>
              <a:buChar char="•"/>
              <a:defRPr sz="1600"/>
            </a:pPr>
            <a:r>
              <a:rPr lang="fr-FR" sz="1600" dirty="0"/>
              <a:t>  DL obtient AUC 0.68, sensibilité &gt; 70 %.</a:t>
            </a:r>
          </a:p>
          <a:p>
            <a:pPr>
              <a:spcAft>
                <a:spcPts val="300"/>
              </a:spcAft>
              <a:defRPr sz="1600"/>
            </a:pPr>
            <a:endParaRPr lang="fr-FR" sz="1600" u="sng" dirty="0">
              <a:solidFill>
                <a:srgbClr val="C00000"/>
              </a:solidFill>
            </a:endParaRPr>
          </a:p>
          <a:p>
            <a:pPr>
              <a:spcAft>
                <a:spcPts val="300"/>
              </a:spcAft>
              <a:defRPr sz="1800" b="1">
                <a:solidFill>
                  <a:srgbClr val="003366"/>
                </a:solidFill>
              </a:defRPr>
            </a:pPr>
            <a:r>
              <a:rPr lang="fr-FR" b="1" u="sng" dirty="0">
                <a:solidFill>
                  <a:srgbClr val="C00000"/>
                </a:solidFill>
              </a:rPr>
              <a:t>• Détection des occlusions de gros vaisseaux (LVO) :</a:t>
            </a:r>
          </a:p>
          <a:p>
            <a:pPr marL="285750" indent="-285750">
              <a:spcAft>
                <a:spcPts val="300"/>
              </a:spcAft>
              <a:buFont typeface="Arial" panose="020B0604020202020204" pitchFamily="34" charset="0"/>
              <a:buChar char="•"/>
              <a:defRPr sz="1600"/>
            </a:pPr>
            <a:r>
              <a:rPr lang="fr-FR" sz="1600" dirty="0"/>
              <a:t>  L’occlusion des gros vaisseaux cause un tiers des AVC ischémiques et une mortalité élevée. </a:t>
            </a:r>
          </a:p>
          <a:p>
            <a:pPr marL="285750" indent="-285750">
              <a:spcAft>
                <a:spcPts val="300"/>
              </a:spcAft>
              <a:buFont typeface="Arial" panose="020B0604020202020204" pitchFamily="34" charset="0"/>
              <a:buChar char="•"/>
              <a:defRPr sz="1600"/>
            </a:pPr>
            <a:r>
              <a:rPr lang="fr-FR" sz="1600" dirty="0"/>
              <a:t>La </a:t>
            </a:r>
            <a:r>
              <a:rPr lang="fr-FR" sz="1600" dirty="0" err="1"/>
              <a:t>thrombectomie</a:t>
            </a:r>
            <a:r>
              <a:rPr lang="fr-FR" sz="1600" dirty="0"/>
              <a:t> </a:t>
            </a:r>
            <a:r>
              <a:rPr lang="fr-FR" sz="1600" dirty="0" err="1"/>
              <a:t>endovasculaire</a:t>
            </a:r>
            <a:r>
              <a:rPr lang="fr-FR" sz="1600" dirty="0"/>
              <a:t>, efficace et rapide, bénéficie de l’aide de l’IA pour le diagnostic, le triage et la sélection des patients. </a:t>
            </a:r>
          </a:p>
          <a:p>
            <a:pPr marL="285750" indent="-285750">
              <a:spcAft>
                <a:spcPts val="300"/>
              </a:spcAft>
              <a:buFont typeface="Arial" panose="020B0604020202020204" pitchFamily="34" charset="0"/>
              <a:buChar char="•"/>
              <a:defRPr sz="1600"/>
            </a:pPr>
            <a:r>
              <a:rPr lang="fr-FR" sz="1600" dirty="0"/>
              <a:t>Les algorithmes IA atteignent jusqu’à 97 % de précision en détection d’occlusion.</a:t>
            </a:r>
          </a:p>
          <a:p>
            <a:pPr marL="742950" lvl="1" indent="-285750">
              <a:spcAft>
                <a:spcPts val="300"/>
              </a:spcAft>
              <a:buFont typeface="Wingdings" pitchFamily="2" charset="2"/>
              <a:buChar char="ü"/>
              <a:defRPr sz="1600"/>
            </a:pPr>
            <a:r>
              <a:rPr lang="fr-FR" sz="1600" dirty="0"/>
              <a:t>Sur angioscanner (CTA), DL affiche AUC = 0.88.</a:t>
            </a:r>
          </a:p>
          <a:p>
            <a:pPr marL="742950" lvl="1" indent="-285750">
              <a:spcAft>
                <a:spcPts val="300"/>
              </a:spcAft>
              <a:buFont typeface="Wingdings" pitchFamily="2" charset="2"/>
              <a:buChar char="ü"/>
              <a:defRPr sz="1600"/>
            </a:pPr>
            <a:r>
              <a:rPr lang="fr-FR" sz="1600" dirty="0"/>
              <a:t>  Sur angiographie (DSA), ResNet-50 atteint AUC = 0.97.</a:t>
            </a:r>
          </a:p>
          <a:p>
            <a:pPr>
              <a:spcAft>
                <a:spcPts val="300"/>
              </a:spcAft>
              <a:defRPr sz="1800" b="1">
                <a:solidFill>
                  <a:srgbClr val="003366"/>
                </a:solidFill>
              </a:defRPr>
            </a:pPr>
            <a:endParaRPr lang="fr-FR" b="1" dirty="0">
              <a:solidFill>
                <a:srgbClr val="003366"/>
              </a:solidFill>
            </a:endParaRPr>
          </a:p>
          <a:p>
            <a:pPr>
              <a:spcAft>
                <a:spcPts val="300"/>
              </a:spcAft>
              <a:defRPr sz="1800" b="1">
                <a:solidFill>
                  <a:srgbClr val="003366"/>
                </a:solidFill>
              </a:defRPr>
            </a:pPr>
            <a:r>
              <a:rPr lang="fr-FR" b="1" dirty="0">
                <a:solidFill>
                  <a:srgbClr val="C00000"/>
                </a:solidFill>
              </a:rPr>
              <a:t>• </a:t>
            </a:r>
            <a:r>
              <a:rPr lang="fr-FR" b="1" u="sng" dirty="0">
                <a:solidFill>
                  <a:srgbClr val="C00000"/>
                </a:solidFill>
              </a:rPr>
              <a:t>Automatisation du score ASPECTS :</a:t>
            </a:r>
          </a:p>
          <a:p>
            <a:pPr marL="285750" indent="-285750">
              <a:spcAft>
                <a:spcPts val="300"/>
              </a:spcAft>
              <a:buFont typeface="Arial" panose="020B0604020202020204" pitchFamily="34" charset="0"/>
              <a:buChar char="•"/>
              <a:defRPr sz="1600"/>
            </a:pPr>
            <a:r>
              <a:rPr lang="fr-FR" sz="1600" dirty="0"/>
              <a:t>  Le score ASPECTS sur CT guide le traitement des AVC de l’artère cérébrale moyenne. </a:t>
            </a:r>
          </a:p>
          <a:p>
            <a:pPr marL="285750" indent="-285750">
              <a:spcAft>
                <a:spcPts val="300"/>
              </a:spcAft>
              <a:buFont typeface="Arial" panose="020B0604020202020204" pitchFamily="34" charset="0"/>
              <a:buChar char="•"/>
              <a:defRPr sz="1600"/>
            </a:pPr>
            <a:r>
              <a:rPr lang="fr-FR" sz="1600" dirty="0"/>
              <a:t>Les IA (ML/DL) estiment bien ce score avec une précision élevée (AUC 0,89), erreur médiane = 1 point, validant la fiabilité clinique.</a:t>
            </a:r>
          </a:p>
        </p:txBody>
      </p:sp>
    </p:spTree>
  </p:cSld>
  <p:clrMapOvr>
    <a:masterClrMapping/>
  </p:clrMapOvr>
  <p:transition spd="slow"/>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805</Words>
  <Application>Microsoft Office PowerPoint</Application>
  <PresentationFormat>Grand écran</PresentationFormat>
  <Paragraphs>58</Paragraphs>
  <Slides>5</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vt:i4>
      </vt:variant>
    </vt:vector>
  </HeadingPairs>
  <TitlesOfParts>
    <vt:vector size="12" baseType="lpstr">
      <vt:lpstr>Arial</vt:lpstr>
      <vt:lpstr>Baghdad</vt:lpstr>
      <vt:lpstr>Calibri</vt:lpstr>
      <vt:lpstr>Calibri Light</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abdellah bouelhaz</dc:creator>
  <cp:lastModifiedBy>abdellah bouelhaz</cp:lastModifiedBy>
  <cp:revision>1</cp:revision>
  <dcterms:created xsi:type="dcterms:W3CDTF">2026-03-06T23:23:14Z</dcterms:created>
  <dcterms:modified xsi:type="dcterms:W3CDTF">2026-03-06T23:24:52Z</dcterms:modified>
</cp:coreProperties>
</file>