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58" r:id="rId5"/>
    <p:sldId id="260" r:id="rId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85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F6DE047-FE41-9A8C-F90B-00A925AF0F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5D48EDF-4A24-7671-6CAA-B4C89D75E3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0D46FDA-A1ED-EB1A-17C3-C4EF6E8888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6EE65-869C-4BDE-A971-27093D230593}" type="datetimeFigureOut">
              <a:rPr lang="fr-FR" smtClean="0"/>
              <a:t>26/02/2026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7E3642C-B6FF-808A-B8C8-23681D740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058386F-F29D-E7C7-AB16-39FBD75A9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67E7C-FA3A-498D-913B-4C87998E95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39708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5FD430-77AA-F7BF-E061-BA35A1BD12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D96DAAB-2446-4476-8B52-02FF905DCB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787A3FB-D780-E99C-0C0E-63DBEB1892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6EE65-869C-4BDE-A971-27093D230593}" type="datetimeFigureOut">
              <a:rPr lang="fr-FR" smtClean="0"/>
              <a:t>26/02/2026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7FBD513-F5B3-84F4-4FDA-C479E61BBF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B8D008A-5BD2-7F1C-F426-2F3AA064D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67E7C-FA3A-498D-913B-4C87998E95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34952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6DC267-A020-02F9-F06F-F2B7083CCA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CD1C7F0-DED6-070D-1107-F8782D0CFD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D67BB0C-47B9-55C5-CD2A-541B79EB7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6EE65-869C-4BDE-A971-27093D230593}" type="datetimeFigureOut">
              <a:rPr lang="fr-FR" smtClean="0"/>
              <a:t>26/02/2026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EE58EBE-1949-FAD8-852C-7F893865B1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E487962-C0B8-132B-04E4-C3389F491F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67E7C-FA3A-498D-913B-4C87998E95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4239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4670EE-4249-1219-3706-E8E68B46C6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16103A2-F18F-7F32-4DD2-61896F10CF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3800FA6-FAB6-04C5-044C-91353E1787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DB73663-BEF8-6BA2-0EFA-B0182828C5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6EE65-869C-4BDE-A971-27093D230593}" type="datetimeFigureOut">
              <a:rPr lang="fr-FR" smtClean="0"/>
              <a:t>26/02/2026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BD3025F-7CAB-CA65-A571-E083473E4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A2A8905-7771-3B3B-8EFB-C2738EA298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67E7C-FA3A-498D-913B-4C87998E95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40988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26BBC0-9218-A303-72FB-64B26505F7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9DABBC4-6CFC-651E-CFA3-35D2C4D525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F0373BD-706D-38B4-D9C6-D3F7B1D04A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1549D9D-1287-AAB2-F56F-08BA78995C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3C52885-3369-F967-DD58-C19BBE219B2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6A31DEA-69D1-174E-4475-8C75B1E92C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6EE65-869C-4BDE-A971-27093D230593}" type="datetimeFigureOut">
              <a:rPr lang="fr-FR" smtClean="0"/>
              <a:t>26/02/2026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D8D33170-3B15-9BF5-94E5-B94637AE6B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CCE483D6-2838-7F67-3D76-FE6784E137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67E7C-FA3A-498D-913B-4C87998E95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61628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7F121AA-FEA5-E0E4-353A-B1C4C32073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5D3D326-7C1B-EAA1-7F5D-2251CC718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6EE65-869C-4BDE-A971-27093D230593}" type="datetimeFigureOut">
              <a:rPr lang="fr-FR" smtClean="0"/>
              <a:t>26/02/2026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7B42784-1095-1F96-A507-A9F06FC55A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5E3EFC8-27EA-B5B8-3CEC-08FDDBD9A0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67E7C-FA3A-498D-913B-4C87998E95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86550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1E09F982-0263-6AB4-E2E0-1D6F9AA38A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6EE65-869C-4BDE-A971-27093D230593}" type="datetimeFigureOut">
              <a:rPr lang="fr-FR" smtClean="0"/>
              <a:t>26/02/2026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A7C25C6-CCF2-6047-BE4B-3F43DA5262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6D1593E-37A6-A730-4C96-57FFC3309F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67E7C-FA3A-498D-913B-4C87998E95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67243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0F05D8-FFCC-B443-30F8-DAF3CD7494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B95C1B8-EE91-740F-2547-AA5494F6BF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06387A5-56FB-4CA2-CCAC-7501DD3E18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B45A8C5-D53F-38D8-F323-C81DC6535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6EE65-869C-4BDE-A971-27093D230593}" type="datetimeFigureOut">
              <a:rPr lang="fr-FR" smtClean="0"/>
              <a:t>26/02/2026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69715C0-E15F-A06B-B786-19BE616FD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EB44DD2-4360-EFC4-FC37-982A8D1CAF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67E7C-FA3A-498D-913B-4C87998E95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20299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B78CC7-EC58-A134-6F64-D2BC32E8AA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9CE3358-2202-9884-C158-6C30D6AA4F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306D425-43F7-9204-8E7D-D7D9260FA6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6179E94-5817-35D2-EF09-A1CA6B6A5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6EE65-869C-4BDE-A971-27093D230593}" type="datetimeFigureOut">
              <a:rPr lang="fr-FR" smtClean="0"/>
              <a:t>26/02/2026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DDB78E6-619C-8418-5A55-33FF8C7205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9C7B9FF-D42A-C919-C634-B818296470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67E7C-FA3A-498D-913B-4C87998E95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2078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380AAA-DA9A-87C9-BEDE-19C900B72C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124E004-531C-4F40-00F1-FEBC6E31E4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30F0CB1-1984-73CE-B625-32C097DE9F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6EE65-869C-4BDE-A971-27093D230593}" type="datetimeFigureOut">
              <a:rPr lang="fr-FR" smtClean="0"/>
              <a:t>26/02/2026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6F6128B-142C-3E6F-FDCB-5740031909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BAD3AC-E6EE-7874-107A-2E5400EB0B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67E7C-FA3A-498D-913B-4C87998E95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01752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DA5758D2-1047-30C7-D529-09856AD6FE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1870F94-CE43-3E8C-0415-37C96BBBE9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BC541C3-36E0-AE9E-B8AA-2D2AC99D0A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6EE65-869C-4BDE-A971-27093D230593}" type="datetimeFigureOut">
              <a:rPr lang="fr-FR" smtClean="0"/>
              <a:t>26/02/2026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ACB8DFE-0105-DB89-3D61-41DB87273B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3042465-1BC7-7E02-7F3B-18F86333B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67E7C-FA3A-498D-913B-4C87998E95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47358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2AC446E9-5819-30B2-F08C-A9FCA17250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64E2320-2CE4-0D09-42EE-F5E006E6C9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E077B3A-891F-E7D9-55D8-392B50CDE0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A6EE65-869C-4BDE-A971-27093D230593}" type="datetimeFigureOut">
              <a:rPr lang="fr-FR" smtClean="0"/>
              <a:t>26/02/2026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C0087EF-583F-89A7-4BF3-35688E8AF3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D996AD-579F-EED9-00BE-73AE577AFD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A67E7C-FA3A-498D-913B-4C87998E95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3022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13A6937C-A6F2-0BE2-B489-2791549E0AF9}"/>
              </a:ext>
            </a:extLst>
          </p:cNvPr>
          <p:cNvSpPr txBox="1">
            <a:spLocks/>
          </p:cNvSpPr>
          <p:nvPr/>
        </p:nvSpPr>
        <p:spPr>
          <a:xfrm>
            <a:off x="838200" y="287157"/>
            <a:ext cx="10515600" cy="95032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28575" cap="flat" cmpd="sng" algn="ctr">
            <a:solidFill>
              <a:schemeClr val="bg1"/>
            </a:solidFill>
            <a:prstDash val="solid"/>
            <a:miter lim="800000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3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Nouvelles mesures du TNM 9ᵉ édition </a:t>
            </a:r>
            <a:endParaRPr lang="fr-FR" sz="3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39A6AE3-3BAB-63AD-450E-98C2E7828255}"/>
              </a:ext>
            </a:extLst>
          </p:cNvPr>
          <p:cNvSpPr/>
          <p:nvPr/>
        </p:nvSpPr>
        <p:spPr>
          <a:xfrm>
            <a:off x="1027390" y="1375150"/>
            <a:ext cx="4679694" cy="950327"/>
          </a:xfrm>
          <a:prstGeom prst="rect">
            <a:avLst/>
          </a:prstGeom>
          <a:ln w="571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800" b="1" dirty="0"/>
              <a:t>Épaisseur pleurale </a:t>
            </a:r>
          </a:p>
          <a:p>
            <a:pPr algn="ctr"/>
            <a:r>
              <a:rPr lang="fr-FR" sz="2400" dirty="0"/>
              <a:t>(coupes axiales) </a:t>
            </a:r>
            <a:endParaRPr lang="fr-FR" sz="28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C386AA4-CC57-5DB9-6882-11B803E50620}"/>
              </a:ext>
            </a:extLst>
          </p:cNvPr>
          <p:cNvSpPr/>
          <p:nvPr/>
        </p:nvSpPr>
        <p:spPr>
          <a:xfrm>
            <a:off x="970494" y="2936246"/>
            <a:ext cx="4736590" cy="3447674"/>
          </a:xfrm>
          <a:prstGeom prst="rect">
            <a:avLst/>
          </a:prstGeom>
          <a:ln w="571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2000" dirty="0"/>
              <a:t>Division du thorax en </a:t>
            </a:r>
            <a:r>
              <a:rPr lang="fr-FR" sz="2000" b="1" dirty="0"/>
              <a:t>trois compartiments par deux lignes : </a:t>
            </a:r>
            <a:endParaRPr lang="fr-FR" sz="2000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fr-FR" sz="2000" dirty="0"/>
              <a:t>niveau du sommet de la crosse aortique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fr-FR" sz="2000" dirty="0"/>
              <a:t>niveau de l’oreillette gauche</a:t>
            </a:r>
          </a:p>
          <a:p>
            <a:r>
              <a:rPr lang="fr-FR" sz="2000" dirty="0"/>
              <a:t>Épaisseur pleurale maximale par compartiment, </a:t>
            </a:r>
            <a:r>
              <a:rPr lang="fr-FR" sz="2000" b="1" dirty="0"/>
              <a:t>perpendiculaire à la paroi thoracique</a:t>
            </a:r>
            <a:endParaRPr lang="fr-FR" sz="2000" dirty="0"/>
          </a:p>
          <a:p>
            <a:r>
              <a:rPr lang="fr-FR" sz="2000" dirty="0">
                <a:sym typeface="Wingdings" panose="05000000000000000000" pitchFamily="2" charset="2"/>
              </a:rPr>
              <a:t></a:t>
            </a:r>
            <a:r>
              <a:rPr lang="fr-FR" sz="2000" dirty="0"/>
              <a:t>Somme des trois mesures :                 </a:t>
            </a:r>
            <a:r>
              <a:rPr lang="fr-FR" sz="2000" b="1" dirty="0" err="1"/>
              <a:t>Psum</a:t>
            </a:r>
            <a:r>
              <a:rPr lang="fr-FR" sz="2000" b="1" dirty="0"/>
              <a:t> = pmax1 + pmax2 + pmax3</a:t>
            </a:r>
            <a:endParaRPr lang="fr-FR" sz="20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372F260-9540-077D-369E-C217C766FC5F}"/>
              </a:ext>
            </a:extLst>
          </p:cNvPr>
          <p:cNvSpPr/>
          <p:nvPr/>
        </p:nvSpPr>
        <p:spPr>
          <a:xfrm>
            <a:off x="6762709" y="1416305"/>
            <a:ext cx="4226560" cy="909172"/>
          </a:xfrm>
          <a:prstGeom prst="rect">
            <a:avLst/>
          </a:prstGeom>
          <a:ln w="571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800" b="1" dirty="0"/>
              <a:t>Épaisseur scissurale maximale 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0AA554-BCA3-D9C2-3F84-5B1CCDAAB8CD}"/>
              </a:ext>
            </a:extLst>
          </p:cNvPr>
          <p:cNvSpPr/>
          <p:nvPr/>
        </p:nvSpPr>
        <p:spPr>
          <a:xfrm>
            <a:off x="6762709" y="2970796"/>
            <a:ext cx="4226560" cy="1952117"/>
          </a:xfrm>
          <a:prstGeom prst="rect">
            <a:avLst/>
          </a:prstGeom>
          <a:ln w="571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2000" b="1" dirty="0"/>
              <a:t>reconstructions sagittales</a:t>
            </a:r>
            <a:r>
              <a:rPr lang="fr-FR" sz="2000" dirty="0"/>
              <a:t>, avec une mesure unique au point le plus épais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2000" dirty="0"/>
              <a:t>Épaisseur scissurale &gt; 5 mm = </a:t>
            </a:r>
            <a:r>
              <a:rPr lang="fr-FR" sz="2000" b="1" dirty="0"/>
              <a:t>atteinte scissurale</a:t>
            </a:r>
            <a:r>
              <a:rPr lang="fr-FR" sz="2000" dirty="0"/>
              <a:t> </a:t>
            </a:r>
            <a:endParaRPr lang="fr-FR" sz="3200" b="1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A64FF52-1AFE-DDDF-FB39-A2CE43D19B64}"/>
              </a:ext>
            </a:extLst>
          </p:cNvPr>
          <p:cNvSpPr/>
          <p:nvPr/>
        </p:nvSpPr>
        <p:spPr>
          <a:xfrm>
            <a:off x="6484918" y="5732749"/>
            <a:ext cx="4736588" cy="577728"/>
          </a:xfrm>
          <a:prstGeom prst="rect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2000" dirty="0">
                <a:solidFill>
                  <a:schemeClr val="tx1"/>
                </a:solidFill>
                <a:sym typeface="Wingdings" panose="05000000000000000000" pitchFamily="2" charset="2"/>
              </a:rPr>
              <a:t> </a:t>
            </a:r>
            <a:r>
              <a:rPr lang="fr-FR" sz="2000" dirty="0">
                <a:solidFill>
                  <a:schemeClr val="tx1"/>
                </a:solidFill>
              </a:rPr>
              <a:t>Absence de lésion mesurable : </a:t>
            </a:r>
            <a:r>
              <a:rPr lang="fr-FR" sz="2000" b="1" dirty="0">
                <a:solidFill>
                  <a:schemeClr val="tx1"/>
                </a:solidFill>
              </a:rPr>
              <a:t>valeur = 0</a:t>
            </a:r>
            <a:endParaRPr lang="fr-FR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27237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90186C-3A31-9176-CF2D-B7D57A7888B1}"/>
              </a:ext>
            </a:extLst>
          </p:cNvPr>
          <p:cNvSpPr txBox="1">
            <a:spLocks/>
          </p:cNvSpPr>
          <p:nvPr/>
        </p:nvSpPr>
        <p:spPr>
          <a:xfrm>
            <a:off x="838200" y="415173"/>
            <a:ext cx="10515600" cy="95032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28575" cap="flat" cmpd="sng" algn="ctr">
            <a:solidFill>
              <a:schemeClr val="bg1"/>
            </a:solidFill>
            <a:prstDash val="solid"/>
            <a:miter lim="800000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3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Catégorie T du TNM 9</a:t>
            </a:r>
            <a:r>
              <a:rPr lang="fr-FR" sz="3600" b="1" baseline="30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ème</a:t>
            </a:r>
            <a:r>
              <a:rPr lang="fr-FR" sz="3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édition </a:t>
            </a:r>
            <a:endParaRPr lang="fr-FR" sz="3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0BA190F-3220-3DA3-91EF-DD49C457F1EB}"/>
              </a:ext>
            </a:extLst>
          </p:cNvPr>
          <p:cNvSpPr/>
          <p:nvPr/>
        </p:nvSpPr>
        <p:spPr>
          <a:xfrm>
            <a:off x="703301" y="1737479"/>
            <a:ext cx="3983183" cy="2907529"/>
          </a:xfrm>
          <a:prstGeom prst="rect">
            <a:avLst/>
          </a:prstGeom>
          <a:ln w="571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800" b="1" dirty="0"/>
              <a:t>T1 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2000" dirty="0"/>
              <a:t>Tumeur impliquant la plèvre ipsilatérale dont la </a:t>
            </a:r>
            <a:r>
              <a:rPr lang="fr-FR" sz="2000" dirty="0" err="1"/>
              <a:t>Psum</a:t>
            </a:r>
            <a:r>
              <a:rPr lang="fr-FR" sz="2000" dirty="0"/>
              <a:t>              (= P1max+P2max+P3max) &lt; 12 mm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2000" dirty="0"/>
              <a:t>Sans envahissement de la scissure (</a:t>
            </a:r>
            <a:r>
              <a:rPr lang="fr-FR" sz="2000" dirty="0" err="1"/>
              <a:t>Fmax</a:t>
            </a:r>
            <a:r>
              <a:rPr lang="fr-FR" sz="2000" dirty="0"/>
              <a:t> &lt; 5mm) </a:t>
            </a:r>
          </a:p>
          <a:p>
            <a:pPr algn="ctr"/>
            <a:endParaRPr lang="fr-FR" sz="28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486C6AA-0986-7B07-3093-A299429219E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32" t="57778" r="61026"/>
          <a:stretch/>
        </p:blipFill>
        <p:spPr>
          <a:xfrm>
            <a:off x="5004261" y="1604719"/>
            <a:ext cx="3471780" cy="218255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FAD4BCC-B670-0FA0-415A-4F73DE0ADC6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8973" t="57506" r="33935" b="5350"/>
          <a:stretch/>
        </p:blipFill>
        <p:spPr>
          <a:xfrm>
            <a:off x="8658920" y="1554728"/>
            <a:ext cx="2905369" cy="223255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6FE347F-17BE-8758-C87C-0886A823F70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0655" t="57719" r="1121" b="-741"/>
          <a:stretch/>
        </p:blipFill>
        <p:spPr>
          <a:xfrm>
            <a:off x="5203321" y="3995386"/>
            <a:ext cx="3073659" cy="262584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F39297E-2D1B-7357-125A-A32CF6829CD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0057" r="2305" b="46575"/>
          <a:stretch/>
        </p:blipFill>
        <p:spPr>
          <a:xfrm>
            <a:off x="8912534" y="3976506"/>
            <a:ext cx="2441266" cy="264472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993D4A2-ECB2-0819-7ADE-824D37699D54}"/>
              </a:ext>
            </a:extLst>
          </p:cNvPr>
          <p:cNvSpPr/>
          <p:nvPr/>
        </p:nvSpPr>
        <p:spPr>
          <a:xfrm>
            <a:off x="448887" y="5308307"/>
            <a:ext cx="4555374" cy="57772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2000" b="1" dirty="0"/>
              <a:t>Psum = </a:t>
            </a:r>
            <a:r>
              <a:rPr lang="fr-FR" sz="2000" b="1" dirty="0"/>
              <a:t>2+0+0</a:t>
            </a:r>
            <a:r>
              <a:rPr lang="pl-PL" sz="2000" b="1" dirty="0"/>
              <a:t> = </a:t>
            </a:r>
            <a:r>
              <a:rPr lang="fr-FR" sz="2000" b="1" dirty="0"/>
              <a:t>2 </a:t>
            </a:r>
            <a:r>
              <a:rPr lang="pl-PL" sz="2000" b="1" dirty="0"/>
              <a:t>mm</a:t>
            </a:r>
            <a:endParaRPr lang="fr-FR" sz="2000" b="1" dirty="0"/>
          </a:p>
        </p:txBody>
      </p:sp>
    </p:spTree>
    <p:extLst>
      <p:ext uri="{BB962C8B-B14F-4D97-AF65-F5344CB8AC3E}">
        <p14:creationId xmlns:p14="http://schemas.microsoft.com/office/powerpoint/2010/main" val="2597939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E321F7-7F4B-5E1C-5B16-A133B27E1972}"/>
              </a:ext>
            </a:extLst>
          </p:cNvPr>
          <p:cNvSpPr txBox="1">
            <a:spLocks/>
          </p:cNvSpPr>
          <p:nvPr/>
        </p:nvSpPr>
        <p:spPr>
          <a:xfrm>
            <a:off x="838200" y="298798"/>
            <a:ext cx="10515600" cy="95032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28575" cap="flat" cmpd="sng" algn="ctr">
            <a:solidFill>
              <a:schemeClr val="bg1"/>
            </a:solidFill>
            <a:prstDash val="solid"/>
            <a:miter lim="800000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3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Catégorie T du TNM 9</a:t>
            </a:r>
            <a:r>
              <a:rPr lang="fr-FR" sz="3600" b="1" baseline="30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ème</a:t>
            </a:r>
            <a:r>
              <a:rPr lang="fr-FR" sz="3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édition </a:t>
            </a:r>
            <a:endParaRPr lang="fr-FR" sz="3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7F98476-5D2D-1227-A8DC-8626D0FE8C94}"/>
              </a:ext>
            </a:extLst>
          </p:cNvPr>
          <p:cNvSpPr/>
          <p:nvPr/>
        </p:nvSpPr>
        <p:spPr>
          <a:xfrm>
            <a:off x="838200" y="1381846"/>
            <a:ext cx="5026572" cy="4503573"/>
          </a:xfrm>
          <a:prstGeom prst="rect">
            <a:avLst/>
          </a:prstGeom>
          <a:ln w="571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800" b="1" dirty="0"/>
              <a:t>T2 :</a:t>
            </a:r>
          </a:p>
          <a:p>
            <a:r>
              <a:rPr lang="fr-FR" dirty="0"/>
              <a:t>Tumeur impliquant la plèvre ipsilatérale dont la </a:t>
            </a:r>
            <a:r>
              <a:rPr lang="fr-FR" dirty="0" err="1"/>
              <a:t>Psum</a:t>
            </a:r>
            <a:r>
              <a:rPr lang="fr-FR" dirty="0"/>
              <a:t> (= P1max+P2max+P3max) &lt; 12 mm et avec au moins une des caractéristiques suivantes 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/>
              <a:t>Envahissement scissure (</a:t>
            </a:r>
            <a:r>
              <a:rPr lang="fr-FR" dirty="0" err="1"/>
              <a:t>Fmax</a:t>
            </a:r>
            <a:r>
              <a:rPr lang="fr-FR" dirty="0"/>
              <a:t>&gt; 5 mm)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/>
              <a:t>Envahissement graisse médiastinale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/>
              <a:t>Zone isolée d’envahissement des tissus mous de la paroi. </a:t>
            </a:r>
          </a:p>
          <a:p>
            <a:r>
              <a:rPr lang="fr-FR" dirty="0"/>
              <a:t>Ou tumeur impliquant la plèvre ipsilatérale dont la </a:t>
            </a:r>
            <a:r>
              <a:rPr lang="fr-FR" dirty="0" err="1"/>
              <a:t>Psum</a:t>
            </a:r>
            <a:r>
              <a:rPr lang="fr-FR" dirty="0"/>
              <a:t> (= P1max+P2max+P3max) &gt; 12 mm et &lt;30 mm et avec ou sans les caractéristiques suivantes 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/>
              <a:t>Envahissement scissure (</a:t>
            </a:r>
            <a:r>
              <a:rPr lang="fr-FR" dirty="0" err="1"/>
              <a:t>Fmax</a:t>
            </a:r>
            <a:r>
              <a:rPr lang="fr-FR" dirty="0"/>
              <a:t>&gt; 5 mm)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/>
              <a:t>Envahissement graisse médiastinale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/>
              <a:t>Zone isolée d’envahissement des tissus mous de la paroi</a:t>
            </a:r>
            <a:endParaRPr lang="fr-FR" sz="28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F07A243-0AA4-3AAC-E36F-A5800BB41AA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95" t="55557" r="62638" b="1222"/>
          <a:stretch/>
        </p:blipFill>
        <p:spPr>
          <a:xfrm>
            <a:off x="6096000" y="1584777"/>
            <a:ext cx="2779677" cy="201602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5BE5DEC-029A-A9EB-11E0-5F37393665E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7651" t="55084" r="30801" b="4715"/>
          <a:stretch/>
        </p:blipFill>
        <p:spPr>
          <a:xfrm>
            <a:off x="8984831" y="1544724"/>
            <a:ext cx="2636619" cy="205607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811573E-E58B-A9BB-488E-204043DB5CA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0935" t="54138" r="702" b="1222"/>
          <a:stretch/>
        </p:blipFill>
        <p:spPr>
          <a:xfrm>
            <a:off x="6211614" y="3766632"/>
            <a:ext cx="2548447" cy="245442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44DE8FB-8B8E-10D3-5B42-E1993ED06FA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9777" t="-1" r="1570" b="46336"/>
          <a:stretch/>
        </p:blipFill>
        <p:spPr>
          <a:xfrm>
            <a:off x="9232405" y="3766632"/>
            <a:ext cx="2141469" cy="245442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386A472-92E8-1069-A651-1C9584BD7B4E}"/>
              </a:ext>
            </a:extLst>
          </p:cNvPr>
          <p:cNvSpPr/>
          <p:nvPr/>
        </p:nvSpPr>
        <p:spPr>
          <a:xfrm>
            <a:off x="1007299" y="6027193"/>
            <a:ext cx="4555374" cy="57772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2000" b="1" dirty="0"/>
              <a:t>Psum = </a:t>
            </a:r>
            <a:r>
              <a:rPr lang="fr-FR" sz="2000" b="1" dirty="0"/>
              <a:t>15+0+0</a:t>
            </a:r>
            <a:r>
              <a:rPr lang="pl-PL" sz="2000" b="1" dirty="0"/>
              <a:t> = </a:t>
            </a:r>
            <a:r>
              <a:rPr lang="fr-FR" sz="2000" b="1" dirty="0"/>
              <a:t>15 </a:t>
            </a:r>
            <a:r>
              <a:rPr lang="pl-PL" sz="2000" b="1" dirty="0"/>
              <a:t>mm</a:t>
            </a:r>
            <a:endParaRPr lang="fr-FR" sz="2000" b="1" dirty="0"/>
          </a:p>
        </p:txBody>
      </p:sp>
    </p:spTree>
    <p:extLst>
      <p:ext uri="{BB962C8B-B14F-4D97-AF65-F5344CB8AC3E}">
        <p14:creationId xmlns:p14="http://schemas.microsoft.com/office/powerpoint/2010/main" val="11131069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ABBFE0-9210-F9EE-23D8-CF28C5D96E9E}"/>
              </a:ext>
            </a:extLst>
          </p:cNvPr>
          <p:cNvSpPr txBox="1">
            <a:spLocks/>
          </p:cNvSpPr>
          <p:nvPr/>
        </p:nvSpPr>
        <p:spPr>
          <a:xfrm>
            <a:off x="838200" y="415173"/>
            <a:ext cx="10515600" cy="95032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28575" cap="flat" cmpd="sng" algn="ctr">
            <a:solidFill>
              <a:schemeClr val="bg1"/>
            </a:solidFill>
            <a:prstDash val="solid"/>
            <a:miter lim="800000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3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Catégorie T du TNM 9</a:t>
            </a:r>
            <a:r>
              <a:rPr lang="fr-FR" sz="3600" b="1" baseline="30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ème</a:t>
            </a:r>
            <a:r>
              <a:rPr lang="fr-FR" sz="3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édition </a:t>
            </a:r>
            <a:endParaRPr lang="fr-FR" sz="3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CB76074-5E45-4AB1-A3F8-C6D830984404}"/>
              </a:ext>
            </a:extLst>
          </p:cNvPr>
          <p:cNvSpPr/>
          <p:nvPr/>
        </p:nvSpPr>
        <p:spPr>
          <a:xfrm>
            <a:off x="766442" y="1842228"/>
            <a:ext cx="4864331" cy="3107034"/>
          </a:xfrm>
          <a:prstGeom prst="rect">
            <a:avLst/>
          </a:prstGeom>
          <a:ln w="571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800" b="1" dirty="0"/>
              <a:t>T3 :</a:t>
            </a:r>
          </a:p>
          <a:p>
            <a:r>
              <a:rPr lang="fr-FR" sz="2000" dirty="0"/>
              <a:t>Tumeur impliquant la plèvre ipsilatérale dont la </a:t>
            </a:r>
            <a:r>
              <a:rPr lang="fr-FR" sz="2000" dirty="0" err="1"/>
              <a:t>Psum</a:t>
            </a:r>
            <a:r>
              <a:rPr lang="fr-FR" sz="2000" dirty="0"/>
              <a:t> (= P1max+P2max+P3max) &gt; 30 mm et avec ou sans les caractéristiques suivantes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2000" dirty="0"/>
              <a:t>Envahissement scissure (</a:t>
            </a:r>
            <a:r>
              <a:rPr lang="fr-FR" sz="2000" dirty="0" err="1"/>
              <a:t>Fmax</a:t>
            </a:r>
            <a:r>
              <a:rPr lang="fr-FR" sz="2000" dirty="0"/>
              <a:t>&gt; 5 mm)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2000" dirty="0"/>
              <a:t>Envahissement graisse médiastinale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2000" dirty="0"/>
              <a:t>Zone isolée d’envahissement des tissus mous de la paroi.</a:t>
            </a:r>
            <a:endParaRPr lang="fr-FR" sz="32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F0C36A9-8348-0EF6-FED5-8CAA3E66BFD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28" t="64585" r="62455" b="1764"/>
          <a:stretch/>
        </p:blipFill>
        <p:spPr>
          <a:xfrm>
            <a:off x="5829933" y="1645901"/>
            <a:ext cx="3042457" cy="207987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97473AF-23D3-6569-B700-7AB17113D5A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7545" t="62158" r="30057" b="4192"/>
          <a:stretch/>
        </p:blipFill>
        <p:spPr>
          <a:xfrm>
            <a:off x="9071550" y="1645900"/>
            <a:ext cx="2770775" cy="207987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2E6C91E-434F-9235-FA51-0644B3BD91C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9707" t="62560" r="-528" b="778"/>
          <a:stretch/>
        </p:blipFill>
        <p:spPr>
          <a:xfrm>
            <a:off x="5946371" y="4172160"/>
            <a:ext cx="2926019" cy="207987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7FF66DC-5830-D687-AB11-AE055D3108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0415" t="1" r="734" b="49999"/>
          <a:stretch/>
        </p:blipFill>
        <p:spPr>
          <a:xfrm>
            <a:off x="9176354" y="3917622"/>
            <a:ext cx="2534283" cy="262455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8349984-19DB-4601-3617-10EDBE4A6178}"/>
              </a:ext>
            </a:extLst>
          </p:cNvPr>
          <p:cNvSpPr/>
          <p:nvPr/>
        </p:nvSpPr>
        <p:spPr>
          <a:xfrm>
            <a:off x="942803" y="5426000"/>
            <a:ext cx="4555374" cy="57772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2000" b="1" dirty="0"/>
              <a:t>Psum = </a:t>
            </a:r>
            <a:r>
              <a:rPr lang="fr-FR" sz="2000" b="1" dirty="0"/>
              <a:t>8+4+28</a:t>
            </a:r>
            <a:r>
              <a:rPr lang="pl-PL" sz="2000" b="1" dirty="0"/>
              <a:t> = </a:t>
            </a:r>
            <a:r>
              <a:rPr lang="fr-FR" sz="2000" b="1" dirty="0"/>
              <a:t>40 </a:t>
            </a:r>
            <a:r>
              <a:rPr lang="pl-PL" sz="2000" b="1" dirty="0"/>
              <a:t>mm</a:t>
            </a:r>
            <a:endParaRPr lang="fr-FR" sz="2000" b="1" dirty="0"/>
          </a:p>
        </p:txBody>
      </p:sp>
    </p:spTree>
    <p:extLst>
      <p:ext uri="{BB962C8B-B14F-4D97-AF65-F5344CB8AC3E}">
        <p14:creationId xmlns:p14="http://schemas.microsoft.com/office/powerpoint/2010/main" val="32927422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CE47D8-E815-81BB-FB00-95D8ED778CC3}"/>
              </a:ext>
            </a:extLst>
          </p:cNvPr>
          <p:cNvSpPr txBox="1">
            <a:spLocks/>
          </p:cNvSpPr>
          <p:nvPr/>
        </p:nvSpPr>
        <p:spPr>
          <a:xfrm>
            <a:off x="838200" y="248922"/>
            <a:ext cx="10515600" cy="95032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28575" cap="flat" cmpd="sng" algn="ctr">
            <a:solidFill>
              <a:schemeClr val="bg1"/>
            </a:solidFill>
            <a:prstDash val="solid"/>
            <a:miter lim="800000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3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Catégorie T du TNM 9</a:t>
            </a:r>
            <a:r>
              <a:rPr lang="fr-FR" sz="3600" b="1" baseline="30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ème</a:t>
            </a:r>
            <a:r>
              <a:rPr lang="fr-FR" sz="3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édition </a:t>
            </a:r>
            <a:endParaRPr lang="fr-FR" sz="3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55C945B-D4BE-B3A3-58EB-9FE5B93C1BF8}"/>
              </a:ext>
            </a:extLst>
          </p:cNvPr>
          <p:cNvSpPr/>
          <p:nvPr/>
        </p:nvSpPr>
        <p:spPr>
          <a:xfrm>
            <a:off x="919800" y="1730972"/>
            <a:ext cx="5026572" cy="4204313"/>
          </a:xfrm>
          <a:prstGeom prst="rect">
            <a:avLst/>
          </a:prstGeom>
          <a:ln w="571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800" b="1" dirty="0"/>
              <a:t>T4 :</a:t>
            </a:r>
          </a:p>
          <a:p>
            <a:r>
              <a:rPr lang="fr-FR" sz="2000" dirty="0"/>
              <a:t>Tumeur envahissant quelque soit la </a:t>
            </a:r>
            <a:r>
              <a:rPr lang="fr-FR" sz="2000" dirty="0" err="1"/>
              <a:t>Psum</a:t>
            </a:r>
            <a:r>
              <a:rPr lang="fr-FR" sz="2000" dirty="0"/>
              <a:t> 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2000" dirty="0"/>
              <a:t>Envahissement osseux de la paroi thoracique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2000" dirty="0"/>
              <a:t>Extension aux organes médiastinaux : cœur, œsophage, rachis, trachée, gros vaisseaux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2000" dirty="0"/>
              <a:t>Envahissement diffus de la paroi thoracique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2000" dirty="0"/>
              <a:t>Extension tumorale directe à travers le diaphragme ou le péricarde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2000" dirty="0"/>
              <a:t>Extension directe à la plèvre controlatérale</a:t>
            </a:r>
            <a:endParaRPr lang="fr-FR" sz="32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AAC8C6C-9075-9686-E707-057A33D4B6E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6025" r="51940" b="3170"/>
          <a:stretch/>
        </p:blipFill>
        <p:spPr>
          <a:xfrm>
            <a:off x="6245630" y="1363850"/>
            <a:ext cx="3064625" cy="241362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14A6FB0-980F-865E-D8CB-A65F11CD677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7400" t="44474" r="28232" b="1925"/>
          <a:stretch/>
        </p:blipFill>
        <p:spPr>
          <a:xfrm>
            <a:off x="9609513" y="1369658"/>
            <a:ext cx="1662687" cy="272489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3EFA3E8-B466-3569-4C79-19C624FAC57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2923" t="43698" r="-662" b="-3035"/>
          <a:stretch/>
        </p:blipFill>
        <p:spPr>
          <a:xfrm>
            <a:off x="6722420" y="3954201"/>
            <a:ext cx="1821990" cy="290379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0C5F6A3-A922-46F8-B092-7197B46521B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6293" r="-661" b="57466"/>
          <a:stretch/>
        </p:blipFill>
        <p:spPr>
          <a:xfrm>
            <a:off x="9184201" y="4309414"/>
            <a:ext cx="1821990" cy="2369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12683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362</Words>
  <Application>Microsoft Office PowerPoint</Application>
  <PresentationFormat>Grand écran</PresentationFormat>
  <Paragraphs>43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aslaouiwafae@gmail.com</dc:creator>
  <cp:lastModifiedBy>aslaouiwafae@gmail.com</cp:lastModifiedBy>
  <cp:revision>2</cp:revision>
  <dcterms:created xsi:type="dcterms:W3CDTF">2026-02-25T23:31:25Z</dcterms:created>
  <dcterms:modified xsi:type="dcterms:W3CDTF">2026-02-25T23:37:47Z</dcterms:modified>
</cp:coreProperties>
</file>