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7" r:id="rId3"/>
    <p:sldId id="258" r:id="rId4"/>
    <p:sldId id="29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72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C93B4-3880-BA05-BB57-679DBD460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DAF824-5B2D-704E-6718-84E683BAB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6C8695-B354-A696-F8E4-76388FDE2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513156-5204-D422-350D-BB66A0C4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F885BB-EAD8-20B5-DA5E-8D63DBA7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54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5CF94A-6E76-61FE-484E-C2841EC8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EBBC57-452E-2F73-C9D9-3D431E55D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4A7D76-E4D2-7B90-B7A8-5D584130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D7B432-6F9E-720D-0CF7-B8305DFD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BA6A62-4C8D-6F76-B365-56ECF73F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65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F43A1-9352-BE5D-574F-E9D313C5F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DE8A7F-787D-1485-B9AB-97F078FB6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4BAF12-4379-ED6F-E6AC-F99B044CC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882E89-8E90-394B-4706-7396D2257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1C57A4-5FC1-CDF6-840C-FDD2CAC3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25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4996F3-C7DE-E7EE-3DC7-B4A97BD9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889388-C8C9-57C0-7FA1-8C60D26DD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7F2C76-86FA-AB44-6C04-FDA6C45D1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94EA6F-EDF8-7E96-2F03-CEFC8F8B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8C111B-0A0F-D2AA-9AB3-13B066C76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452B29-9F56-CC43-01DA-145045D48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305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5BE48-EE0D-9E65-7AE7-0DE726ED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4C4168-775B-CD4A-6484-1716B2BD7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D8716D-4B64-1881-FF2F-52C8BBEC4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515728-A2D3-A989-E0FC-9BC66C839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F942CF1-F036-675B-7BDF-84918DA8A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213866-317C-DB13-9438-5309259DA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3EBF5C0-D9D0-2CA2-F228-4D85AE4E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B34FC7-D979-9D0E-313B-F8ACA3758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98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8C3F48-55D8-B29C-1CD5-259CAAD6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18CA8D-BCBF-2BF9-F471-26B08C035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381C53A-C61A-259E-D6AC-8C7B2FDC4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9F68BD9-3AFC-7E6E-B5D2-972769D1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02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663BF5C-AF86-2480-0557-48F20FAF4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D641DE-0D96-C389-CF66-605005630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91D4BF-1A1F-55D7-09E3-5529767D0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42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0B67B-CF25-6E7C-F71A-FCAE1556D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27C7C6-BD16-23DA-EE3E-1741034FB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60E841-8BBE-9958-043B-8378059F2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3C27FB-86A4-5570-916C-0AB5EF7B6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6D2F1E-801B-554E-1EF0-C0704EBDD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CDFF65-9C8E-BF7F-D121-63647511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94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F5D1E-EEB2-A47D-8EEB-CC0B0C4F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6348D93-F47E-4451-CFFB-C0EE7F7E5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58D001-B6A5-6D57-D00F-C2ED4B8B7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38921F-4E0D-1070-83FF-CBD2A528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288E83-D90D-3DC5-BB16-85E1C816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7E0577-A32D-B048-9620-894CD3187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006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A72153-9D76-90D0-982F-E9AE0402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AA6183-E6EC-8634-F308-825496153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673291-81E8-96D4-2B8F-53A13F5B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157475-57DA-BE03-C4B2-DD2F8ACC8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F8D98C-F4AD-8500-E798-E92FBB57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37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295EDB0-6552-4832-6BAC-17DF0F93F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3631F6-C64F-FFE4-0A71-5DE69E859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CF7AEA-2820-E1E3-B3BB-70043FF9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040A74-6001-9AD5-B0BB-A122D2665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8E8289-6C09-4768-49F9-A92EB518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58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6568D44-B01A-A887-EAF8-D15AC9988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0EE27A-5C4B-6327-EE99-D6F66F637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982459-E577-8616-6515-8FE0A5BE2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F82971-6BB2-421B-8EE9-2402485A02B0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1D2F22-29BA-B1FE-21F7-4A5246E53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00A27D-161F-8457-7686-FDBA819A7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E97A05-20F4-426F-B592-1A83065E61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33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CB5941-29B7-510B-92DF-1430D182D25C}"/>
              </a:ext>
            </a:extLst>
          </p:cNvPr>
          <p:cNvSpPr/>
          <p:nvPr/>
        </p:nvSpPr>
        <p:spPr>
          <a:xfrm>
            <a:off x="0" y="0"/>
            <a:ext cx="3093396" cy="1254868"/>
          </a:xfrm>
          <a:prstGeom prst="rect">
            <a:avLst/>
          </a:prstGeom>
          <a:solidFill>
            <a:schemeClr val="accent2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Espace masticateur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D2F068-5DB2-D2C1-7645-385E168224AD}"/>
              </a:ext>
            </a:extLst>
          </p:cNvPr>
          <p:cNvSpPr/>
          <p:nvPr/>
        </p:nvSpPr>
        <p:spPr>
          <a:xfrm>
            <a:off x="3093396" y="0"/>
            <a:ext cx="9098604" cy="125486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/>
              <a:t>Canal alvéolaire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63F64C7-F046-9451-D9B6-D038B901A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40" y="1478553"/>
            <a:ext cx="3330696" cy="34986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F0C9E5-79D3-9458-8430-9296B8136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278" y="1478553"/>
            <a:ext cx="3661420" cy="34986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889090-3E79-5CBA-47AE-C66889F0D2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79" r="16793"/>
          <a:stretch/>
        </p:blipFill>
        <p:spPr>
          <a:xfrm>
            <a:off x="8004663" y="1478553"/>
            <a:ext cx="4025997" cy="3498691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F0BF886-AD86-04B2-3EDD-E9B5927C6A92}"/>
              </a:ext>
            </a:extLst>
          </p:cNvPr>
          <p:cNvCxnSpPr>
            <a:cxnSpLocks/>
          </p:cNvCxnSpPr>
          <p:nvPr/>
        </p:nvCxnSpPr>
        <p:spPr>
          <a:xfrm flipH="1" flipV="1">
            <a:off x="1826688" y="3938155"/>
            <a:ext cx="392743" cy="415636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1FF7A94-93E4-0CC4-CFB4-888B4A685D08}"/>
              </a:ext>
            </a:extLst>
          </p:cNvPr>
          <p:cNvCxnSpPr>
            <a:cxnSpLocks/>
          </p:cNvCxnSpPr>
          <p:nvPr/>
        </p:nvCxnSpPr>
        <p:spPr>
          <a:xfrm flipV="1">
            <a:off x="6608618" y="3591792"/>
            <a:ext cx="150287" cy="751609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050F6D8-58E8-7E7F-2DE6-F408501D15C8}"/>
              </a:ext>
            </a:extLst>
          </p:cNvPr>
          <p:cNvCxnSpPr>
            <a:cxnSpLocks/>
          </p:cNvCxnSpPr>
          <p:nvPr/>
        </p:nvCxnSpPr>
        <p:spPr>
          <a:xfrm flipV="1">
            <a:off x="10889673" y="4246417"/>
            <a:ext cx="676759" cy="543792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BFB26A45-8528-0366-648B-37AEA974464D}"/>
              </a:ext>
            </a:extLst>
          </p:cNvPr>
          <p:cNvSpPr txBox="1"/>
          <p:nvPr/>
        </p:nvSpPr>
        <p:spPr>
          <a:xfrm>
            <a:off x="1070263" y="5291621"/>
            <a:ext cx="105987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0" i="1" dirty="0">
                <a:solidFill>
                  <a:srgbClr val="000000"/>
                </a:solidFill>
                <a:effectLst/>
                <a:latin typeface="-apple-system"/>
              </a:rPr>
              <a:t>La </a:t>
            </a:r>
            <a:r>
              <a:rPr lang="fr-FR" i="1" dirty="0">
                <a:solidFill>
                  <a:srgbClr val="000000"/>
                </a:solidFill>
                <a:latin typeface="-apple-system"/>
              </a:rPr>
              <a:t>tumeur primaire </a:t>
            </a:r>
            <a:r>
              <a:rPr lang="fr-FR" b="0" i="1" dirty="0">
                <a:solidFill>
                  <a:srgbClr val="000000"/>
                </a:solidFill>
                <a:effectLst/>
                <a:latin typeface="-apple-system"/>
              </a:rPr>
              <a:t>la plus fréquente de l'espace masticateur est le sarcome. Cependant, l'extension d'un carcinome épidermoïde de la cavité buccale à partir du canal alvéolaire mandibulaire est beaucoup plus courante que la malignité primaire de l'espace masticateur. </a:t>
            </a:r>
            <a:r>
              <a:rPr lang="fr-FR" b="0" i="1" dirty="0">
                <a:solidFill>
                  <a:srgbClr val="FF0000"/>
                </a:solidFill>
                <a:effectLst/>
                <a:latin typeface="-apple-system"/>
              </a:rPr>
              <a:t>Cherchez toujours une tumeur de la cavité buccale devant tout masse de l’espace masticateur!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135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6D933-8E42-0A88-34AB-A7DB4F35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435A93-7673-72B1-9B4E-24B7C2E9BD2A}"/>
              </a:ext>
            </a:extLst>
          </p:cNvPr>
          <p:cNvSpPr/>
          <p:nvPr/>
        </p:nvSpPr>
        <p:spPr>
          <a:xfrm>
            <a:off x="0" y="0"/>
            <a:ext cx="3093396" cy="1254868"/>
          </a:xfrm>
          <a:prstGeom prst="rect">
            <a:avLst/>
          </a:prstGeom>
          <a:solidFill>
            <a:schemeClr val="accent2">
              <a:lumMod val="7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Espace masticateur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E5B689-DC88-070F-27D8-BFFB11E33571}"/>
              </a:ext>
            </a:extLst>
          </p:cNvPr>
          <p:cNvSpPr/>
          <p:nvPr/>
        </p:nvSpPr>
        <p:spPr>
          <a:xfrm>
            <a:off x="3093396" y="0"/>
            <a:ext cx="9098604" cy="125486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/>
              <a:t>Fascia cervicale profonde: couche superficielle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578507-4093-4D61-0EF6-E2D2CC8A0A9A}"/>
              </a:ext>
            </a:extLst>
          </p:cNvPr>
          <p:cNvSpPr txBox="1"/>
          <p:nvPr/>
        </p:nvSpPr>
        <p:spPr>
          <a:xfrm>
            <a:off x="286522" y="1874971"/>
            <a:ext cx="6498741" cy="4202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000000"/>
                </a:solidFill>
                <a:effectLst/>
                <a:latin typeface="-apple-system"/>
              </a:rPr>
              <a:t>Se divise autour de la marge inférieure de la mandibule.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000000"/>
                </a:solidFill>
                <a:effectLst/>
                <a:latin typeface="-apple-system"/>
              </a:rPr>
              <a:t>Englobe la mandibule et les muscles de la mastication.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FF0000"/>
                </a:solidFill>
                <a:effectLst/>
                <a:latin typeface="-apple-system"/>
              </a:rPr>
              <a:t>Languette médiale </a:t>
            </a:r>
            <a:r>
              <a:rPr lang="fr-FR" sz="2000" b="0" i="0" dirty="0">
                <a:solidFill>
                  <a:srgbClr val="000000"/>
                </a:solidFill>
                <a:effectLst/>
                <a:latin typeface="-apple-system"/>
              </a:rPr>
              <a:t>= fascia ptérygoïdien médial</a:t>
            </a:r>
            <a:r>
              <a:rPr lang="fr-FR" sz="2000" dirty="0">
                <a:solidFill>
                  <a:srgbClr val="000000"/>
                </a:solidFill>
                <a:latin typeface="-apple-system"/>
              </a:rPr>
              <a:t> : </a:t>
            </a:r>
            <a:r>
              <a:rPr lang="fr-FR" sz="2000" b="0" i="0" dirty="0">
                <a:solidFill>
                  <a:srgbClr val="000000"/>
                </a:solidFill>
                <a:effectLst/>
                <a:latin typeface="-apple-system"/>
              </a:rPr>
              <a:t>recouvre surface profonde des muscles ptérygoïdes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4"/>
                </a:solidFill>
                <a:latin typeface="-apple-system"/>
              </a:rPr>
              <a:t>L</a:t>
            </a:r>
            <a:r>
              <a:rPr lang="fr-FR" sz="2000" b="0" i="0" dirty="0">
                <a:solidFill>
                  <a:schemeClr val="accent4"/>
                </a:solidFill>
                <a:effectLst/>
                <a:latin typeface="-apple-system"/>
              </a:rPr>
              <a:t>anguette latérale </a:t>
            </a:r>
            <a:r>
              <a:rPr lang="fr-FR" sz="2000" dirty="0">
                <a:solidFill>
                  <a:srgbClr val="000000"/>
                </a:solidFill>
                <a:latin typeface="-apple-system"/>
              </a:rPr>
              <a:t>: </a:t>
            </a:r>
            <a:r>
              <a:rPr lang="fr-FR" sz="2000" b="0" i="0" dirty="0">
                <a:solidFill>
                  <a:srgbClr val="000000"/>
                </a:solidFill>
                <a:effectLst/>
                <a:latin typeface="-apple-system"/>
              </a:rPr>
              <a:t>recouvre la surface superficielle du muscle masséter.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0000"/>
                </a:solidFill>
                <a:latin typeface="-apple-system"/>
              </a:rPr>
              <a:t>Absence </a:t>
            </a:r>
            <a:r>
              <a:rPr lang="fr-FR" sz="2000" b="0" i="0" dirty="0">
                <a:solidFill>
                  <a:srgbClr val="000000"/>
                </a:solidFill>
                <a:effectLst/>
                <a:latin typeface="-apple-system"/>
              </a:rPr>
              <a:t>de fascia séparant les parties sus-zygomatique et infra-zygomatique de l'espace masticateur</a:t>
            </a:r>
            <a:r>
              <a:rPr lang="fr-FR" sz="2000" dirty="0">
                <a:solidFill>
                  <a:srgbClr val="000000"/>
                </a:solidFill>
                <a:latin typeface="-apple-system"/>
              </a:rPr>
              <a:t> : </a:t>
            </a:r>
            <a:r>
              <a:rPr lang="fr-FR" sz="2000" b="1" dirty="0">
                <a:solidFill>
                  <a:srgbClr val="000000"/>
                </a:solidFill>
                <a:latin typeface="-apple-system"/>
              </a:rPr>
              <a:t>P</a:t>
            </a:r>
            <a:r>
              <a:rPr lang="fr-FR" sz="2000" b="1" i="0" dirty="0">
                <a:solidFill>
                  <a:srgbClr val="000000"/>
                </a:solidFill>
                <a:effectLst/>
                <a:latin typeface="-apple-system"/>
              </a:rPr>
              <a:t>ropagation facile </a:t>
            </a:r>
            <a:r>
              <a:rPr lang="fr-FR" sz="2000" b="1" i="0" dirty="0" err="1">
                <a:solidFill>
                  <a:srgbClr val="000000"/>
                </a:solidFill>
                <a:effectLst/>
                <a:latin typeface="-apple-system"/>
              </a:rPr>
              <a:t>crânio</a:t>
            </a:r>
            <a:r>
              <a:rPr lang="fr-FR" sz="2000" b="1" i="0" dirty="0">
                <a:solidFill>
                  <a:srgbClr val="000000"/>
                </a:solidFill>
                <a:effectLst/>
                <a:latin typeface="-apple-system"/>
              </a:rPr>
              <a:t>-caudale de tout processus pathologique!</a:t>
            </a:r>
            <a:endParaRPr lang="fr-FR" sz="2000" b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DF6BAF-E7A0-DF69-1555-2666A315C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899" y="1407046"/>
            <a:ext cx="4198984" cy="5311600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FEA43E4-A099-3C6A-5DB6-E44A2E3632F9}"/>
              </a:ext>
            </a:extLst>
          </p:cNvPr>
          <p:cNvSpPr/>
          <p:nvPr/>
        </p:nvSpPr>
        <p:spPr>
          <a:xfrm>
            <a:off x="8707582" y="1932709"/>
            <a:ext cx="633845" cy="1288473"/>
          </a:xfrm>
          <a:custGeom>
            <a:avLst/>
            <a:gdLst>
              <a:gd name="connsiteX0" fmla="*/ 633845 w 633845"/>
              <a:gd name="connsiteY0" fmla="*/ 0 h 1288473"/>
              <a:gd name="connsiteX1" fmla="*/ 581891 w 633845"/>
              <a:gd name="connsiteY1" fmla="*/ 561109 h 1288473"/>
              <a:gd name="connsiteX2" fmla="*/ 581891 w 633845"/>
              <a:gd name="connsiteY2" fmla="*/ 561109 h 1288473"/>
              <a:gd name="connsiteX3" fmla="*/ 0 w 633845"/>
              <a:gd name="connsiteY3" fmla="*/ 1288473 h 128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845" h="1288473">
                <a:moveTo>
                  <a:pt x="633845" y="0"/>
                </a:moveTo>
                <a:lnTo>
                  <a:pt x="581891" y="561109"/>
                </a:lnTo>
                <a:lnTo>
                  <a:pt x="581891" y="561109"/>
                </a:lnTo>
                <a:lnTo>
                  <a:pt x="0" y="1288473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54D8480E-D200-5C7D-9B21-CBDBDDB2CFE1}"/>
              </a:ext>
            </a:extLst>
          </p:cNvPr>
          <p:cNvSpPr/>
          <p:nvPr/>
        </p:nvSpPr>
        <p:spPr>
          <a:xfrm flipH="1">
            <a:off x="9992063" y="1874971"/>
            <a:ext cx="498236" cy="1288473"/>
          </a:xfrm>
          <a:custGeom>
            <a:avLst/>
            <a:gdLst>
              <a:gd name="connsiteX0" fmla="*/ 633845 w 633845"/>
              <a:gd name="connsiteY0" fmla="*/ 0 h 1288473"/>
              <a:gd name="connsiteX1" fmla="*/ 581891 w 633845"/>
              <a:gd name="connsiteY1" fmla="*/ 561109 h 1288473"/>
              <a:gd name="connsiteX2" fmla="*/ 581891 w 633845"/>
              <a:gd name="connsiteY2" fmla="*/ 561109 h 1288473"/>
              <a:gd name="connsiteX3" fmla="*/ 0 w 633845"/>
              <a:gd name="connsiteY3" fmla="*/ 1288473 h 128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845" h="1288473">
                <a:moveTo>
                  <a:pt x="633845" y="0"/>
                </a:moveTo>
                <a:lnTo>
                  <a:pt x="581891" y="561109"/>
                </a:lnTo>
                <a:lnTo>
                  <a:pt x="581891" y="561109"/>
                </a:lnTo>
                <a:lnTo>
                  <a:pt x="0" y="1288473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7B854C08-B78B-7BA0-3466-6C7BA50EAC56}"/>
              </a:ext>
            </a:extLst>
          </p:cNvPr>
          <p:cNvSpPr/>
          <p:nvPr/>
        </p:nvSpPr>
        <p:spPr>
          <a:xfrm>
            <a:off x="8250382" y="1423555"/>
            <a:ext cx="477982" cy="1777280"/>
          </a:xfrm>
          <a:custGeom>
            <a:avLst/>
            <a:gdLst>
              <a:gd name="connsiteX0" fmla="*/ 93518 w 477982"/>
              <a:gd name="connsiteY0" fmla="*/ 0 h 1777280"/>
              <a:gd name="connsiteX1" fmla="*/ 83127 w 477982"/>
              <a:gd name="connsiteY1" fmla="*/ 51954 h 1777280"/>
              <a:gd name="connsiteX2" fmla="*/ 31173 w 477982"/>
              <a:gd name="connsiteY2" fmla="*/ 145472 h 1777280"/>
              <a:gd name="connsiteX3" fmla="*/ 0 w 477982"/>
              <a:gd name="connsiteY3" fmla="*/ 238990 h 1777280"/>
              <a:gd name="connsiteX4" fmla="*/ 31173 w 477982"/>
              <a:gd name="connsiteY4" fmla="*/ 342900 h 1777280"/>
              <a:gd name="connsiteX5" fmla="*/ 51954 w 477982"/>
              <a:gd name="connsiteY5" fmla="*/ 384463 h 1777280"/>
              <a:gd name="connsiteX6" fmla="*/ 62345 w 477982"/>
              <a:gd name="connsiteY6" fmla="*/ 415636 h 1777280"/>
              <a:gd name="connsiteX7" fmla="*/ 93518 w 477982"/>
              <a:gd name="connsiteY7" fmla="*/ 477981 h 1777280"/>
              <a:gd name="connsiteX8" fmla="*/ 103909 w 477982"/>
              <a:gd name="connsiteY8" fmla="*/ 737754 h 1777280"/>
              <a:gd name="connsiteX9" fmla="*/ 114300 w 477982"/>
              <a:gd name="connsiteY9" fmla="*/ 831272 h 1777280"/>
              <a:gd name="connsiteX10" fmla="*/ 135082 w 477982"/>
              <a:gd name="connsiteY10" fmla="*/ 883227 h 1777280"/>
              <a:gd name="connsiteX11" fmla="*/ 145473 w 477982"/>
              <a:gd name="connsiteY11" fmla="*/ 1028700 h 1777280"/>
              <a:gd name="connsiteX12" fmla="*/ 166254 w 477982"/>
              <a:gd name="connsiteY12" fmla="*/ 1371600 h 1777280"/>
              <a:gd name="connsiteX13" fmla="*/ 197427 w 477982"/>
              <a:gd name="connsiteY13" fmla="*/ 1485900 h 1777280"/>
              <a:gd name="connsiteX14" fmla="*/ 218209 w 477982"/>
              <a:gd name="connsiteY14" fmla="*/ 1558636 h 1777280"/>
              <a:gd name="connsiteX15" fmla="*/ 249382 w 477982"/>
              <a:gd name="connsiteY15" fmla="*/ 1600200 h 1777280"/>
              <a:gd name="connsiteX16" fmla="*/ 259773 w 477982"/>
              <a:gd name="connsiteY16" fmla="*/ 1641763 h 1777280"/>
              <a:gd name="connsiteX17" fmla="*/ 311727 w 477982"/>
              <a:gd name="connsiteY17" fmla="*/ 1704109 h 1777280"/>
              <a:gd name="connsiteX18" fmla="*/ 342900 w 477982"/>
              <a:gd name="connsiteY18" fmla="*/ 1745672 h 1777280"/>
              <a:gd name="connsiteX19" fmla="*/ 457200 w 477982"/>
              <a:gd name="connsiteY19" fmla="*/ 1776845 h 1777280"/>
              <a:gd name="connsiteX20" fmla="*/ 477982 w 477982"/>
              <a:gd name="connsiteY20" fmla="*/ 1776845 h 177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7982" h="1777280">
                <a:moveTo>
                  <a:pt x="93518" y="0"/>
                </a:moveTo>
                <a:cubicBezTo>
                  <a:pt x="90054" y="17318"/>
                  <a:pt x="88712" y="35199"/>
                  <a:pt x="83127" y="51954"/>
                </a:cubicBezTo>
                <a:cubicBezTo>
                  <a:pt x="68013" y="97295"/>
                  <a:pt x="51148" y="98863"/>
                  <a:pt x="31173" y="145472"/>
                </a:cubicBezTo>
                <a:cubicBezTo>
                  <a:pt x="18229" y="175674"/>
                  <a:pt x="0" y="238990"/>
                  <a:pt x="0" y="238990"/>
                </a:cubicBezTo>
                <a:cubicBezTo>
                  <a:pt x="10391" y="273627"/>
                  <a:pt x="19011" y="308845"/>
                  <a:pt x="31173" y="342900"/>
                </a:cubicBezTo>
                <a:cubicBezTo>
                  <a:pt x="36383" y="357487"/>
                  <a:pt x="45852" y="370226"/>
                  <a:pt x="51954" y="384463"/>
                </a:cubicBezTo>
                <a:cubicBezTo>
                  <a:pt x="56269" y="394530"/>
                  <a:pt x="57447" y="405839"/>
                  <a:pt x="62345" y="415636"/>
                </a:cubicBezTo>
                <a:cubicBezTo>
                  <a:pt x="102633" y="496211"/>
                  <a:pt x="67399" y="399627"/>
                  <a:pt x="93518" y="477981"/>
                </a:cubicBezTo>
                <a:cubicBezTo>
                  <a:pt x="96982" y="564572"/>
                  <a:pt x="98820" y="651243"/>
                  <a:pt x="103909" y="737754"/>
                </a:cubicBezTo>
                <a:cubicBezTo>
                  <a:pt x="105751" y="769064"/>
                  <a:pt x="107728" y="800604"/>
                  <a:pt x="114300" y="831272"/>
                </a:cubicBezTo>
                <a:cubicBezTo>
                  <a:pt x="118208" y="849510"/>
                  <a:pt x="128155" y="865909"/>
                  <a:pt x="135082" y="883227"/>
                </a:cubicBezTo>
                <a:cubicBezTo>
                  <a:pt x="138546" y="931718"/>
                  <a:pt x="142849" y="980156"/>
                  <a:pt x="145473" y="1028700"/>
                </a:cubicBezTo>
                <a:cubicBezTo>
                  <a:pt x="148228" y="1079673"/>
                  <a:pt x="151922" y="1285606"/>
                  <a:pt x="166254" y="1371600"/>
                </a:cubicBezTo>
                <a:cubicBezTo>
                  <a:pt x="181070" y="1460498"/>
                  <a:pt x="181310" y="1429493"/>
                  <a:pt x="197427" y="1485900"/>
                </a:cubicBezTo>
                <a:cubicBezTo>
                  <a:pt x="200319" y="1496022"/>
                  <a:pt x="211091" y="1546180"/>
                  <a:pt x="218209" y="1558636"/>
                </a:cubicBezTo>
                <a:cubicBezTo>
                  <a:pt x="226801" y="1573673"/>
                  <a:pt x="238991" y="1586345"/>
                  <a:pt x="249382" y="1600200"/>
                </a:cubicBezTo>
                <a:cubicBezTo>
                  <a:pt x="252846" y="1614054"/>
                  <a:pt x="254148" y="1628637"/>
                  <a:pt x="259773" y="1641763"/>
                </a:cubicBezTo>
                <a:cubicBezTo>
                  <a:pt x="272897" y="1672386"/>
                  <a:pt x="290325" y="1679141"/>
                  <a:pt x="311727" y="1704109"/>
                </a:cubicBezTo>
                <a:cubicBezTo>
                  <a:pt x="322998" y="1717258"/>
                  <a:pt x="328490" y="1736066"/>
                  <a:pt x="342900" y="1745672"/>
                </a:cubicBezTo>
                <a:cubicBezTo>
                  <a:pt x="361728" y="1758224"/>
                  <a:pt x="432358" y="1773296"/>
                  <a:pt x="457200" y="1776845"/>
                </a:cubicBezTo>
                <a:cubicBezTo>
                  <a:pt x="464058" y="1777825"/>
                  <a:pt x="471055" y="1776845"/>
                  <a:pt x="477982" y="1776845"/>
                </a:cubicBezTo>
              </a:path>
            </a:pathLst>
          </a:cu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17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8CCD1-94C3-5877-276E-D5A37E49D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1108DF6-C4D0-E2FC-0A1E-916B7834D252}"/>
              </a:ext>
            </a:extLst>
          </p:cNvPr>
          <p:cNvSpPr/>
          <p:nvPr/>
        </p:nvSpPr>
        <p:spPr>
          <a:xfrm>
            <a:off x="0" y="0"/>
            <a:ext cx="3093396" cy="1254868"/>
          </a:xfrm>
          <a:prstGeom prst="rect">
            <a:avLst/>
          </a:prstGeom>
          <a:solidFill>
            <a:schemeClr val="accent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Espace muqueux pharyngé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142133-2000-521B-C469-FE496E966AB6}"/>
              </a:ext>
            </a:extLst>
          </p:cNvPr>
          <p:cNvSpPr/>
          <p:nvPr/>
        </p:nvSpPr>
        <p:spPr>
          <a:xfrm>
            <a:off x="3093396" y="0"/>
            <a:ext cx="9098604" cy="12548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/>
              <a:t> Fascia cervicale profonde: couche profonde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CFA0DA-F393-B3A0-9EE6-9BCDDC55E5AC}"/>
              </a:ext>
            </a:extLst>
          </p:cNvPr>
          <p:cNvSpPr txBox="1"/>
          <p:nvPr/>
        </p:nvSpPr>
        <p:spPr>
          <a:xfrm>
            <a:off x="406128" y="1780559"/>
            <a:ext cx="6306399" cy="4424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B050"/>
                </a:solidFill>
              </a:rPr>
              <a:t>Juste en dessous de la base du crâne</a:t>
            </a:r>
            <a:r>
              <a:rPr lang="fr-FR" sz="2400" dirty="0"/>
              <a:t>: partie moyenne entoure les marges latérales et postérieures du fascia pharyngo-basilaire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accent5">
                    <a:lumMod val="75000"/>
                  </a:schemeClr>
                </a:solidFill>
              </a:rPr>
              <a:t>Nasopharynx et oropharynx plus inférieurs</a:t>
            </a:r>
            <a:r>
              <a:rPr lang="fr-FR" sz="2400" dirty="0"/>
              <a:t>:  la partie moyenne couvre les muscles constricteurs supérieur et moyen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654D6C-46EE-B826-3645-5A3293A3B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34" t="17966" r="3339" b="16890"/>
          <a:stretch/>
        </p:blipFill>
        <p:spPr>
          <a:xfrm>
            <a:off x="8385875" y="1254868"/>
            <a:ext cx="3594267" cy="2992582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D61B1C8-9AE5-18FB-DED2-05BAC9DB0FFB}"/>
              </a:ext>
            </a:extLst>
          </p:cNvPr>
          <p:cNvSpPr/>
          <p:nvPr/>
        </p:nvSpPr>
        <p:spPr>
          <a:xfrm>
            <a:off x="9694553" y="2582473"/>
            <a:ext cx="976910" cy="519545"/>
          </a:xfrm>
          <a:custGeom>
            <a:avLst/>
            <a:gdLst>
              <a:gd name="connsiteX0" fmla="*/ 145637 w 1000836"/>
              <a:gd name="connsiteY0" fmla="*/ 10391 h 561109"/>
              <a:gd name="connsiteX1" fmla="*/ 164 w 1000836"/>
              <a:gd name="connsiteY1" fmla="*/ 353291 h 561109"/>
              <a:gd name="connsiteX2" fmla="*/ 114464 w 1000836"/>
              <a:gd name="connsiteY2" fmla="*/ 561109 h 561109"/>
              <a:gd name="connsiteX3" fmla="*/ 114464 w 1000836"/>
              <a:gd name="connsiteY3" fmla="*/ 561109 h 561109"/>
              <a:gd name="connsiteX4" fmla="*/ 976910 w 1000836"/>
              <a:gd name="connsiteY4" fmla="*/ 446809 h 561109"/>
              <a:gd name="connsiteX5" fmla="*/ 675573 w 1000836"/>
              <a:gd name="connsiteY5" fmla="*/ 0 h 561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836" h="561109">
                <a:moveTo>
                  <a:pt x="145637" y="10391"/>
                </a:moveTo>
                <a:cubicBezTo>
                  <a:pt x="75498" y="135948"/>
                  <a:pt x="5359" y="261505"/>
                  <a:pt x="164" y="353291"/>
                </a:cubicBezTo>
                <a:cubicBezTo>
                  <a:pt x="-5032" y="445077"/>
                  <a:pt x="114464" y="561109"/>
                  <a:pt x="114464" y="561109"/>
                </a:cubicBezTo>
                <a:lnTo>
                  <a:pt x="114464" y="561109"/>
                </a:lnTo>
                <a:cubicBezTo>
                  <a:pt x="258205" y="542059"/>
                  <a:pt x="883392" y="540327"/>
                  <a:pt x="976910" y="446809"/>
                </a:cubicBezTo>
                <a:cubicBezTo>
                  <a:pt x="1070428" y="353291"/>
                  <a:pt x="873000" y="176645"/>
                  <a:pt x="675573" y="0"/>
                </a:cubicBezTo>
              </a:path>
            </a:pathLst>
          </a:custGeom>
          <a:noFill/>
          <a:ln w="101600">
            <a:solidFill>
              <a:schemeClr val="accent6">
                <a:lumMod val="60000"/>
                <a:lumOff val="40000"/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9A34528-C947-EE57-AD1D-EA93A185E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5875" y="4367278"/>
            <a:ext cx="3589894" cy="2137431"/>
          </a:xfrm>
          <a:prstGeom prst="rect">
            <a:avLst/>
          </a:prstGeom>
        </p:spPr>
      </p:pic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FB6B9E13-227E-86EF-A8F9-ADB5E09CB1B8}"/>
              </a:ext>
            </a:extLst>
          </p:cNvPr>
          <p:cNvSpPr/>
          <p:nvPr/>
        </p:nvSpPr>
        <p:spPr>
          <a:xfrm>
            <a:off x="9692584" y="4914900"/>
            <a:ext cx="843898" cy="665018"/>
          </a:xfrm>
          <a:custGeom>
            <a:avLst/>
            <a:gdLst>
              <a:gd name="connsiteX0" fmla="*/ 43698 w 843898"/>
              <a:gd name="connsiteY0" fmla="*/ 31173 h 665018"/>
              <a:gd name="connsiteX1" fmla="*/ 74871 w 843898"/>
              <a:gd name="connsiteY1" fmla="*/ 93518 h 665018"/>
              <a:gd name="connsiteX2" fmla="*/ 106043 w 843898"/>
              <a:gd name="connsiteY2" fmla="*/ 176645 h 665018"/>
              <a:gd name="connsiteX3" fmla="*/ 137216 w 843898"/>
              <a:gd name="connsiteY3" fmla="*/ 218209 h 665018"/>
              <a:gd name="connsiteX4" fmla="*/ 147607 w 843898"/>
              <a:gd name="connsiteY4" fmla="*/ 249382 h 665018"/>
              <a:gd name="connsiteX5" fmla="*/ 178780 w 843898"/>
              <a:gd name="connsiteY5" fmla="*/ 280555 h 665018"/>
              <a:gd name="connsiteX6" fmla="*/ 157998 w 843898"/>
              <a:gd name="connsiteY6" fmla="*/ 353291 h 665018"/>
              <a:gd name="connsiteX7" fmla="*/ 116434 w 843898"/>
              <a:gd name="connsiteY7" fmla="*/ 436418 h 665018"/>
              <a:gd name="connsiteX8" fmla="*/ 106043 w 843898"/>
              <a:gd name="connsiteY8" fmla="*/ 467591 h 665018"/>
              <a:gd name="connsiteX9" fmla="*/ 85261 w 843898"/>
              <a:gd name="connsiteY9" fmla="*/ 509155 h 665018"/>
              <a:gd name="connsiteX10" fmla="*/ 64480 w 843898"/>
              <a:gd name="connsiteY10" fmla="*/ 571500 h 665018"/>
              <a:gd name="connsiteX11" fmla="*/ 54089 w 843898"/>
              <a:gd name="connsiteY11" fmla="*/ 613064 h 665018"/>
              <a:gd name="connsiteX12" fmla="*/ 33307 w 843898"/>
              <a:gd name="connsiteY12" fmla="*/ 654627 h 665018"/>
              <a:gd name="connsiteX13" fmla="*/ 2134 w 843898"/>
              <a:gd name="connsiteY13" fmla="*/ 665018 h 665018"/>
              <a:gd name="connsiteX14" fmla="*/ 85261 w 843898"/>
              <a:gd name="connsiteY14" fmla="*/ 654627 h 665018"/>
              <a:gd name="connsiteX15" fmla="*/ 116434 w 843898"/>
              <a:gd name="connsiteY15" fmla="*/ 644236 h 665018"/>
              <a:gd name="connsiteX16" fmla="*/ 147607 w 843898"/>
              <a:gd name="connsiteY16" fmla="*/ 623455 h 665018"/>
              <a:gd name="connsiteX17" fmla="*/ 209952 w 843898"/>
              <a:gd name="connsiteY17" fmla="*/ 602673 h 665018"/>
              <a:gd name="connsiteX18" fmla="*/ 241125 w 843898"/>
              <a:gd name="connsiteY18" fmla="*/ 592282 h 665018"/>
              <a:gd name="connsiteX19" fmla="*/ 272298 w 843898"/>
              <a:gd name="connsiteY19" fmla="*/ 561109 h 665018"/>
              <a:gd name="connsiteX20" fmla="*/ 313861 w 843898"/>
              <a:gd name="connsiteY20" fmla="*/ 550718 h 665018"/>
              <a:gd name="connsiteX21" fmla="*/ 345034 w 843898"/>
              <a:gd name="connsiteY21" fmla="*/ 529936 h 665018"/>
              <a:gd name="connsiteX22" fmla="*/ 407380 w 843898"/>
              <a:gd name="connsiteY22" fmla="*/ 509155 h 665018"/>
              <a:gd name="connsiteX23" fmla="*/ 448943 w 843898"/>
              <a:gd name="connsiteY23" fmla="*/ 488373 h 665018"/>
              <a:gd name="connsiteX24" fmla="*/ 511289 w 843898"/>
              <a:gd name="connsiteY24" fmla="*/ 467591 h 665018"/>
              <a:gd name="connsiteX25" fmla="*/ 739889 w 843898"/>
              <a:gd name="connsiteY25" fmla="*/ 477982 h 665018"/>
              <a:gd name="connsiteX26" fmla="*/ 771061 w 843898"/>
              <a:gd name="connsiteY26" fmla="*/ 488373 h 665018"/>
              <a:gd name="connsiteX27" fmla="*/ 833407 w 843898"/>
              <a:gd name="connsiteY27" fmla="*/ 529936 h 665018"/>
              <a:gd name="connsiteX28" fmla="*/ 843798 w 843898"/>
              <a:gd name="connsiteY28" fmla="*/ 498764 h 665018"/>
              <a:gd name="connsiteX29" fmla="*/ 823016 w 843898"/>
              <a:gd name="connsiteY29" fmla="*/ 426027 h 665018"/>
              <a:gd name="connsiteX30" fmla="*/ 760671 w 843898"/>
              <a:gd name="connsiteY30" fmla="*/ 374073 h 665018"/>
              <a:gd name="connsiteX31" fmla="*/ 719107 w 843898"/>
              <a:gd name="connsiteY31" fmla="*/ 311727 h 665018"/>
              <a:gd name="connsiteX32" fmla="*/ 677543 w 843898"/>
              <a:gd name="connsiteY32" fmla="*/ 218209 h 665018"/>
              <a:gd name="connsiteX33" fmla="*/ 698325 w 843898"/>
              <a:gd name="connsiteY33" fmla="*/ 72736 h 665018"/>
              <a:gd name="connsiteX34" fmla="*/ 708716 w 843898"/>
              <a:gd name="connsiteY34" fmla="*/ 31173 h 665018"/>
              <a:gd name="connsiteX35" fmla="*/ 750280 w 843898"/>
              <a:gd name="connsiteY35" fmla="*/ 20782 h 665018"/>
              <a:gd name="connsiteX36" fmla="*/ 771061 w 843898"/>
              <a:gd name="connsiteY36" fmla="*/ 0 h 66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43898" h="665018">
                <a:moveTo>
                  <a:pt x="43698" y="31173"/>
                </a:moveTo>
                <a:cubicBezTo>
                  <a:pt x="54089" y="51955"/>
                  <a:pt x="65718" y="72162"/>
                  <a:pt x="74871" y="93518"/>
                </a:cubicBezTo>
                <a:cubicBezTo>
                  <a:pt x="86528" y="120718"/>
                  <a:pt x="92809" y="150176"/>
                  <a:pt x="106043" y="176645"/>
                </a:cubicBezTo>
                <a:cubicBezTo>
                  <a:pt x="113788" y="192135"/>
                  <a:pt x="126825" y="204354"/>
                  <a:pt x="137216" y="218209"/>
                </a:cubicBezTo>
                <a:cubicBezTo>
                  <a:pt x="140680" y="228600"/>
                  <a:pt x="141531" y="240268"/>
                  <a:pt x="147607" y="249382"/>
                </a:cubicBezTo>
                <a:cubicBezTo>
                  <a:pt x="155758" y="261609"/>
                  <a:pt x="174743" y="266425"/>
                  <a:pt x="178780" y="280555"/>
                </a:cubicBezTo>
                <a:cubicBezTo>
                  <a:pt x="180550" y="286751"/>
                  <a:pt x="161540" y="343846"/>
                  <a:pt x="157998" y="353291"/>
                </a:cubicBezTo>
                <a:cubicBezTo>
                  <a:pt x="104063" y="497115"/>
                  <a:pt x="166654" y="335978"/>
                  <a:pt x="116434" y="436418"/>
                </a:cubicBezTo>
                <a:cubicBezTo>
                  <a:pt x="111536" y="446215"/>
                  <a:pt x="110358" y="457524"/>
                  <a:pt x="106043" y="467591"/>
                </a:cubicBezTo>
                <a:cubicBezTo>
                  <a:pt x="99941" y="481829"/>
                  <a:pt x="91014" y="494773"/>
                  <a:pt x="85261" y="509155"/>
                </a:cubicBezTo>
                <a:cubicBezTo>
                  <a:pt x="77126" y="529494"/>
                  <a:pt x="69793" y="550248"/>
                  <a:pt x="64480" y="571500"/>
                </a:cubicBezTo>
                <a:cubicBezTo>
                  <a:pt x="61016" y="585355"/>
                  <a:pt x="59103" y="599692"/>
                  <a:pt x="54089" y="613064"/>
                </a:cubicBezTo>
                <a:cubicBezTo>
                  <a:pt x="48650" y="627567"/>
                  <a:pt x="44260" y="643674"/>
                  <a:pt x="33307" y="654627"/>
                </a:cubicBezTo>
                <a:cubicBezTo>
                  <a:pt x="25562" y="662372"/>
                  <a:pt x="-8819" y="665018"/>
                  <a:pt x="2134" y="665018"/>
                </a:cubicBezTo>
                <a:cubicBezTo>
                  <a:pt x="30059" y="665018"/>
                  <a:pt x="57552" y="658091"/>
                  <a:pt x="85261" y="654627"/>
                </a:cubicBezTo>
                <a:cubicBezTo>
                  <a:pt x="95652" y="651163"/>
                  <a:pt x="106637" y="649134"/>
                  <a:pt x="116434" y="644236"/>
                </a:cubicBezTo>
                <a:cubicBezTo>
                  <a:pt x="127604" y="638651"/>
                  <a:pt x="136195" y="628527"/>
                  <a:pt x="147607" y="623455"/>
                </a:cubicBezTo>
                <a:cubicBezTo>
                  <a:pt x="167625" y="614558"/>
                  <a:pt x="189170" y="609600"/>
                  <a:pt x="209952" y="602673"/>
                </a:cubicBezTo>
                <a:lnTo>
                  <a:pt x="241125" y="592282"/>
                </a:lnTo>
                <a:cubicBezTo>
                  <a:pt x="251516" y="581891"/>
                  <a:pt x="259539" y="568400"/>
                  <a:pt x="272298" y="561109"/>
                </a:cubicBezTo>
                <a:cubicBezTo>
                  <a:pt x="284697" y="554024"/>
                  <a:pt x="300735" y="556344"/>
                  <a:pt x="313861" y="550718"/>
                </a:cubicBezTo>
                <a:cubicBezTo>
                  <a:pt x="325340" y="545799"/>
                  <a:pt x="333622" y="535008"/>
                  <a:pt x="345034" y="529936"/>
                </a:cubicBezTo>
                <a:cubicBezTo>
                  <a:pt x="365052" y="521039"/>
                  <a:pt x="387787" y="518952"/>
                  <a:pt x="407380" y="509155"/>
                </a:cubicBezTo>
                <a:cubicBezTo>
                  <a:pt x="421234" y="502228"/>
                  <a:pt x="434561" y="494126"/>
                  <a:pt x="448943" y="488373"/>
                </a:cubicBezTo>
                <a:cubicBezTo>
                  <a:pt x="469282" y="480237"/>
                  <a:pt x="511289" y="467591"/>
                  <a:pt x="511289" y="467591"/>
                </a:cubicBezTo>
                <a:cubicBezTo>
                  <a:pt x="587489" y="471055"/>
                  <a:pt x="663853" y="471899"/>
                  <a:pt x="739889" y="477982"/>
                </a:cubicBezTo>
                <a:cubicBezTo>
                  <a:pt x="750807" y="478855"/>
                  <a:pt x="761487" y="483054"/>
                  <a:pt x="771061" y="488373"/>
                </a:cubicBezTo>
                <a:cubicBezTo>
                  <a:pt x="792895" y="500503"/>
                  <a:pt x="833407" y="529936"/>
                  <a:pt x="833407" y="529936"/>
                </a:cubicBezTo>
                <a:cubicBezTo>
                  <a:pt x="836871" y="519545"/>
                  <a:pt x="844888" y="509662"/>
                  <a:pt x="843798" y="498764"/>
                </a:cubicBezTo>
                <a:cubicBezTo>
                  <a:pt x="841289" y="473673"/>
                  <a:pt x="834293" y="448581"/>
                  <a:pt x="823016" y="426027"/>
                </a:cubicBezTo>
                <a:cubicBezTo>
                  <a:pt x="813016" y="406028"/>
                  <a:pt x="778571" y="386007"/>
                  <a:pt x="760671" y="374073"/>
                </a:cubicBezTo>
                <a:cubicBezTo>
                  <a:pt x="746816" y="353291"/>
                  <a:pt x="730277" y="334067"/>
                  <a:pt x="719107" y="311727"/>
                </a:cubicBezTo>
                <a:cubicBezTo>
                  <a:pt x="689983" y="253481"/>
                  <a:pt x="704078" y="284546"/>
                  <a:pt x="677543" y="218209"/>
                </a:cubicBezTo>
                <a:cubicBezTo>
                  <a:pt x="684470" y="169718"/>
                  <a:pt x="690272" y="121053"/>
                  <a:pt x="698325" y="72736"/>
                </a:cubicBezTo>
                <a:cubicBezTo>
                  <a:pt x="700673" y="58650"/>
                  <a:pt x="698618" y="41271"/>
                  <a:pt x="708716" y="31173"/>
                </a:cubicBezTo>
                <a:cubicBezTo>
                  <a:pt x="718814" y="21075"/>
                  <a:pt x="737507" y="27169"/>
                  <a:pt x="750280" y="20782"/>
                </a:cubicBezTo>
                <a:cubicBezTo>
                  <a:pt x="759042" y="16401"/>
                  <a:pt x="764134" y="6927"/>
                  <a:pt x="771061" y="0"/>
                </a:cubicBezTo>
              </a:path>
            </a:pathLst>
          </a:custGeom>
          <a:noFill/>
          <a:ln w="88900">
            <a:solidFill>
              <a:schemeClr val="accent5">
                <a:lumMod val="60000"/>
                <a:lumOff val="40000"/>
                <a:alpha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1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8CCD1-94C3-5877-276E-D5A37E49D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A600DA8-127D-4ADC-9EA0-698CA57B1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0144" y="2218979"/>
            <a:ext cx="4368526" cy="3351953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7B3F0CF-FE4D-4FD8-84B6-C30E9F9F5DE3}"/>
              </a:ext>
            </a:extLst>
          </p:cNvPr>
          <p:cNvCxnSpPr>
            <a:cxnSpLocks/>
          </p:cNvCxnSpPr>
          <p:nvPr/>
        </p:nvCxnSpPr>
        <p:spPr>
          <a:xfrm>
            <a:off x="9734579" y="3343725"/>
            <a:ext cx="330936" cy="844034"/>
          </a:xfrm>
          <a:prstGeom prst="straightConnector1">
            <a:avLst/>
          </a:prstGeom>
          <a:ln w="57150">
            <a:solidFill>
              <a:srgbClr val="7B77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62C79426-798B-48CB-A6A9-43BCBBF3B2B9}"/>
              </a:ext>
            </a:extLst>
          </p:cNvPr>
          <p:cNvSpPr txBox="1"/>
          <p:nvPr/>
        </p:nvSpPr>
        <p:spPr>
          <a:xfrm>
            <a:off x="853440" y="2116892"/>
            <a:ext cx="55051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Entre l’incisure sphéno-palatine du palatin et la face inférieure du corps du sphénoïde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Permet la communication entre la fosse </a:t>
            </a:r>
            <a:r>
              <a:rPr lang="fr-FR" sz="2400" dirty="0" err="1"/>
              <a:t>ptèrygo</a:t>
            </a:r>
            <a:r>
              <a:rPr lang="fr-FR" sz="2400" dirty="0"/>
              <a:t>-palatine et les fosses nasales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Il livre passage à l’artère </a:t>
            </a:r>
            <a:r>
              <a:rPr lang="fr-FR" sz="2400" dirty="0" err="1"/>
              <a:t>sphéno</a:t>
            </a:r>
            <a:r>
              <a:rPr lang="fr-FR" sz="2400" dirty="0"/>
              <a:t>-palatine, au nerf naso-palatin, aux nerfs nasaux supérieurs ou </a:t>
            </a:r>
            <a:r>
              <a:rPr lang="fr-FR" sz="2400" dirty="0" err="1"/>
              <a:t>ptérygo</a:t>
            </a:r>
            <a:r>
              <a:rPr lang="fr-FR" sz="2400" dirty="0"/>
              <a:t>-palatins externes, aux branches efférentes du ganglion </a:t>
            </a:r>
            <a:r>
              <a:rPr lang="fr-FR" sz="2400" dirty="0" err="1"/>
              <a:t>ptèrygo</a:t>
            </a:r>
            <a:r>
              <a:rPr lang="fr-FR" sz="2400" dirty="0"/>
              <a:t>-palatin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D415C3-B8F7-606D-84E5-248DC44F6C9A}"/>
              </a:ext>
            </a:extLst>
          </p:cNvPr>
          <p:cNvSpPr/>
          <p:nvPr/>
        </p:nvSpPr>
        <p:spPr>
          <a:xfrm>
            <a:off x="0" y="0"/>
            <a:ext cx="3093396" cy="1254868"/>
          </a:xfrm>
          <a:prstGeom prst="rect">
            <a:avLst/>
          </a:prstGeom>
          <a:solidFill>
            <a:schemeClr val="accent5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/>
              <a:t>Fosse </a:t>
            </a:r>
            <a:r>
              <a:rPr lang="fr-FR" sz="2800" b="1" dirty="0" err="1"/>
              <a:t>ptérygo-palatine</a:t>
            </a:r>
            <a:endParaRPr lang="fr-FR" sz="28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0492B1-4F04-6914-296F-13BADE3FC686}"/>
              </a:ext>
            </a:extLst>
          </p:cNvPr>
          <p:cNvSpPr/>
          <p:nvPr/>
        </p:nvSpPr>
        <p:spPr>
          <a:xfrm>
            <a:off x="3093396" y="0"/>
            <a:ext cx="9098604" cy="125486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/>
              <a:t> Foramen sphéno-palatin</a:t>
            </a:r>
          </a:p>
        </p:txBody>
      </p:sp>
    </p:spTree>
    <p:extLst>
      <p:ext uri="{BB962C8B-B14F-4D97-AF65-F5344CB8AC3E}">
        <p14:creationId xmlns:p14="http://schemas.microsoft.com/office/powerpoint/2010/main" val="647327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234</Words>
  <Application>Microsoft Office PowerPoint</Application>
  <PresentationFormat>Grand écran</PresentationFormat>
  <Paragraphs>19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-apple-system</vt:lpstr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ahmed.bensalem</dc:creator>
  <cp:lastModifiedBy>ahmed.bensalem</cp:lastModifiedBy>
  <cp:revision>2</cp:revision>
  <dcterms:created xsi:type="dcterms:W3CDTF">2026-02-26T18:50:17Z</dcterms:created>
  <dcterms:modified xsi:type="dcterms:W3CDTF">2026-02-26T18:55:31Z</dcterms:modified>
</cp:coreProperties>
</file>