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66" r:id="rId2"/>
    <p:sldId id="295" r:id="rId3"/>
    <p:sldId id="317" r:id="rId4"/>
    <p:sldId id="297" r:id="rId5"/>
    <p:sldId id="299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580A5F-93B4-4996-8CB8-C2178A2F2BE6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25E3FB-6AD0-4173-8C74-5AD88F363DD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0777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1C5A68-69D8-79AE-E072-D60D582CA0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71831D1-5D3B-E435-C816-AEA76BFF84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1B1787-1638-BA9D-E593-F1DB05091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8BDBC-88D5-4ABB-97F3-9DEA9D36CAF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B858AD-65D0-110B-BC41-954D82E00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A9964C-6654-BFC5-B6A8-63F225254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F84FC-8047-4ACB-A1AB-4C175F17D7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7221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8202EE-355B-4877-AD9B-BB78A17F8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DC076BF-BD9A-E51C-6021-3B5B101E9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611E32-D314-FB32-06DD-87A6CB6DA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8BDBC-88D5-4ABB-97F3-9DEA9D36CAF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B6D272-06E0-5E62-9A61-160CEF1F0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AA7943-3C01-0408-6EA3-D4322FB22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F84FC-8047-4ACB-A1AB-4C175F17D7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2207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B5FC10-9DD0-3E98-44E4-DB21320E1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F846B4-4E33-096F-CB6C-C65DC151E2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1EC41AD-6EF6-CC65-03BB-1B0AF0BAD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8BDBC-88D5-4ABB-97F3-9DEA9D36CAF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986FB1-C45D-662C-5A58-92B1C397D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B4B597-7A1C-4393-8924-465E1B0A8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F84FC-8047-4ACB-A1AB-4C175F17D7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612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05B242-2E37-5A6C-2E3B-845333E43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AADB075-34DF-5D6A-9052-33B9E9ACEB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1475CF5-04C3-0ED0-037E-21B40808E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4C9B01A-24BE-036F-84C5-5D7194580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8BDBC-88D5-4ABB-97F3-9DEA9D36CAF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EA0BEF-EECC-B118-EB5B-9EE6A21F2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1B6E1A-D20A-17CE-C5A5-4305A0A55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F84FC-8047-4ACB-A1AB-4C175F17D7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5131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8F2780-06DA-AC91-F2C6-6519ED730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E3883B-9BF3-5A2F-F419-B4D3739EBD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5678589-3875-8FD1-62B5-502342E32F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F7F7610-42C3-2593-41AA-AB6A76760E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01AA127-89C4-AAE8-9A47-15F6D5AC45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82F5A8B-1B3D-96EE-77E7-8AB51ED71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8BDBC-88D5-4ABB-97F3-9DEA9D36CAF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4F67BF4-B8AB-758F-8332-845ED3929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122C768-20E6-2934-5B7A-7A389018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F84FC-8047-4ACB-A1AB-4C175F17D7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750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AE9720-4B02-A503-EFCB-52604A8CC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74FC190-3C88-1909-90AC-39D238733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8BDBC-88D5-4ABB-97F3-9DEA9D36CAF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7D542D4-CB6E-A2FD-3257-C54296DA2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3225551-B67B-88C2-D72E-314F90F56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F84FC-8047-4ACB-A1AB-4C175F17D7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0636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DF7FEB7-921A-0EE9-30D6-CFB6F0528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8BDBC-88D5-4ABB-97F3-9DEA9D36CAF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CC66CC4-2590-CAA5-A6CB-07995E710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5B51EB-AE4C-BEA3-8482-0598720C6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F84FC-8047-4ACB-A1AB-4C175F17D7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7744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D63AED-CDFB-50E0-073B-83F7CF661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B0EBB2-7CC0-F7BF-F756-547C300EAC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317831F-CB9C-890A-93DC-64122A62C4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B3A1E96-85FE-1DD3-FB29-B0F3F62CF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8BDBC-88D5-4ABB-97F3-9DEA9D36CAF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1E23993-C987-7048-3344-113AD38B3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6D8DF43-F48F-DC1C-FA28-C7D9E17A7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F84FC-8047-4ACB-A1AB-4C175F17D7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9104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F7027E-6164-4B79-EC5B-5218F2CA8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BD0347B-FC6F-8210-E35C-349F4C79FC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A7C0960-DAFB-982D-64F4-A1A6192169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082C5CA-8632-97DD-515F-DB6D1AEA0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8BDBC-88D5-4ABB-97F3-9DEA9D36CAF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4639D9-B26D-B471-F725-333919098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9035C0-3047-0C85-E537-2EA0E1940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F84FC-8047-4ACB-A1AB-4C175F17D7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628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C0316D-181F-D99A-3FDD-D0EA12A04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D07379E-346E-9D11-2AD6-3BBE834B5A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C7A6AB-452A-044E-74E7-B592347E6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8BDBC-88D5-4ABB-97F3-9DEA9D36CAF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BB35E5-A315-C48B-4EC9-E1968A3E8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BE06A07-A840-4BB9-3F59-F82A2834F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F84FC-8047-4ACB-A1AB-4C175F17D7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9798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732138D-059F-2B7B-0EB6-C753E66655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1B91DAB-CC38-625C-2DCD-C8B1A914E6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825C99-6A0B-9E83-E571-DA3F45FA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8BDBC-88D5-4ABB-97F3-9DEA9D36CAF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F4663F5-539B-A68E-4DB2-763FDAAAA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B824DC-0199-05D0-1C37-F45293C34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F84FC-8047-4ACB-A1AB-4C175F17D7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4675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199B174-B5B0-8462-5179-A309E6A03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AB3B24-4C55-AAD8-B63F-65F11431FD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B99B69-08AC-AD91-414B-F290EBFA87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8BDBC-88D5-4ABB-97F3-9DEA9D36CAF1}" type="datetimeFigureOut">
              <a:rPr lang="fr-FR" smtClean="0"/>
              <a:t>27/02/2026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49A1CF8-DCB1-F959-8C40-B1C3A9A359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45C0F39-13D4-116F-1D38-CF6D70D86B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F84FC-8047-4ACB-A1AB-4C175F17D77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75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8EF1B9-C162-E678-2454-E2B2008FC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875" y="155576"/>
            <a:ext cx="8803525" cy="68125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fr-FR" sz="2400" b="1" dirty="0">
                <a:latin typeface="Aptos" panose="020B0004020202020204" pitchFamily="34" charset="0"/>
              </a:rPr>
              <a:t>Rappel sur les compartiments du médiastin en scanner thoracique </a:t>
            </a:r>
            <a:br>
              <a:rPr lang="fr-FR" sz="2400" b="1" dirty="0">
                <a:latin typeface="Aptos" panose="020B0004020202020204" pitchFamily="34" charset="0"/>
              </a:rPr>
            </a:br>
            <a:r>
              <a:rPr lang="fr-FR" sz="2400" b="1" dirty="0">
                <a:latin typeface="Aptos" panose="020B0004020202020204" pitchFamily="34" charset="0"/>
              </a:rPr>
              <a:t>( selon la nouvelle classification de LITMIG)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B1D82CC3-8423-89AC-27E4-CAEB1A071C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251" y="1151608"/>
            <a:ext cx="10873390" cy="5513994"/>
          </a:xfrm>
        </p:spPr>
      </p:pic>
      <p:pic>
        <p:nvPicPr>
          <p:cNvPr id="3" name="Espace réservé du contenu 4">
            <a:extLst>
              <a:ext uri="{FF2B5EF4-FFF2-40B4-BE49-F238E27FC236}">
                <a16:creationId xmlns:a16="http://schemas.microsoft.com/office/drawing/2014/main" id="{E8FB059B-F5AA-BD3E-F391-6AAB09CE15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90" t="4941" r="67702" b="5402"/>
          <a:stretch>
            <a:fillRect/>
          </a:stretch>
        </p:blipFill>
        <p:spPr>
          <a:xfrm>
            <a:off x="9325071" y="716211"/>
            <a:ext cx="1812158" cy="1753386"/>
          </a:xfrm>
          <a:prstGeom prst="rect">
            <a:avLst/>
          </a:prstGeom>
        </p:spPr>
      </p:pic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94278748-3A92-A6D3-4DCF-93DD82867C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321" t="5150" r="34441" b="4049"/>
          <a:stretch>
            <a:fillRect/>
          </a:stretch>
        </p:blipFill>
        <p:spPr>
          <a:xfrm>
            <a:off x="9405864" y="2592978"/>
            <a:ext cx="1691571" cy="1666606"/>
          </a:xfrm>
          <a:prstGeom prst="rect">
            <a:avLst/>
          </a:prstGeom>
        </p:spPr>
      </p:pic>
      <p:pic>
        <p:nvPicPr>
          <p:cNvPr id="6" name="Espace réservé du contenu 4">
            <a:extLst>
              <a:ext uri="{FF2B5EF4-FFF2-40B4-BE49-F238E27FC236}">
                <a16:creationId xmlns:a16="http://schemas.microsoft.com/office/drawing/2014/main" id="{C236D371-C72D-EE4D-B6BB-650F77F5FB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582" t="4737" r="1852" b="21011"/>
          <a:stretch>
            <a:fillRect/>
          </a:stretch>
        </p:blipFill>
        <p:spPr>
          <a:xfrm>
            <a:off x="9325071" y="4382965"/>
            <a:ext cx="2024120" cy="166660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936907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8F2759-67CF-6B67-2728-29E3BFD35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0175" y="30491"/>
            <a:ext cx="9315450" cy="577850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fr-FR" sz="2400" b="1" dirty="0">
                <a:latin typeface="Aptos" panose="020B0004020202020204" pitchFamily="34" charset="0"/>
              </a:rPr>
              <a:t>Contenue du mediastin postérieur ( selon ITMIG CLASSIFICATION)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C13384C-39A8-433D-C7EE-E12D47C6D2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63992" y="799850"/>
            <a:ext cx="4208282" cy="5693024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4D478F8-8229-1E15-83BE-AF9C0AEEC7CC}"/>
              </a:ext>
            </a:extLst>
          </p:cNvPr>
          <p:cNvSpPr txBox="1"/>
          <p:nvPr/>
        </p:nvSpPr>
        <p:spPr>
          <a:xfrm>
            <a:off x="196785" y="779611"/>
            <a:ext cx="6750770" cy="246221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400" b="1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</a:rPr>
              <a:t>Chaîne sympathique thoracique (ganglions sympathiques T1–T12) 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>
                <a:latin typeface="Aptos" panose="020B0004020202020204" pitchFamily="34" charset="0"/>
              </a:rPr>
              <a:t>Conduit les </a:t>
            </a:r>
            <a:r>
              <a:rPr lang="fr-FR" sz="1400" b="1" dirty="0">
                <a:latin typeface="Aptos" panose="020B0004020202020204" pitchFamily="34" charset="0"/>
              </a:rPr>
              <a:t>fibres sympathiques</a:t>
            </a:r>
            <a:r>
              <a:rPr lang="fr-FR" sz="1400" dirty="0">
                <a:latin typeface="Aptos" panose="020B0004020202020204" pitchFamily="34" charset="0"/>
              </a:rPr>
              <a:t> pour les viscères thoraco-abdominaux.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>
                <a:latin typeface="Aptos" panose="020B0004020202020204" pitchFamily="34" charset="0"/>
              </a:rPr>
              <a:t>Donne naissance aux </a:t>
            </a:r>
            <a:r>
              <a:rPr lang="fr-FR" sz="1400" b="1" dirty="0">
                <a:latin typeface="Aptos" panose="020B0004020202020204" pitchFamily="34" charset="0"/>
              </a:rPr>
              <a:t>nerfs splanchniques</a:t>
            </a:r>
            <a:r>
              <a:rPr lang="fr-FR" sz="1400" dirty="0">
                <a:latin typeface="Aptos" panose="020B0004020202020204" pitchFamily="34" charset="0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>
                <a:latin typeface="Aptos" panose="020B0004020202020204" pitchFamily="34" charset="0"/>
              </a:rPr>
              <a:t>Contrôle tonus vasculaire, </a:t>
            </a:r>
            <a:r>
              <a:rPr lang="fr-FR" sz="1400" b="1" dirty="0">
                <a:solidFill>
                  <a:srgbClr val="FF0000"/>
                </a:solidFill>
                <a:latin typeface="Aptos" panose="020B0004020202020204" pitchFamily="34" charset="0"/>
              </a:rPr>
              <a:t>sudation, </a:t>
            </a:r>
            <a:r>
              <a:rPr lang="fr-FR" sz="1400" dirty="0">
                <a:latin typeface="Aptos" panose="020B0004020202020204" pitchFamily="34" charset="0"/>
              </a:rPr>
              <a:t>bronchodilatation, modulation cardiaque.</a:t>
            </a:r>
          </a:p>
          <a:p>
            <a:r>
              <a:rPr lang="fr-FR" sz="1400" b="1" dirty="0">
                <a:latin typeface="Aptos" panose="020B0004020202020204" pitchFamily="34" charset="0"/>
              </a:rPr>
              <a:t>Tumeurs qui naissent à partir de la chaîne sympathique 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400" b="1" dirty="0" err="1">
                <a:latin typeface="Aptos" panose="020B0004020202020204" pitchFamily="34" charset="0"/>
              </a:rPr>
              <a:t>Schwannome</a:t>
            </a:r>
            <a:r>
              <a:rPr lang="fr-FR" sz="1400" dirty="0">
                <a:latin typeface="Aptos" panose="020B0004020202020204" pitchFamily="34" charset="0"/>
              </a:rPr>
              <a:t> (le plus fréquent chez l’adulte)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latin typeface="Aptos" panose="020B0004020202020204" pitchFamily="34" charset="0"/>
              </a:rPr>
              <a:t>Neurofibrome</a:t>
            </a:r>
            <a:r>
              <a:rPr lang="fr-FR" sz="1400" dirty="0">
                <a:latin typeface="Aptos" panose="020B0004020202020204" pitchFamily="34" charset="0"/>
              </a:rPr>
              <a:t> (souvent associé à NF1)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latin typeface="Aptos" panose="020B0004020202020204" pitchFamily="34" charset="0"/>
              </a:rPr>
              <a:t>Paragangliome</a:t>
            </a:r>
            <a:r>
              <a:rPr lang="fr-FR" sz="1400" dirty="0">
                <a:latin typeface="Aptos" panose="020B0004020202020204" pitchFamily="34" charset="0"/>
              </a:rPr>
              <a:t> (rare, très vascularisé)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latin typeface="Aptos" panose="020B0004020202020204" pitchFamily="34" charset="0"/>
              </a:rPr>
              <a:t>Ganglioneurome</a:t>
            </a:r>
            <a:r>
              <a:rPr lang="fr-FR" sz="1400" dirty="0">
                <a:latin typeface="Aptos" panose="020B0004020202020204" pitchFamily="34" charset="0"/>
              </a:rPr>
              <a:t> (bénin, jeune adulte/enfant)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latin typeface="Aptos" panose="020B0004020202020204" pitchFamily="34" charset="0"/>
              </a:rPr>
              <a:t>Ganglioneuroblastome</a:t>
            </a:r>
            <a:r>
              <a:rPr lang="fr-FR" sz="1400" dirty="0">
                <a:latin typeface="Aptos" panose="020B0004020202020204" pitchFamily="34" charset="0"/>
              </a:rPr>
              <a:t> (intermédiaire)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latin typeface="Aptos" panose="020B0004020202020204" pitchFamily="34" charset="0"/>
              </a:rPr>
              <a:t>Neuroblastome</a:t>
            </a:r>
            <a:r>
              <a:rPr lang="fr-FR" sz="1400" dirty="0">
                <a:latin typeface="Aptos" panose="020B0004020202020204" pitchFamily="34" charset="0"/>
              </a:rPr>
              <a:t> (enfant, agressif)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1810D00-3A91-14DA-7C02-B074BE4CB6F6}"/>
              </a:ext>
            </a:extLst>
          </p:cNvPr>
          <p:cNvSpPr txBox="1"/>
          <p:nvPr/>
        </p:nvSpPr>
        <p:spPr>
          <a:xfrm>
            <a:off x="196785" y="3429000"/>
            <a:ext cx="6750769" cy="1384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</a:rPr>
              <a:t>Nerfs splanchniques thoraciques 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1400" dirty="0">
                <a:latin typeface="Aptos" panose="020B0004020202020204" pitchFamily="34" charset="0"/>
              </a:rPr>
              <a:t>,Véhicule les fibres sympathiques viscérales vers le </a:t>
            </a:r>
            <a:r>
              <a:rPr lang="fr-FR" altLang="fr-FR" sz="1400" b="1" dirty="0">
                <a:latin typeface="Aptos" panose="020B0004020202020204" pitchFamily="34" charset="0"/>
              </a:rPr>
              <a:t>plexus </a:t>
            </a:r>
            <a:r>
              <a:rPr lang="fr-FR" altLang="fr-FR" sz="1400" b="1" dirty="0" err="1">
                <a:latin typeface="Aptos" panose="020B0004020202020204" pitchFamily="34" charset="0"/>
              </a:rPr>
              <a:t>coeliaque</a:t>
            </a:r>
            <a:r>
              <a:rPr lang="fr-FR" altLang="fr-FR" sz="1400" dirty="0">
                <a:latin typeface="Aptos" panose="020B0004020202020204" pitchFamily="34" charset="0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sz="1400" dirty="0">
                <a:latin typeface="Aptos" panose="020B0004020202020204" pitchFamily="34" charset="0"/>
              </a:rPr>
              <a:t>Innervation viscérale (foie, estomac, pancréas, intestin, surrénales).</a:t>
            </a:r>
          </a:p>
          <a:p>
            <a:r>
              <a:rPr lang="fr-FR" sz="1400" dirty="0">
                <a:latin typeface="Aptos" panose="020B0004020202020204" pitchFamily="34" charset="0"/>
              </a:rPr>
              <a:t>Les tumeurs qui prennent naissance sur les </a:t>
            </a:r>
            <a:r>
              <a:rPr lang="fr-FR" sz="1400" b="1" dirty="0">
                <a:latin typeface="Aptos" panose="020B0004020202020204" pitchFamily="34" charset="0"/>
              </a:rPr>
              <a:t>nerfs splanchniques</a:t>
            </a:r>
            <a:r>
              <a:rPr lang="fr-FR" sz="1400" dirty="0">
                <a:latin typeface="Aptos" panose="020B0004020202020204" pitchFamily="34" charset="0"/>
              </a:rPr>
              <a:t> sont :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400" b="1" dirty="0" err="1">
                <a:latin typeface="Aptos" panose="020B0004020202020204" pitchFamily="34" charset="0"/>
              </a:rPr>
              <a:t>Schwannome</a:t>
            </a:r>
            <a:r>
              <a:rPr lang="fr-FR" sz="1400" b="1" dirty="0">
                <a:latin typeface="Aptos" panose="020B0004020202020204" pitchFamily="34" charset="0"/>
              </a:rPr>
              <a:t> des nerfs splanchniques.</a:t>
            </a:r>
            <a:endParaRPr lang="fr-FR" sz="1400" dirty="0">
              <a:latin typeface="Aptos" panose="020B00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latin typeface="Aptos" panose="020B0004020202020204" pitchFamily="34" charset="0"/>
              </a:rPr>
              <a:t>Neurofibrome splanchnique.</a:t>
            </a:r>
            <a:endParaRPr lang="fr-FR" sz="1400" dirty="0">
              <a:latin typeface="Aptos" panose="020B0004020202020204" pitchFamily="34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436DEA6-97E4-CB79-D484-96E288BD560B}"/>
              </a:ext>
            </a:extLst>
          </p:cNvPr>
          <p:cNvSpPr txBox="1"/>
          <p:nvPr/>
        </p:nvSpPr>
        <p:spPr>
          <a:xfrm>
            <a:off x="196784" y="5001171"/>
            <a:ext cx="6750769" cy="16004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400" b="1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</a:rPr>
              <a:t>Racines nerveuses thoraciques (T1–T12)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>
                <a:latin typeface="Aptos" panose="020B0004020202020204" pitchFamily="34" charset="0"/>
              </a:rPr>
              <a:t>Innervation </a:t>
            </a:r>
            <a:r>
              <a:rPr lang="fr-FR" sz="1400" b="1" dirty="0">
                <a:latin typeface="Aptos" panose="020B0004020202020204" pitchFamily="34" charset="0"/>
              </a:rPr>
              <a:t>somatique</a:t>
            </a:r>
            <a:r>
              <a:rPr lang="fr-FR" sz="1400" dirty="0">
                <a:latin typeface="Aptos" panose="020B0004020202020204" pitchFamily="34" charset="0"/>
              </a:rPr>
              <a:t> des muscles intercostaux, paroi thoracique, peau thoracique.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400" dirty="0">
                <a:latin typeface="Aptos" panose="020B0004020202020204" pitchFamily="34" charset="0"/>
              </a:rPr>
              <a:t>Transport des fibres motrices et sensitives.</a:t>
            </a:r>
          </a:p>
          <a:p>
            <a:pPr>
              <a:buNone/>
            </a:pPr>
            <a:r>
              <a:rPr lang="fr-FR" sz="1400" b="1" dirty="0">
                <a:latin typeface="Aptos" panose="020B0004020202020204" pitchFamily="34" charset="0"/>
              </a:rPr>
              <a:t>Tumeurs qui naissent à partir des racines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400" dirty="0">
                <a:latin typeface="Aptos" panose="020B0004020202020204" pitchFamily="34" charset="0"/>
              </a:rPr>
              <a:t> </a:t>
            </a:r>
            <a:r>
              <a:rPr lang="fr-FR" sz="1400" b="1" dirty="0" err="1">
                <a:latin typeface="Aptos" panose="020B0004020202020204" pitchFamily="34" charset="0"/>
              </a:rPr>
              <a:t>Schwannome</a:t>
            </a:r>
            <a:r>
              <a:rPr lang="fr-FR" sz="1400" b="1" dirty="0">
                <a:latin typeface="Aptos" panose="020B0004020202020204" pitchFamily="34" charset="0"/>
              </a:rPr>
              <a:t> radiculaire</a:t>
            </a:r>
            <a:r>
              <a:rPr lang="fr-FR" sz="1400" dirty="0">
                <a:latin typeface="Aptos" panose="020B0004020202020204" pitchFamily="34" charset="0"/>
              </a:rPr>
              <a:t> (le plus fréquent)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fr-FR" sz="1400" b="1" dirty="0">
                <a:latin typeface="Aptos" panose="020B0004020202020204" pitchFamily="34" charset="0"/>
              </a:rPr>
              <a:t>Neurofibrome radiculaire</a:t>
            </a:r>
            <a:r>
              <a:rPr lang="fr-FR" sz="1400" dirty="0">
                <a:latin typeface="Aptos" panose="020B0004020202020204" pitchFamily="34" charset="0"/>
              </a:rPr>
              <a:t> (NF1)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E9ADCB4-F143-EEF7-12AA-FF91C0EB1E8B}"/>
              </a:ext>
            </a:extLst>
          </p:cNvPr>
          <p:cNvSpPr txBox="1"/>
          <p:nvPr/>
        </p:nvSpPr>
        <p:spPr>
          <a:xfrm>
            <a:off x="7477812" y="6492874"/>
            <a:ext cx="42082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/>
              <a:t>Imaging of Thoracic Neurogenic Tumors </a:t>
            </a:r>
            <a:r>
              <a:rPr lang="en-US" sz="1200" dirty="0" err="1"/>
              <a:t>Palvus</a:t>
            </a:r>
            <a:r>
              <a:rPr lang="en-US" sz="1200" dirty="0"/>
              <a:t> and al 2015</a:t>
            </a:r>
            <a:endParaRPr lang="fr-FR" sz="12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83E0D71-57F3-FDC5-F466-F1966FFE6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2840" y="1776270"/>
            <a:ext cx="2467717" cy="2277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294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B47D5759-670C-F6D1-8A60-A56C609A542F}"/>
              </a:ext>
            </a:extLst>
          </p:cNvPr>
          <p:cNvSpPr txBox="1"/>
          <p:nvPr/>
        </p:nvSpPr>
        <p:spPr>
          <a:xfrm>
            <a:off x="2228850" y="5608773"/>
            <a:ext cx="6096000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sz="2000" dirty="0">
                <a:latin typeface="Aptos" panose="020B0004020202020204" pitchFamily="34" charset="0"/>
              </a:rPr>
              <a:t>➡ </a:t>
            </a:r>
            <a:r>
              <a:rPr lang="fr-FR" sz="2000" b="1" dirty="0">
                <a:latin typeface="Aptos" panose="020B0004020202020204" pitchFamily="34" charset="0"/>
              </a:rPr>
              <a:t>Foraminal extension/ </a:t>
            </a:r>
            <a:r>
              <a:rPr lang="fr-FR" sz="2000" b="1" dirty="0" err="1">
                <a:latin typeface="Aptos" panose="020B0004020202020204" pitchFamily="34" charset="0"/>
              </a:rPr>
              <a:t>dumbbell</a:t>
            </a:r>
            <a:r>
              <a:rPr lang="fr-FR" sz="2000" b="1" dirty="0">
                <a:latin typeface="Aptos" panose="020B0004020202020204" pitchFamily="34" charset="0"/>
              </a:rPr>
              <a:t> </a:t>
            </a:r>
            <a:r>
              <a:rPr lang="fr-FR" sz="2000" b="1" dirty="0" err="1">
                <a:latin typeface="Aptos" panose="020B0004020202020204" pitchFamily="34" charset="0"/>
              </a:rPr>
              <a:t>shape</a:t>
            </a:r>
            <a:r>
              <a:rPr lang="fr-FR" sz="2000" b="1" dirty="0">
                <a:latin typeface="Aptos" panose="020B0004020202020204" pitchFamily="34" charset="0"/>
              </a:rPr>
              <a:t>?</a:t>
            </a:r>
            <a:br>
              <a:rPr lang="fr-FR" sz="2000" dirty="0">
                <a:latin typeface="Aptos" panose="020B0004020202020204" pitchFamily="34" charset="0"/>
              </a:rPr>
            </a:br>
            <a:r>
              <a:rPr lang="fr-FR" sz="2000" dirty="0">
                <a:latin typeface="Aptos" panose="020B0004020202020204" pitchFamily="34" charset="0"/>
              </a:rPr>
              <a:t> • </a:t>
            </a:r>
            <a:r>
              <a:rPr lang="fr-FR" sz="2000" dirty="0">
                <a:solidFill>
                  <a:srgbClr val="FF0000"/>
                </a:solidFill>
                <a:latin typeface="Aptos" panose="020B0004020202020204" pitchFamily="34" charset="0"/>
              </a:rPr>
              <a:t>Yes → </a:t>
            </a:r>
            <a:r>
              <a:rPr lang="fr-FR" sz="2000" dirty="0" err="1">
                <a:solidFill>
                  <a:srgbClr val="FF0000"/>
                </a:solidFill>
                <a:latin typeface="Aptos" panose="020B0004020202020204" pitchFamily="34" charset="0"/>
              </a:rPr>
              <a:t>neurogenic</a:t>
            </a:r>
            <a:r>
              <a:rPr lang="fr-FR" sz="2000" dirty="0">
                <a:solidFill>
                  <a:srgbClr val="FF0000"/>
                </a:solidFill>
                <a:latin typeface="Aptos" panose="020B0004020202020204" pitchFamily="34" charset="0"/>
              </a:rPr>
              <a:t> tumors</a:t>
            </a:r>
            <a:br>
              <a:rPr lang="fr-FR" sz="2000" dirty="0">
                <a:latin typeface="Aptos" panose="020B0004020202020204" pitchFamily="34" charset="0"/>
              </a:rPr>
            </a:br>
            <a:r>
              <a:rPr lang="fr-FR" sz="2000" dirty="0">
                <a:latin typeface="Aptos" panose="020B0004020202020204" pitchFamily="34" charset="0"/>
              </a:rPr>
              <a:t> • No → </a:t>
            </a:r>
            <a:r>
              <a:rPr lang="fr-FR" sz="2000" dirty="0" err="1">
                <a:latin typeface="Aptos" panose="020B0004020202020204" pitchFamily="34" charset="0"/>
              </a:rPr>
              <a:t>next</a:t>
            </a:r>
            <a:endParaRPr lang="fr-FR" sz="20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60F0E159-C2A1-2824-4193-0D2928D178EC}"/>
              </a:ext>
            </a:extLst>
          </p:cNvPr>
          <p:cNvSpPr txBox="1"/>
          <p:nvPr/>
        </p:nvSpPr>
        <p:spPr>
          <a:xfrm>
            <a:off x="407316" y="3491288"/>
            <a:ext cx="3316271" cy="10156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sz="2000" dirty="0">
                <a:latin typeface="Aptos" panose="020B0004020202020204" pitchFamily="34" charset="0"/>
              </a:rPr>
              <a:t>➡ </a:t>
            </a:r>
            <a:r>
              <a:rPr lang="fr-FR" sz="2000" b="1" dirty="0" err="1">
                <a:latin typeface="Aptos" panose="020B0004020202020204" pitchFamily="34" charset="0"/>
              </a:rPr>
              <a:t>Esophageal</a:t>
            </a:r>
            <a:r>
              <a:rPr lang="fr-FR" sz="2000" b="1" dirty="0">
                <a:latin typeface="Aptos" panose="020B0004020202020204" pitchFamily="34" charset="0"/>
              </a:rPr>
              <a:t> contact?</a:t>
            </a:r>
            <a:br>
              <a:rPr lang="fr-FR" sz="2000" dirty="0">
                <a:latin typeface="Aptos" panose="020B0004020202020204" pitchFamily="34" charset="0"/>
              </a:rPr>
            </a:br>
            <a:r>
              <a:rPr lang="fr-FR" sz="2000" dirty="0">
                <a:latin typeface="Aptos" panose="020B0004020202020204" pitchFamily="34" charset="0"/>
              </a:rPr>
              <a:t>• Yes → </a:t>
            </a:r>
            <a:r>
              <a:rPr lang="fr-FR" sz="2000" dirty="0" err="1">
                <a:latin typeface="Aptos" panose="020B0004020202020204" pitchFamily="34" charset="0"/>
              </a:rPr>
              <a:t>esophageal</a:t>
            </a:r>
            <a:r>
              <a:rPr lang="fr-FR" sz="2000" dirty="0">
                <a:latin typeface="Aptos" panose="020B0004020202020204" pitchFamily="34" charset="0"/>
              </a:rPr>
              <a:t> mass</a:t>
            </a:r>
          </a:p>
          <a:p>
            <a:r>
              <a:rPr lang="fr-FR" sz="2000" dirty="0">
                <a:solidFill>
                  <a:srgbClr val="FF0000"/>
                </a:solidFill>
                <a:latin typeface="Aptos" panose="020B0004020202020204" pitchFamily="34" charset="0"/>
              </a:rPr>
              <a:t>• No → </a:t>
            </a:r>
            <a:r>
              <a:rPr lang="fr-FR" sz="2000" dirty="0" err="1">
                <a:solidFill>
                  <a:srgbClr val="FF0000"/>
                </a:solidFill>
                <a:latin typeface="Aptos" panose="020B0004020202020204" pitchFamily="34" charset="0"/>
              </a:rPr>
              <a:t>next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0338B1-E2E9-BEB9-AA4E-091ED9AAB5A8}"/>
              </a:ext>
            </a:extLst>
          </p:cNvPr>
          <p:cNvSpPr txBox="1"/>
          <p:nvPr/>
        </p:nvSpPr>
        <p:spPr>
          <a:xfrm>
            <a:off x="6656796" y="3429000"/>
            <a:ext cx="4598808" cy="13234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sz="2000" dirty="0">
                <a:latin typeface="Aptos" panose="020B0004020202020204" pitchFamily="34" charset="0"/>
              </a:rPr>
              <a:t>➡ </a:t>
            </a:r>
            <a:r>
              <a:rPr lang="fr-FR" sz="2000" b="1" dirty="0">
                <a:latin typeface="Aptos" panose="020B0004020202020204" pitchFamily="34" charset="0"/>
              </a:rPr>
              <a:t>Bone destruction?</a:t>
            </a:r>
            <a:br>
              <a:rPr lang="fr-FR" sz="2000" dirty="0">
                <a:latin typeface="Aptos" panose="020B0004020202020204" pitchFamily="34" charset="0"/>
              </a:rPr>
            </a:br>
            <a:r>
              <a:rPr lang="fr-FR" sz="2000" dirty="0">
                <a:latin typeface="Aptos" panose="020B0004020202020204" pitchFamily="34" charset="0"/>
              </a:rPr>
              <a:t> • Yes → </a:t>
            </a:r>
            <a:r>
              <a:rPr lang="fr-FR" sz="2000" dirty="0" err="1">
                <a:latin typeface="Aptos" panose="020B0004020202020204" pitchFamily="34" charset="0"/>
              </a:rPr>
              <a:t>metastasis</a:t>
            </a:r>
            <a:r>
              <a:rPr lang="fr-FR" sz="2000" dirty="0">
                <a:latin typeface="Aptos" panose="020B0004020202020204" pitchFamily="34" charset="0"/>
              </a:rPr>
              <a:t>, </a:t>
            </a:r>
            <a:r>
              <a:rPr lang="fr-FR" sz="2000" dirty="0" err="1">
                <a:latin typeface="Aptos" panose="020B0004020202020204" pitchFamily="34" charset="0"/>
              </a:rPr>
              <a:t>plasmocytoma</a:t>
            </a:r>
            <a:r>
              <a:rPr lang="fr-FR" sz="2000" dirty="0">
                <a:latin typeface="Aptos" panose="020B0004020202020204" pitchFamily="34" charset="0"/>
              </a:rPr>
              <a:t>, </a:t>
            </a:r>
            <a:r>
              <a:rPr lang="fr-FR" sz="2000" dirty="0" err="1">
                <a:latin typeface="Aptos" panose="020B0004020202020204" pitchFamily="34" charset="0"/>
              </a:rPr>
              <a:t>spondylodiscitis</a:t>
            </a:r>
            <a:endParaRPr lang="fr-FR" sz="2000" dirty="0">
              <a:latin typeface="Aptos" panose="020B0004020202020204" pitchFamily="34" charset="0"/>
            </a:endParaRPr>
          </a:p>
          <a:p>
            <a:r>
              <a:rPr lang="fr-FR" sz="2000" dirty="0">
                <a:solidFill>
                  <a:srgbClr val="FF0000"/>
                </a:solidFill>
                <a:latin typeface="Aptos" panose="020B0004020202020204" pitchFamily="34" charset="0"/>
              </a:rPr>
              <a:t>• No → </a:t>
            </a:r>
            <a:r>
              <a:rPr lang="fr-FR" sz="2000" dirty="0" err="1">
                <a:solidFill>
                  <a:srgbClr val="FF0000"/>
                </a:solidFill>
                <a:latin typeface="Aptos" panose="020B0004020202020204" pitchFamily="34" charset="0"/>
              </a:rPr>
              <a:t>next</a:t>
            </a:r>
            <a:endParaRPr lang="fr-FR" sz="2000" dirty="0">
              <a:solidFill>
                <a:srgbClr val="FF0000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892880B-920A-8141-B22E-D695F929DB1F}"/>
              </a:ext>
            </a:extLst>
          </p:cNvPr>
          <p:cNvSpPr txBox="1"/>
          <p:nvPr/>
        </p:nvSpPr>
        <p:spPr>
          <a:xfrm>
            <a:off x="1393693" y="2716107"/>
            <a:ext cx="841057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2) Le point de départ ; est-il neural, vasculaire, œsophagien, ou osseux?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B0FA852-B04F-AD13-E167-E196B7EF1C80}"/>
              </a:ext>
            </a:extLst>
          </p:cNvPr>
          <p:cNvSpPr txBox="1"/>
          <p:nvPr/>
        </p:nvSpPr>
        <p:spPr>
          <a:xfrm>
            <a:off x="2420921" y="5043899"/>
            <a:ext cx="5334000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3) Y a-t-il une composante intra-foraminale ?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7285090-B799-3D83-3DDB-E71EA43A0ED6}"/>
              </a:ext>
            </a:extLst>
          </p:cNvPr>
          <p:cNvSpPr txBox="1"/>
          <p:nvPr/>
        </p:nvSpPr>
        <p:spPr>
          <a:xfrm>
            <a:off x="3048786" y="405622"/>
            <a:ext cx="4706135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fr-FR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1) S’agit-il d’une masse kystique ou solide ?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992BA63-7E1F-F3B6-50FF-44D4476A2D13}"/>
              </a:ext>
            </a:extLst>
          </p:cNvPr>
          <p:cNvSpPr txBox="1"/>
          <p:nvPr/>
        </p:nvSpPr>
        <p:spPr>
          <a:xfrm>
            <a:off x="2551767" y="1140707"/>
            <a:ext cx="6094428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sz="1800" dirty="0">
                <a:latin typeface="Aptos" panose="020B0004020202020204" pitchFamily="34" charset="0"/>
              </a:rPr>
              <a:t> • Yes → </a:t>
            </a:r>
            <a:r>
              <a:rPr lang="fr-FR" sz="1800" b="1" dirty="0" err="1">
                <a:latin typeface="Aptos" panose="020B0004020202020204" pitchFamily="34" charset="0"/>
              </a:rPr>
              <a:t>foregut</a:t>
            </a:r>
            <a:r>
              <a:rPr lang="fr-FR" sz="1800" b="1" dirty="0">
                <a:latin typeface="Aptos" panose="020B0004020202020204" pitchFamily="34" charset="0"/>
              </a:rPr>
              <a:t> duplication </a:t>
            </a:r>
            <a:r>
              <a:rPr lang="fr-FR" sz="1800" b="1" dirty="0" err="1">
                <a:latin typeface="Aptos" panose="020B0004020202020204" pitchFamily="34" charset="0"/>
              </a:rPr>
              <a:t>cyst</a:t>
            </a:r>
            <a:r>
              <a:rPr lang="fr-FR" sz="1800" b="1" dirty="0">
                <a:latin typeface="Aptos" panose="020B0004020202020204" pitchFamily="34" charset="0"/>
              </a:rPr>
              <a:t> </a:t>
            </a:r>
            <a:r>
              <a:rPr lang="fr-FR" sz="1800" dirty="0">
                <a:latin typeface="Aptos" panose="020B0004020202020204" pitchFamily="34" charset="0"/>
              </a:rPr>
              <a:t>: </a:t>
            </a:r>
            <a:r>
              <a:rPr lang="fr-FR" sz="1800" dirty="0" err="1">
                <a:latin typeface="Aptos" panose="020B0004020202020204" pitchFamily="34" charset="0"/>
              </a:rPr>
              <a:t>oesophageal</a:t>
            </a:r>
            <a:r>
              <a:rPr lang="fr-FR" sz="1800" b="1" dirty="0"/>
              <a:t> </a:t>
            </a:r>
            <a:r>
              <a:rPr lang="fr-FR" sz="1800" dirty="0">
                <a:latin typeface="Aptos" panose="020B0004020202020204" pitchFamily="34" charset="0"/>
              </a:rPr>
              <a:t>duplication </a:t>
            </a:r>
            <a:r>
              <a:rPr lang="fr-FR" sz="1800" dirty="0" err="1">
                <a:latin typeface="Aptos" panose="020B0004020202020204" pitchFamily="34" charset="0"/>
              </a:rPr>
              <a:t>cyst</a:t>
            </a:r>
            <a:r>
              <a:rPr lang="fr-FR" sz="1800" dirty="0">
                <a:latin typeface="Aptos" panose="020B0004020202020204" pitchFamily="34" charset="0"/>
              </a:rPr>
              <a:t> , </a:t>
            </a:r>
            <a:r>
              <a:rPr lang="fr-FR" sz="1800" dirty="0" err="1">
                <a:latin typeface="Aptos" panose="020B0004020202020204" pitchFamily="34" charset="0"/>
              </a:rPr>
              <a:t>neurenteric</a:t>
            </a:r>
            <a:r>
              <a:rPr lang="fr-FR" sz="1800" dirty="0">
                <a:latin typeface="Aptos" panose="020B0004020202020204" pitchFamily="34" charset="0"/>
              </a:rPr>
              <a:t> </a:t>
            </a:r>
            <a:r>
              <a:rPr lang="fr-FR" sz="1800" dirty="0" err="1">
                <a:latin typeface="Aptos" panose="020B0004020202020204" pitchFamily="34" charset="0"/>
              </a:rPr>
              <a:t>cyst</a:t>
            </a:r>
            <a:r>
              <a:rPr lang="fr-FR" sz="1800" dirty="0">
                <a:latin typeface="Aptos" panose="020B0004020202020204" pitchFamily="34" charset="0"/>
              </a:rPr>
              <a:t> and </a:t>
            </a:r>
            <a:r>
              <a:rPr lang="fr-FR" sz="1800" dirty="0" err="1">
                <a:latin typeface="Aptos" panose="020B0004020202020204" pitchFamily="34" charset="0"/>
              </a:rPr>
              <a:t>bronchogenic</a:t>
            </a:r>
            <a:r>
              <a:rPr lang="fr-FR" sz="1800" dirty="0">
                <a:latin typeface="Aptos" panose="020B0004020202020204" pitchFamily="34" charset="0"/>
              </a:rPr>
              <a:t> </a:t>
            </a:r>
            <a:r>
              <a:rPr lang="fr-FR" sz="1800" dirty="0" err="1">
                <a:latin typeface="Aptos" panose="020B0004020202020204" pitchFamily="34" charset="0"/>
              </a:rPr>
              <a:t>cyst</a:t>
            </a:r>
            <a:endParaRPr lang="fr-FR" sz="1800" dirty="0">
              <a:latin typeface="Aptos" panose="020B0004020202020204" pitchFamily="34" charset="0"/>
            </a:endParaRPr>
          </a:p>
          <a:p>
            <a:br>
              <a:rPr lang="fr-FR" sz="1800" dirty="0">
                <a:latin typeface="Aptos" panose="020B0004020202020204" pitchFamily="34" charset="0"/>
              </a:rPr>
            </a:br>
            <a:r>
              <a:rPr lang="fr-FR" sz="1800" dirty="0">
                <a:latin typeface="Aptos" panose="020B0004020202020204" pitchFamily="34" charset="0"/>
              </a:rPr>
              <a:t> • </a:t>
            </a:r>
            <a:r>
              <a:rPr lang="fr-FR" sz="1800" b="1" dirty="0">
                <a:solidFill>
                  <a:srgbClr val="FF0000"/>
                </a:solidFill>
                <a:latin typeface="Aptos" panose="020B0004020202020204" pitchFamily="34" charset="0"/>
              </a:rPr>
              <a:t>No → </a:t>
            </a:r>
            <a:r>
              <a:rPr lang="fr-FR" sz="1800" b="1" dirty="0" err="1">
                <a:solidFill>
                  <a:srgbClr val="FF0000"/>
                </a:solidFill>
                <a:latin typeface="Aptos" panose="020B0004020202020204" pitchFamily="34" charset="0"/>
              </a:rPr>
              <a:t>solid</a:t>
            </a:r>
            <a:r>
              <a:rPr lang="fr-FR" sz="1800" b="1" dirty="0">
                <a:solidFill>
                  <a:srgbClr val="FF0000"/>
                </a:solidFill>
                <a:latin typeface="Aptos" panose="020B0004020202020204" pitchFamily="34" charset="0"/>
              </a:rPr>
              <a:t> mass → go </a:t>
            </a:r>
            <a:r>
              <a:rPr lang="fr-FR" sz="1800" b="1" dirty="0" err="1">
                <a:solidFill>
                  <a:srgbClr val="FF0000"/>
                </a:solidFill>
                <a:latin typeface="Aptos" panose="020B0004020202020204" pitchFamily="34" charset="0"/>
              </a:rPr>
              <a:t>next</a:t>
            </a:r>
            <a:r>
              <a:rPr lang="fr-FR" sz="1800" b="1" dirty="0">
                <a:solidFill>
                  <a:srgbClr val="FF0000"/>
                </a:solidFill>
                <a:latin typeface="Aptos" panose="020B0004020202020204" pitchFamily="34" charset="0"/>
              </a:rPr>
              <a:t>….</a:t>
            </a:r>
            <a:endParaRPr lang="fr-FR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555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154757A-9368-F03C-CF33-FC5B8AE5302C}"/>
              </a:ext>
            </a:extLst>
          </p:cNvPr>
          <p:cNvSpPr txBox="1"/>
          <p:nvPr/>
        </p:nvSpPr>
        <p:spPr>
          <a:xfrm>
            <a:off x="247650" y="1380083"/>
            <a:ext cx="6096000" cy="48628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Tumeur bégnine à croissance lente.</a:t>
            </a:r>
          </a:p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La plus fréquente </a:t>
            </a:r>
          </a:p>
          <a:p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Pic d’incidence entre 20-50 ans</a:t>
            </a:r>
          </a:p>
          <a:p>
            <a:endParaRPr lang="fr-F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Critères en Imagerie: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 Habituellement arrondie +/- lobulée ou aspect en sablier </a:t>
            </a:r>
          </a:p>
          <a:p>
            <a:pPr indent="-285750">
              <a:buFont typeface="Wingdings" panose="05000000000000000000" pitchFamily="2" charset="2"/>
              <a:buChar char="ü"/>
            </a:pP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 Habituellement limitée à 1-2 espaces intercostaux</a:t>
            </a:r>
          </a:p>
          <a:p>
            <a:pPr indent="-285750">
              <a:buFont typeface="Wingdings" panose="05000000000000000000" pitchFamily="2" charset="2"/>
              <a:buChar char="ü"/>
            </a:pP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encapsulé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bien circonscrit;</a:t>
            </a: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 </a:t>
            </a:r>
          </a:p>
          <a:p>
            <a:pPr indent="-285750">
              <a:buFont typeface="Wingdings" panose="05000000000000000000" pitchFamily="2" charset="2"/>
              <a:buChar char="ü"/>
            </a:pPr>
            <a:r>
              <a:rPr lang="fr-FR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de position excentrique par rapport au nerf d’origine</a:t>
            </a:r>
          </a:p>
          <a:p>
            <a:pPr indent="-285750">
              <a:buFont typeface="Wingdings" panose="05000000000000000000" pitchFamily="2" charset="2"/>
              <a:buChar char="ü"/>
            </a:pP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Effet de masse sans invasion.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Plus large que haute 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Remaniements hémorragiques ou kystiques possibles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Rehaussement homogène si petit, plus hétérogène si volumineux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+/-signes de pression osseuse: érosion/</a:t>
            </a:r>
            <a:r>
              <a:rPr lang="fr-FR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scaloping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 des cotes, des foramens ou des vertèbres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 Calcifications = 10%</a:t>
            </a:r>
          </a:p>
          <a:p>
            <a:pPr>
              <a:buFont typeface="Wingdings" panose="05000000000000000000" pitchFamily="2" charset="2"/>
              <a:buChar char="ü"/>
            </a:pPr>
            <a:endParaRPr lang="fr-FR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IRM : </a:t>
            </a:r>
            <a:r>
              <a:rPr lang="fr-FR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Hypo/iso signal T1 ; hypersignal T2 ; rehaussé après injection de gadolinium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8970D2A-BBD0-5AE8-3FFA-297435B1EAC3}"/>
              </a:ext>
            </a:extLst>
          </p:cNvPr>
          <p:cNvSpPr txBox="1"/>
          <p:nvPr/>
        </p:nvSpPr>
        <p:spPr>
          <a:xfrm>
            <a:off x="1495424" y="404425"/>
            <a:ext cx="2619375" cy="461665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r>
              <a:rPr lang="fr-FR" sz="2400" b="1" dirty="0">
                <a:latin typeface="Aptos" panose="020B0004020202020204" pitchFamily="34" charset="0"/>
              </a:rPr>
              <a:t>1) Shwannome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83A7754C-2670-74BE-AACA-143E5503DB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9171" y="230326"/>
            <a:ext cx="1079560" cy="1810874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478C9B67-14A4-17B8-818F-66B4A2A1F7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243" y="535012"/>
            <a:ext cx="4778154" cy="2255715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F858B77-6DF8-290D-DCE7-77A4D1294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2586" y="2825084"/>
            <a:ext cx="5519414" cy="488406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245C00C0-BBB9-120D-915F-90D6473214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19362" y="3811518"/>
            <a:ext cx="1924988" cy="1982697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BEDEDCC6-A12D-24BB-867D-0324BDD2EE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3841" y="3873744"/>
            <a:ext cx="3585521" cy="188611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4335F19F-9867-B3F2-7AA1-40DDCA3B32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3811" y="6267508"/>
            <a:ext cx="4777849" cy="37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94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2DD135D-F194-EAD5-0338-09D9DEDCD298}"/>
              </a:ext>
            </a:extLst>
          </p:cNvPr>
          <p:cNvSpPr txBox="1"/>
          <p:nvPr/>
        </p:nvSpPr>
        <p:spPr>
          <a:xfrm>
            <a:off x="285750" y="1059078"/>
            <a:ext cx="6010275" cy="329320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sz="1600" dirty="0">
                <a:latin typeface="Aptos" panose="020B0004020202020204" pitchFamily="34" charset="0"/>
              </a:rPr>
              <a:t>Pic d’incidence entre 40-50ans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b="1" dirty="0">
                <a:solidFill>
                  <a:schemeClr val="accent2"/>
                </a:solidFill>
                <a:latin typeface="Aptos" panose="020B0004020202020204" pitchFamily="34" charset="0"/>
              </a:rPr>
              <a:t>Imagerie : les signes suspects de malignité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>
                <a:latin typeface="Aptos" panose="020B0004020202020204" pitchFamily="34" charset="0"/>
              </a:rPr>
              <a:t> Grande taille (&gt;5cm)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>
                <a:latin typeface="Aptos" panose="020B0004020202020204" pitchFamily="34" charset="0"/>
              </a:rPr>
              <a:t> Croissance rapide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>
                <a:latin typeface="Aptos" panose="020B0004020202020204" pitchFamily="34" charset="0"/>
              </a:rPr>
              <a:t> mal limités avec des contours irréguliers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>
                <a:latin typeface="Aptos" panose="020B0004020202020204" pitchFamily="34" charset="0"/>
              </a:rPr>
              <a:t>Œdème périlésionnel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>
                <a:latin typeface="Aptos" panose="020B0004020202020204" pitchFamily="34" charset="0"/>
              </a:rPr>
              <a:t>Envahissement des structures adjacentes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sz="1600" dirty="0">
                <a:latin typeface="Aptos" panose="020B0004020202020204" pitchFamily="34" charset="0"/>
              </a:rPr>
              <a:t>Prise de contraste périphérique avec zones de nécrose centrales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fr-FR" sz="1600" dirty="0">
              <a:latin typeface="Aptos" panose="020B0004020202020204" pitchFamily="34" charset="0"/>
            </a:endParaRPr>
          </a:p>
          <a:p>
            <a:r>
              <a:rPr lang="fr-FR" sz="1600" dirty="0">
                <a:latin typeface="Aptos" panose="020B0004020202020204" pitchFamily="34" charset="0"/>
              </a:rPr>
              <a:t>IRM : signal T2 hétérogène </a:t>
            </a:r>
            <a:r>
              <a:rPr lang="fr-FR" sz="1600" b="1" dirty="0">
                <a:latin typeface="Aptos" panose="020B0004020202020204" pitchFamily="34" charset="0"/>
              </a:rPr>
              <a:t>«  TRIPLE SIGN  » </a:t>
            </a:r>
            <a:r>
              <a:rPr lang="fr-FR" sz="1600" dirty="0">
                <a:latin typeface="Aptos" panose="020B0004020202020204" pitchFamily="34" charset="0"/>
              </a:rPr>
              <a:t>: </a:t>
            </a:r>
          </a:p>
          <a:p>
            <a:r>
              <a:rPr lang="fr-FR" sz="1600" dirty="0">
                <a:latin typeface="Aptos" panose="020B0004020202020204" pitchFamily="34" charset="0"/>
              </a:rPr>
              <a:t>Hypersignal T2 ( myxoide ) ; isosignal T2 ( solide) ; hyposignal T2 ( fibrose / hémorragie )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4648F33-43E4-061E-56A6-6FDCD51C48CB}"/>
              </a:ext>
            </a:extLst>
          </p:cNvPr>
          <p:cNvSpPr txBox="1"/>
          <p:nvPr/>
        </p:nvSpPr>
        <p:spPr>
          <a:xfrm>
            <a:off x="8347" y="13178"/>
            <a:ext cx="8296275" cy="553998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r>
              <a:rPr lang="fr-FR" b="1" dirty="0">
                <a:latin typeface="Aptos" panose="020B0004020202020204" pitchFamily="34" charset="0"/>
              </a:rPr>
              <a:t>3) Sarcomes neurogènes (Malignant Peripheral Nerve Sheath Tumors)</a:t>
            </a:r>
          </a:p>
          <a:p>
            <a:r>
              <a:rPr lang="fr-FR" sz="1200" dirty="0">
                <a:solidFill>
                  <a:srgbClr val="1F1F1F"/>
                </a:solidFill>
                <a:latin typeface="Aptos" panose="020B0004020202020204" pitchFamily="34" charset="0"/>
              </a:rPr>
              <a:t>Tumeur maligne de la gaine d’un nerf périphérique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005B617-E34D-3676-18D4-80E116FDD2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7527" y="753316"/>
            <a:ext cx="2852882" cy="2121044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7770D589-BDD2-3132-A450-5FED85827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678" y="3032049"/>
            <a:ext cx="2941380" cy="1654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BC84A4EF-D3A8-8561-C7B5-707AFCDDC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7527" y="4873147"/>
            <a:ext cx="2941382" cy="1654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Fig 1">
            <a:extLst>
              <a:ext uri="{FF2B5EF4-FFF2-40B4-BE49-F238E27FC236}">
                <a16:creationId xmlns:a16="http://schemas.microsoft.com/office/drawing/2014/main" id="{588679F8-0C7C-0F3B-4296-18073F4E6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2246" y="149535"/>
            <a:ext cx="2056998" cy="6179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A1896DA-E651-DFFE-3E84-4E2AFBFC18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9262" y="4951344"/>
            <a:ext cx="2762815" cy="63551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468BD29-4D46-0E7A-3887-5D144D11B4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60" y="5160452"/>
            <a:ext cx="2509246" cy="569602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5AC2992-A56B-146A-1F40-B0928C2AA779}"/>
              </a:ext>
            </a:extLst>
          </p:cNvPr>
          <p:cNvSpPr txBox="1"/>
          <p:nvPr/>
        </p:nvSpPr>
        <p:spPr>
          <a:xfrm>
            <a:off x="0" y="6329111"/>
            <a:ext cx="3257157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050" b="0" i="0" dirty="0">
                <a:solidFill>
                  <a:srgbClr val="1F1F1F"/>
                </a:solidFill>
                <a:effectLst/>
                <a:latin typeface="ElsevierGulliver"/>
              </a:rPr>
              <a:t>Malignant peripheral nerve sheath tumor in a child 2021</a:t>
            </a:r>
            <a:r>
              <a:rPr lang="en-US" sz="1050" dirty="0">
                <a:solidFill>
                  <a:srgbClr val="1F1F1F"/>
                </a:solidFill>
                <a:latin typeface="ElsevierGulliver"/>
              </a:rPr>
              <a:t> </a:t>
            </a:r>
            <a:r>
              <a:rPr lang="en-US" sz="1050" dirty="0" err="1">
                <a:solidFill>
                  <a:srgbClr val="1F1F1F"/>
                </a:solidFill>
                <a:latin typeface="ElsevierGulliver"/>
              </a:rPr>
              <a:t>Eurorad</a:t>
            </a:r>
            <a:r>
              <a:rPr lang="en-US" sz="1050" dirty="0">
                <a:solidFill>
                  <a:srgbClr val="1F1F1F"/>
                </a:solidFill>
                <a:latin typeface="ElsevierGulliver"/>
              </a:rPr>
              <a:t> </a:t>
            </a:r>
            <a:r>
              <a:rPr lang="fr-FR" sz="1200" dirty="0"/>
              <a:t>Case 16435</a:t>
            </a:r>
            <a:endParaRPr lang="en-US" sz="1050" b="0" i="0" dirty="0">
              <a:solidFill>
                <a:srgbClr val="1F1F1F"/>
              </a:solidFill>
              <a:effectLst/>
              <a:latin typeface="ElsevierGulliver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6C4E30C-9473-0AA1-70E2-006A8569A0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42907" y="4475376"/>
            <a:ext cx="2594625" cy="207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4894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26256</TotalTime>
  <Words>545</Words>
  <Application>Microsoft Office PowerPoint</Application>
  <PresentationFormat>Grand écran</PresentationFormat>
  <Paragraphs>68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ElsevierGulliver</vt:lpstr>
      <vt:lpstr>Wingdings</vt:lpstr>
      <vt:lpstr>Thème Office</vt:lpstr>
      <vt:lpstr>Rappel sur les compartiments du médiastin en scanner thoracique  ( selon la nouvelle classification de LITMIG)</vt:lpstr>
      <vt:lpstr>Contenue du mediastin postérieur ( selon ITMIG CLASSIFICATION)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lenovo</cp:lastModifiedBy>
  <cp:revision>9</cp:revision>
  <dcterms:created xsi:type="dcterms:W3CDTF">2025-11-23T19:41:44Z</dcterms:created>
  <dcterms:modified xsi:type="dcterms:W3CDTF">2026-02-27T10:47:20Z</dcterms:modified>
</cp:coreProperties>
</file>