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62" r:id="rId6"/>
    <p:sldId id="260" r:id="rId7"/>
    <p:sldId id="259" r:id="rId8"/>
    <p:sldId id="257"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CC0030-80DC-48CE-B456-3E290FFFE457}" v="20" dt="2026-03-06T14:16:59.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0BB74E-59E2-A53A-861D-AD7143DA721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485320D-067B-D2C7-5D58-97223A74C8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47F1C18-5D5F-0D5B-5C78-57542A246F99}"/>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5" name="Espace réservé du pied de page 4">
            <a:extLst>
              <a:ext uri="{FF2B5EF4-FFF2-40B4-BE49-F238E27FC236}">
                <a16:creationId xmlns:a16="http://schemas.microsoft.com/office/drawing/2014/main" id="{0B2FBE71-6465-66EB-4A7C-B90CD163929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724E7B-4117-6987-FA41-E40280FD412E}"/>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1295322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784E92-649B-62C0-9A93-31388A6C755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E93E8ED-A61C-092D-7BC1-41E58D07DA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DAEBDC-1926-68BA-F3F4-811D6410DDA6}"/>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5" name="Espace réservé du pied de page 4">
            <a:extLst>
              <a:ext uri="{FF2B5EF4-FFF2-40B4-BE49-F238E27FC236}">
                <a16:creationId xmlns:a16="http://schemas.microsoft.com/office/drawing/2014/main" id="{CB91C4B0-A117-93F7-A3D8-DBC973AF9E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E20D45-C324-DC37-E61A-7365E9DACFAD}"/>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1987541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0FF0C-CE09-A3B3-1920-7AE80EC9C4B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06B48A1-95DA-48CD-E1BF-550A68F645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D7FA221-7049-F61F-A812-86DBD1757B01}"/>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5" name="Espace réservé du pied de page 4">
            <a:extLst>
              <a:ext uri="{FF2B5EF4-FFF2-40B4-BE49-F238E27FC236}">
                <a16:creationId xmlns:a16="http://schemas.microsoft.com/office/drawing/2014/main" id="{EEDEC75A-AEEA-D57D-2FF9-A7479B5A75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02B35C-59C1-4F43-825A-2D7F67A946F3}"/>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4175670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8CE1B4-5151-B2E1-C480-6A2936B0D41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6935BD7-7F8A-1934-68D8-ACE1CB69377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3CDE3F6-1B8F-BC6D-DF16-CAA38DC76A0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736F212-C397-D084-55C3-211552815397}"/>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6" name="Espace réservé du pied de page 5">
            <a:extLst>
              <a:ext uri="{FF2B5EF4-FFF2-40B4-BE49-F238E27FC236}">
                <a16:creationId xmlns:a16="http://schemas.microsoft.com/office/drawing/2014/main" id="{887BF4AA-DFD3-3B06-D956-26E392280D8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A12664F-9F31-FA5A-EBBF-847659B9E0CC}"/>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850978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EBD7B0-DF99-E24A-2A5A-563756405B6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59E0859-ED3D-B64F-5859-F6B6FC2418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C1251A-406B-6296-5910-F7AA4E7FD0D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2474D35-1DB6-5194-7EA1-D66247D1E7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6780FA2-C00C-7D2D-E6D1-2E7CEBF23B3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C298EA0-9C61-F062-6168-87BE26A4BDF7}"/>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8" name="Espace réservé du pied de page 7">
            <a:extLst>
              <a:ext uri="{FF2B5EF4-FFF2-40B4-BE49-F238E27FC236}">
                <a16:creationId xmlns:a16="http://schemas.microsoft.com/office/drawing/2014/main" id="{2744DDAF-DC80-D2BF-14D6-FE819565D1A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898ED20-C844-3C06-00E9-BDDCB15EA398}"/>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34752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3A5603-548D-EE02-E2BD-803FA5AD3A9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ECB8860-5F6A-21FB-D869-4F03DEDB0AB6}"/>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4" name="Espace réservé du pied de page 3">
            <a:extLst>
              <a:ext uri="{FF2B5EF4-FFF2-40B4-BE49-F238E27FC236}">
                <a16:creationId xmlns:a16="http://schemas.microsoft.com/office/drawing/2014/main" id="{36E144A2-416A-1D12-CDA3-192B34BF08C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0259B5C-AF14-2CEE-F62D-778DDA0C7F30}"/>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345289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993BB20-69BF-2FCC-0548-F439D07B9307}"/>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3" name="Espace réservé du pied de page 2">
            <a:extLst>
              <a:ext uri="{FF2B5EF4-FFF2-40B4-BE49-F238E27FC236}">
                <a16:creationId xmlns:a16="http://schemas.microsoft.com/office/drawing/2014/main" id="{F5062E87-A21E-83B3-DBFC-503230E8277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059D5B1-BDEB-0B1C-2EFF-B6AA49CCE6EB}"/>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4278781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4FA493-0265-E23C-4118-317060BF931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DA21271-6D15-766D-D629-4743EB51A0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B2FEEAB-C62F-C0CA-AE34-61EC0AC336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C38360B-13FE-C619-FA00-998AB02DB8EE}"/>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6" name="Espace réservé du pied de page 5">
            <a:extLst>
              <a:ext uri="{FF2B5EF4-FFF2-40B4-BE49-F238E27FC236}">
                <a16:creationId xmlns:a16="http://schemas.microsoft.com/office/drawing/2014/main" id="{0B38CD15-6FC5-5ED7-FF5E-934E6EFF6F0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6191226-C6CA-C11C-C1D5-33249552964D}"/>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2318478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464EE0-8C70-F01C-E4DD-C821ED4117E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938BD9D-6974-6EC5-978F-373B2B324E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EF96392-4BA9-B341-C606-82EC7B0077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E3ACA4C-85D0-14EC-9EBE-EF691D0D1DC9}"/>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6" name="Espace réservé du pied de page 5">
            <a:extLst>
              <a:ext uri="{FF2B5EF4-FFF2-40B4-BE49-F238E27FC236}">
                <a16:creationId xmlns:a16="http://schemas.microsoft.com/office/drawing/2014/main" id="{7AF67765-F693-1AE8-1608-9B62FFB66B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E62BF8B-F63F-558D-5360-5DADD5470A69}"/>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1717190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AD693A-EEB2-5517-9FD4-5D40CED1F9E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6F6988C-6ACC-2DB1-182F-97357F80085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C945A0-E8C5-0851-C329-A77DB0EBAF5B}"/>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5" name="Espace réservé du pied de page 4">
            <a:extLst>
              <a:ext uri="{FF2B5EF4-FFF2-40B4-BE49-F238E27FC236}">
                <a16:creationId xmlns:a16="http://schemas.microsoft.com/office/drawing/2014/main" id="{0196AB61-F389-EABA-4CAC-DCB72B6967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B70E545-DAE5-D98C-FB90-E77527E494CA}"/>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3324556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4541927-6C7D-A773-58B7-8CAD86A9BCB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40E704F-F1F7-AD0B-1152-F170AE57FC6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57BC6C3-75E7-10A0-BFA2-DA6FE7AE8632}"/>
              </a:ext>
            </a:extLst>
          </p:cNvPr>
          <p:cNvSpPr>
            <a:spLocks noGrp="1"/>
          </p:cNvSpPr>
          <p:nvPr>
            <p:ph type="dt" sz="half" idx="10"/>
          </p:nvPr>
        </p:nvSpPr>
        <p:spPr/>
        <p:txBody>
          <a:bodyPr/>
          <a:lstStyle/>
          <a:p>
            <a:fld id="{886B877C-0E52-4B93-884E-CD1B41BCB09A}" type="datetimeFigureOut">
              <a:rPr lang="fr-FR" smtClean="0"/>
              <a:t>06/03/2026</a:t>
            </a:fld>
            <a:endParaRPr lang="fr-FR"/>
          </a:p>
        </p:txBody>
      </p:sp>
      <p:sp>
        <p:nvSpPr>
          <p:cNvPr id="5" name="Espace réservé du pied de page 4">
            <a:extLst>
              <a:ext uri="{FF2B5EF4-FFF2-40B4-BE49-F238E27FC236}">
                <a16:creationId xmlns:a16="http://schemas.microsoft.com/office/drawing/2014/main" id="{2F94C446-478D-4ABA-7C26-6ABCEE76CF0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50DBF9B-C2BA-3DE2-5FC8-CF6AEB2D0A75}"/>
              </a:ext>
            </a:extLst>
          </p:cNvPr>
          <p:cNvSpPr>
            <a:spLocks noGrp="1"/>
          </p:cNvSpPr>
          <p:nvPr>
            <p:ph type="sldNum" sz="quarter" idx="12"/>
          </p:nvPr>
        </p:nvSpPr>
        <p:spPr/>
        <p:txBody>
          <a:bodyPr/>
          <a:lstStyle/>
          <a:p>
            <a:fld id="{D6D5629E-0DB5-499F-BFDE-47A6970F24FD}" type="slidenum">
              <a:rPr lang="fr-FR" smtClean="0"/>
              <a:t>‹N°›</a:t>
            </a:fld>
            <a:endParaRPr lang="fr-FR"/>
          </a:p>
        </p:txBody>
      </p:sp>
    </p:spTree>
    <p:extLst>
      <p:ext uri="{BB962C8B-B14F-4D97-AF65-F5344CB8AC3E}">
        <p14:creationId xmlns:p14="http://schemas.microsoft.com/office/powerpoint/2010/main" val="3893947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E693318-2459-9966-0263-300A6605DB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832AB16-39F6-37ED-E79F-CB4C53AB79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9ED341C-1324-749F-2972-6CEC8C5DA4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6B877C-0E52-4B93-884E-CD1B41BCB09A}" type="datetimeFigureOut">
              <a:rPr lang="fr-FR" smtClean="0"/>
              <a:t>06/03/2026</a:t>
            </a:fld>
            <a:endParaRPr lang="fr-FR"/>
          </a:p>
        </p:txBody>
      </p:sp>
      <p:sp>
        <p:nvSpPr>
          <p:cNvPr id="5" name="Espace réservé du pied de page 4">
            <a:extLst>
              <a:ext uri="{FF2B5EF4-FFF2-40B4-BE49-F238E27FC236}">
                <a16:creationId xmlns:a16="http://schemas.microsoft.com/office/drawing/2014/main" id="{89557216-9820-764A-C5C8-75A61B04F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890EBAD-6F2B-5D2B-6C95-70C319514D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D5629E-0DB5-499F-BFDE-47A6970F24FD}" type="slidenum">
              <a:rPr lang="fr-FR" smtClean="0"/>
              <a:t>‹N°›</a:t>
            </a:fld>
            <a:endParaRPr lang="fr-FR"/>
          </a:p>
        </p:txBody>
      </p:sp>
    </p:spTree>
    <p:extLst>
      <p:ext uri="{BB962C8B-B14F-4D97-AF65-F5344CB8AC3E}">
        <p14:creationId xmlns:p14="http://schemas.microsoft.com/office/powerpoint/2010/main" val="3629747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808845-A89C-2E02-E081-9B2AD55E69FE}"/>
              </a:ext>
            </a:extLst>
          </p:cNvPr>
          <p:cNvSpPr>
            <a:spLocks noGrp="1"/>
          </p:cNvSpPr>
          <p:nvPr>
            <p:ph type="title"/>
          </p:nvPr>
        </p:nvSpPr>
        <p:spPr/>
        <p:txBody>
          <a:bodyPr/>
          <a:lstStyle/>
          <a:p>
            <a:endParaRPr lang="fr-FR"/>
          </a:p>
        </p:txBody>
      </p:sp>
      <p:pic>
        <p:nvPicPr>
          <p:cNvPr id="7" name="Espace réservé du contenu 6">
            <a:extLst>
              <a:ext uri="{FF2B5EF4-FFF2-40B4-BE49-F238E27FC236}">
                <a16:creationId xmlns:a16="http://schemas.microsoft.com/office/drawing/2014/main" id="{C5D5C49C-1932-3508-A1AD-0B90EB247B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9973" y="57542"/>
            <a:ext cx="5670047" cy="4792611"/>
          </a:xfrm>
          <a:prstGeom prst="rect">
            <a:avLst/>
          </a:prstGeom>
        </p:spPr>
      </p:pic>
      <p:pic>
        <p:nvPicPr>
          <p:cNvPr id="4" name="Image 3">
            <a:extLst>
              <a:ext uri="{FF2B5EF4-FFF2-40B4-BE49-F238E27FC236}">
                <a16:creationId xmlns:a16="http://schemas.microsoft.com/office/drawing/2014/main" id="{54BAD7A6-34FF-8071-381B-1D6606A45237}"/>
              </a:ext>
            </a:extLst>
          </p:cNvPr>
          <p:cNvPicPr>
            <a:picLocks noChangeAspect="1"/>
          </p:cNvPicPr>
          <p:nvPr/>
        </p:nvPicPr>
        <p:blipFill>
          <a:blip r:embed="rId3"/>
          <a:stretch>
            <a:fillRect/>
          </a:stretch>
        </p:blipFill>
        <p:spPr>
          <a:xfrm>
            <a:off x="111980" y="57542"/>
            <a:ext cx="6270171" cy="4792611"/>
          </a:xfrm>
          <a:prstGeom prst="rect">
            <a:avLst/>
          </a:prstGeom>
        </p:spPr>
      </p:pic>
      <p:sp>
        <p:nvSpPr>
          <p:cNvPr id="8" name="ZoneTexte 7">
            <a:extLst>
              <a:ext uri="{FF2B5EF4-FFF2-40B4-BE49-F238E27FC236}">
                <a16:creationId xmlns:a16="http://schemas.microsoft.com/office/drawing/2014/main" id="{EB29B79B-9BAE-08E8-6D73-5918056420B1}"/>
              </a:ext>
            </a:extLst>
          </p:cNvPr>
          <p:cNvSpPr txBox="1"/>
          <p:nvPr/>
        </p:nvSpPr>
        <p:spPr>
          <a:xfrm>
            <a:off x="111980" y="5063613"/>
            <a:ext cx="6072510" cy="1754326"/>
          </a:xfrm>
          <a:prstGeom prst="rect">
            <a:avLst/>
          </a:prstGeom>
          <a:noFill/>
        </p:spPr>
        <p:txBody>
          <a:bodyPr wrap="square" rtlCol="0">
            <a:spAutoFit/>
          </a:bodyPr>
          <a:lstStyle/>
          <a:p>
            <a:r>
              <a:rPr lang="fr-FR" dirty="0"/>
              <a:t>Figure 1:  Coupe TDM axiale après injection de produit de contraste iodé au temps portal montrant des formations spléniques hypodenses , de rehaussement périphérique en rapport avec des localisation spléniques de la tuberculose , Il s’ associe des nodules hépatiques hypodenses en rapport avec des localisation hépatiques,</a:t>
            </a:r>
          </a:p>
        </p:txBody>
      </p:sp>
      <p:sp>
        <p:nvSpPr>
          <p:cNvPr id="9" name="ZoneTexte 8">
            <a:extLst>
              <a:ext uri="{FF2B5EF4-FFF2-40B4-BE49-F238E27FC236}">
                <a16:creationId xmlns:a16="http://schemas.microsoft.com/office/drawing/2014/main" id="{093A3777-93EF-5296-C0EC-A846461DCBCC}"/>
              </a:ext>
            </a:extLst>
          </p:cNvPr>
          <p:cNvSpPr txBox="1"/>
          <p:nvPr/>
        </p:nvSpPr>
        <p:spPr>
          <a:xfrm>
            <a:off x="6479458" y="5181600"/>
            <a:ext cx="5152103" cy="1477328"/>
          </a:xfrm>
          <a:prstGeom prst="rect">
            <a:avLst/>
          </a:prstGeom>
          <a:noFill/>
        </p:spPr>
        <p:txBody>
          <a:bodyPr wrap="square" rtlCol="0">
            <a:spAutoFit/>
          </a:bodyPr>
          <a:lstStyle/>
          <a:p>
            <a:r>
              <a:rPr lang="fr-FR" dirty="0"/>
              <a:t>Figure 2: Coupe TDM coronale après injection de produit de contraste iodé au temps portal montrant des adénomégalies du hile hépatique  à centre hypodense , de rehaussement périphérique réalisant un magma.</a:t>
            </a:r>
          </a:p>
        </p:txBody>
      </p:sp>
    </p:spTree>
    <p:extLst>
      <p:ext uri="{BB962C8B-B14F-4D97-AF65-F5344CB8AC3E}">
        <p14:creationId xmlns:p14="http://schemas.microsoft.com/office/powerpoint/2010/main" val="1149543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2CF434F-1ED1-A35E-581B-74DCB2A4CF12}"/>
              </a:ext>
            </a:extLst>
          </p:cNvPr>
          <p:cNvPicPr>
            <a:picLocks noChangeAspect="1"/>
          </p:cNvPicPr>
          <p:nvPr/>
        </p:nvPicPr>
        <p:blipFill>
          <a:blip r:embed="rId2"/>
          <a:stretch>
            <a:fillRect/>
          </a:stretch>
        </p:blipFill>
        <p:spPr>
          <a:xfrm>
            <a:off x="238432" y="266802"/>
            <a:ext cx="8277225" cy="5467350"/>
          </a:xfrm>
          <a:prstGeom prst="rect">
            <a:avLst/>
          </a:prstGeom>
        </p:spPr>
      </p:pic>
      <p:sp>
        <p:nvSpPr>
          <p:cNvPr id="5" name="ZoneTexte 4">
            <a:extLst>
              <a:ext uri="{FF2B5EF4-FFF2-40B4-BE49-F238E27FC236}">
                <a16:creationId xmlns:a16="http://schemas.microsoft.com/office/drawing/2014/main" id="{D93F97FD-1C44-D7A8-AE13-1DFFCB7ABAB1}"/>
              </a:ext>
            </a:extLst>
          </p:cNvPr>
          <p:cNvSpPr txBox="1"/>
          <p:nvPr/>
        </p:nvSpPr>
        <p:spPr>
          <a:xfrm>
            <a:off x="8849033" y="536526"/>
            <a:ext cx="3018503" cy="2308324"/>
          </a:xfrm>
          <a:prstGeom prst="rect">
            <a:avLst/>
          </a:prstGeom>
          <a:noFill/>
        </p:spPr>
        <p:txBody>
          <a:bodyPr wrap="square" rtlCol="0">
            <a:spAutoFit/>
          </a:bodyPr>
          <a:lstStyle/>
          <a:p>
            <a:r>
              <a:rPr lang="fr-FR" dirty="0"/>
              <a:t>Figure 3:  Coupe TDM axiale après injection de produit de contraste iodé au temps portal montrant des adénomégalies mésentériques à parois rehaussées , à centre hypodenses.</a:t>
            </a:r>
          </a:p>
        </p:txBody>
      </p:sp>
    </p:spTree>
    <p:extLst>
      <p:ext uri="{BB962C8B-B14F-4D97-AF65-F5344CB8AC3E}">
        <p14:creationId xmlns:p14="http://schemas.microsoft.com/office/powerpoint/2010/main" val="3140230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443277-55B0-345A-395D-B0D4106B4BF4}"/>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8BA99002-685D-FE59-DE35-EAFB6AC48B40}"/>
              </a:ext>
            </a:extLst>
          </p:cNvPr>
          <p:cNvSpPr>
            <a:spLocks noGrp="1"/>
          </p:cNvSpPr>
          <p:nvPr>
            <p:ph idx="1"/>
          </p:nvPr>
        </p:nvSpPr>
        <p:spPr>
          <a:xfrm>
            <a:off x="0" y="5466695"/>
            <a:ext cx="5073445" cy="1410053"/>
          </a:xfrm>
        </p:spPr>
        <p:txBody>
          <a:bodyPr>
            <a:normAutofit fontScale="85000" lnSpcReduction="20000"/>
          </a:bodyPr>
          <a:lstStyle/>
          <a:p>
            <a:r>
              <a:rPr lang="fr-FR" sz="2200" dirty="0"/>
              <a:t>Figure 4:, Séquence IRM en coupe axiale pondérée en T1 montrant un hypersignal de la tête du noyau caudé et du noyau lenticulaire droits en rapport avec des lésion d’ischémie secondaire à une vascularite tuberculeuse</a:t>
            </a:r>
            <a:r>
              <a:rPr lang="fr-FR" sz="1400" dirty="0"/>
              <a:t>,</a:t>
            </a:r>
          </a:p>
        </p:txBody>
      </p:sp>
      <p:pic>
        <p:nvPicPr>
          <p:cNvPr id="8" name="Image 7">
            <a:extLst>
              <a:ext uri="{FF2B5EF4-FFF2-40B4-BE49-F238E27FC236}">
                <a16:creationId xmlns:a16="http://schemas.microsoft.com/office/drawing/2014/main" id="{C9812D45-CDC3-66FD-8A74-4A6FD50E5646}"/>
              </a:ext>
            </a:extLst>
          </p:cNvPr>
          <p:cNvPicPr>
            <a:picLocks noChangeAspect="1"/>
          </p:cNvPicPr>
          <p:nvPr/>
        </p:nvPicPr>
        <p:blipFill>
          <a:blip r:embed="rId2"/>
          <a:stretch>
            <a:fillRect/>
          </a:stretch>
        </p:blipFill>
        <p:spPr>
          <a:xfrm>
            <a:off x="4887172" y="136032"/>
            <a:ext cx="7086503" cy="3447488"/>
          </a:xfrm>
          <a:prstGeom prst="rect">
            <a:avLst/>
          </a:prstGeom>
        </p:spPr>
      </p:pic>
      <p:pic>
        <p:nvPicPr>
          <p:cNvPr id="9" name="Image 8">
            <a:extLst>
              <a:ext uri="{FF2B5EF4-FFF2-40B4-BE49-F238E27FC236}">
                <a16:creationId xmlns:a16="http://schemas.microsoft.com/office/drawing/2014/main" id="{CE4DF8C9-996E-6934-B1DE-612DADBD9382}"/>
              </a:ext>
            </a:extLst>
          </p:cNvPr>
          <p:cNvPicPr>
            <a:picLocks noChangeAspect="1"/>
          </p:cNvPicPr>
          <p:nvPr/>
        </p:nvPicPr>
        <p:blipFill>
          <a:blip r:embed="rId3"/>
          <a:stretch>
            <a:fillRect/>
          </a:stretch>
        </p:blipFill>
        <p:spPr>
          <a:xfrm>
            <a:off x="218325" y="110916"/>
            <a:ext cx="4534545" cy="5186060"/>
          </a:xfrm>
          <a:prstGeom prst="rect">
            <a:avLst/>
          </a:prstGeom>
        </p:spPr>
      </p:pic>
      <p:sp>
        <p:nvSpPr>
          <p:cNvPr id="10" name="ZoneTexte 9">
            <a:extLst>
              <a:ext uri="{FF2B5EF4-FFF2-40B4-BE49-F238E27FC236}">
                <a16:creationId xmlns:a16="http://schemas.microsoft.com/office/drawing/2014/main" id="{8A4D5EC1-9F7A-5BF1-A3B5-C815780852B5}"/>
              </a:ext>
            </a:extLst>
          </p:cNvPr>
          <p:cNvSpPr txBox="1"/>
          <p:nvPr/>
        </p:nvSpPr>
        <p:spPr>
          <a:xfrm>
            <a:off x="5279923" y="3785419"/>
            <a:ext cx="5919019" cy="1200329"/>
          </a:xfrm>
          <a:prstGeom prst="rect">
            <a:avLst/>
          </a:prstGeom>
          <a:noFill/>
        </p:spPr>
        <p:txBody>
          <a:bodyPr wrap="square" rtlCol="0">
            <a:spAutoFit/>
          </a:bodyPr>
          <a:lstStyle/>
          <a:p>
            <a:r>
              <a:rPr lang="fr-FR" dirty="0"/>
              <a:t>Figure 5 :  Séquence </a:t>
            </a:r>
            <a:r>
              <a:rPr lang="fr-FR" dirty="0" err="1"/>
              <a:t>angioMR</a:t>
            </a:r>
            <a:r>
              <a:rPr lang="fr-FR" dirty="0"/>
              <a:t> en mode 3D TOF des artères du polygone de Willis montrant un aspect rétréci des branches du polygone de Willis notamment les artères cérébrales moyennes et leurs branches de division,</a:t>
            </a:r>
          </a:p>
        </p:txBody>
      </p:sp>
    </p:spTree>
    <p:extLst>
      <p:ext uri="{BB962C8B-B14F-4D97-AF65-F5344CB8AC3E}">
        <p14:creationId xmlns:p14="http://schemas.microsoft.com/office/powerpoint/2010/main" val="26605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B32120-B392-608F-E990-954759041D2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0FC50A6-4876-FF3E-F0F8-6F2E555AF255}"/>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3B08398E-8DE4-67E0-7EC3-1C346692B804}"/>
              </a:ext>
            </a:extLst>
          </p:cNvPr>
          <p:cNvPicPr>
            <a:picLocks noChangeAspect="1"/>
          </p:cNvPicPr>
          <p:nvPr/>
        </p:nvPicPr>
        <p:blipFill>
          <a:blip r:embed="rId2"/>
          <a:stretch>
            <a:fillRect/>
          </a:stretch>
        </p:blipFill>
        <p:spPr>
          <a:xfrm>
            <a:off x="517678" y="509211"/>
            <a:ext cx="4898532" cy="4898532"/>
          </a:xfrm>
          <a:prstGeom prst="rect">
            <a:avLst/>
          </a:prstGeom>
        </p:spPr>
      </p:pic>
      <p:pic>
        <p:nvPicPr>
          <p:cNvPr id="5" name="Image 4">
            <a:extLst>
              <a:ext uri="{FF2B5EF4-FFF2-40B4-BE49-F238E27FC236}">
                <a16:creationId xmlns:a16="http://schemas.microsoft.com/office/drawing/2014/main" id="{58846371-F69A-FA25-AEB4-4D66B23A87B5}"/>
              </a:ext>
            </a:extLst>
          </p:cNvPr>
          <p:cNvPicPr>
            <a:picLocks noChangeAspect="1"/>
          </p:cNvPicPr>
          <p:nvPr/>
        </p:nvPicPr>
        <p:blipFill>
          <a:blip r:embed="rId3"/>
          <a:stretch>
            <a:fillRect/>
          </a:stretch>
        </p:blipFill>
        <p:spPr>
          <a:xfrm>
            <a:off x="6341441" y="509210"/>
            <a:ext cx="4898532" cy="4898532"/>
          </a:xfrm>
          <a:prstGeom prst="rect">
            <a:avLst/>
          </a:prstGeom>
        </p:spPr>
      </p:pic>
      <p:sp>
        <p:nvSpPr>
          <p:cNvPr id="6" name="ZoneTexte 5">
            <a:extLst>
              <a:ext uri="{FF2B5EF4-FFF2-40B4-BE49-F238E27FC236}">
                <a16:creationId xmlns:a16="http://schemas.microsoft.com/office/drawing/2014/main" id="{EAF58E19-2596-E7A6-864E-50FC1691C9C7}"/>
              </a:ext>
            </a:extLst>
          </p:cNvPr>
          <p:cNvSpPr txBox="1"/>
          <p:nvPr/>
        </p:nvSpPr>
        <p:spPr>
          <a:xfrm>
            <a:off x="1288026" y="5657671"/>
            <a:ext cx="9438968" cy="1200329"/>
          </a:xfrm>
          <a:prstGeom prst="rect">
            <a:avLst/>
          </a:prstGeom>
          <a:noFill/>
        </p:spPr>
        <p:txBody>
          <a:bodyPr wrap="square" rtlCol="0">
            <a:spAutoFit/>
          </a:bodyPr>
          <a:lstStyle/>
          <a:p>
            <a:r>
              <a:rPr lang="fr-FR" dirty="0"/>
              <a:t>Figure 6: Séquences IRM en coupes axiales  diffusion et cartographie ADC montrant un hypersignal en B1000 et un hyposignal sur la cartographie ADC de la tête su noyau caudé et du noyau lenticulaire droits correspondant à une restriction de la diffusion en rapport avec l’atteinte ischémique secondaire à la la vascularite tuberculeuse, </a:t>
            </a:r>
          </a:p>
        </p:txBody>
      </p:sp>
    </p:spTree>
    <p:extLst>
      <p:ext uri="{BB962C8B-B14F-4D97-AF65-F5344CB8AC3E}">
        <p14:creationId xmlns:p14="http://schemas.microsoft.com/office/powerpoint/2010/main" val="403756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82E119-8A09-D92A-AAE9-E2548C73FAB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6A10BDB-6059-ED7A-7E55-94561698E822}"/>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B41F6697-8FF1-13A3-AEBB-4D5A24989610}"/>
              </a:ext>
            </a:extLst>
          </p:cNvPr>
          <p:cNvPicPr>
            <a:picLocks noChangeAspect="1"/>
          </p:cNvPicPr>
          <p:nvPr/>
        </p:nvPicPr>
        <p:blipFill>
          <a:blip r:embed="rId2"/>
          <a:stretch>
            <a:fillRect/>
          </a:stretch>
        </p:blipFill>
        <p:spPr>
          <a:xfrm>
            <a:off x="633511" y="365125"/>
            <a:ext cx="5462489" cy="4846740"/>
          </a:xfrm>
          <a:prstGeom prst="rect">
            <a:avLst/>
          </a:prstGeom>
        </p:spPr>
      </p:pic>
      <p:pic>
        <p:nvPicPr>
          <p:cNvPr id="6" name="Image 5">
            <a:extLst>
              <a:ext uri="{FF2B5EF4-FFF2-40B4-BE49-F238E27FC236}">
                <a16:creationId xmlns:a16="http://schemas.microsoft.com/office/drawing/2014/main" id="{9A4E17F5-29EE-CE97-138D-00A5F7A80C62}"/>
              </a:ext>
            </a:extLst>
          </p:cNvPr>
          <p:cNvPicPr>
            <a:picLocks noChangeAspect="1"/>
          </p:cNvPicPr>
          <p:nvPr/>
        </p:nvPicPr>
        <p:blipFill>
          <a:blip r:embed="rId3"/>
          <a:stretch>
            <a:fillRect/>
          </a:stretch>
        </p:blipFill>
        <p:spPr>
          <a:xfrm>
            <a:off x="6436453" y="365125"/>
            <a:ext cx="5395428" cy="4785775"/>
          </a:xfrm>
          <a:prstGeom prst="rect">
            <a:avLst/>
          </a:prstGeom>
        </p:spPr>
      </p:pic>
      <p:sp>
        <p:nvSpPr>
          <p:cNvPr id="8" name="ZoneTexte 7">
            <a:extLst>
              <a:ext uri="{FF2B5EF4-FFF2-40B4-BE49-F238E27FC236}">
                <a16:creationId xmlns:a16="http://schemas.microsoft.com/office/drawing/2014/main" id="{7DCEF3E9-8D22-3417-3582-1032AE4FE194}"/>
              </a:ext>
            </a:extLst>
          </p:cNvPr>
          <p:cNvSpPr txBox="1"/>
          <p:nvPr/>
        </p:nvSpPr>
        <p:spPr>
          <a:xfrm>
            <a:off x="422787" y="5515897"/>
            <a:ext cx="11208774" cy="923330"/>
          </a:xfrm>
          <a:prstGeom prst="rect">
            <a:avLst/>
          </a:prstGeom>
          <a:noFill/>
        </p:spPr>
        <p:txBody>
          <a:bodyPr wrap="square" rtlCol="0">
            <a:spAutoFit/>
          </a:bodyPr>
          <a:lstStyle/>
          <a:p>
            <a:r>
              <a:rPr lang="fr-FR" dirty="0"/>
              <a:t>Figures 7 et 8 : Séquences axiales IRM en pondération  T1 après injection de gadolinium montrant des prises de contraste </a:t>
            </a:r>
            <a:r>
              <a:rPr lang="fr-FR" dirty="0" err="1"/>
              <a:t>nonnodulaires</a:t>
            </a:r>
            <a:r>
              <a:rPr lang="fr-FR" dirty="0"/>
              <a:t> annulaires millimétriques au niveau des deux lobes frontaux et de l’hémisphère cérébelleux droit en rapport avec des lésions de miliaire tuberculeuse encéphalique,</a:t>
            </a:r>
          </a:p>
        </p:txBody>
      </p:sp>
    </p:spTree>
    <p:extLst>
      <p:ext uri="{BB962C8B-B14F-4D97-AF65-F5344CB8AC3E}">
        <p14:creationId xmlns:p14="http://schemas.microsoft.com/office/powerpoint/2010/main" val="1222845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CECE82DF306D4D835925EBB8174FD1" ma:contentTypeVersion="4" ma:contentTypeDescription="Create a new document." ma:contentTypeScope="" ma:versionID="836d36975a1d611000f8a6fb552b589c">
  <xsd:schema xmlns:xsd="http://www.w3.org/2001/XMLSchema" xmlns:xs="http://www.w3.org/2001/XMLSchema" xmlns:p="http://schemas.microsoft.com/office/2006/metadata/properties" xmlns:ns3="a6c9741b-668b-4944-a8c7-423e8d193623" targetNamespace="http://schemas.microsoft.com/office/2006/metadata/properties" ma:root="true" ma:fieldsID="603e7ef789aa42cd50bba1f1308cb60f" ns3:_="">
    <xsd:import namespace="a6c9741b-668b-4944-a8c7-423e8d19362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c9741b-668b-4944-a8c7-423e8d19362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6A401E6-D12D-46DF-BE35-604894C4E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c9741b-668b-4944-a8c7-423e8d193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10C834-9326-46FA-BDCD-C8E5B2512D06}">
  <ds:schemaRefs>
    <ds:schemaRef ds:uri="http://schemas.microsoft.com/sharepoint/v3/contenttype/forms"/>
  </ds:schemaRefs>
</ds:datastoreItem>
</file>

<file path=customXml/itemProps3.xml><?xml version="1.0" encoding="utf-8"?>
<ds:datastoreItem xmlns:ds="http://schemas.openxmlformats.org/officeDocument/2006/customXml" ds:itemID="{6A654C17-7EAA-4FC3-A40C-F2682B9402CE}">
  <ds:schemaRefs>
    <ds:schemaRef ds:uri="http://purl.org/dc/elements/1.1/"/>
    <ds:schemaRef ds:uri="http://schemas.microsoft.com/office/2006/documentManagement/types"/>
    <ds:schemaRef ds:uri="http://purl.org/dc/dcmitype/"/>
    <ds:schemaRef ds:uri="http://schemas.microsoft.com/office/infopath/2007/PartnerControls"/>
    <ds:schemaRef ds:uri="a6c9741b-668b-4944-a8c7-423e8d193623"/>
    <ds:schemaRef ds:uri="http://schemas.microsoft.com/office/2006/metadata/properties"/>
    <ds:schemaRef ds:uri="http://www.w3.org/XML/1998/namespace"/>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69</TotalTime>
  <Words>282</Words>
  <Application>Microsoft Office PowerPoint</Application>
  <PresentationFormat>Grand écran</PresentationFormat>
  <Paragraphs>7</Paragraphs>
  <Slides>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Aptos</vt:lpstr>
      <vt:lpstr>Aptos Display</vt:lpstr>
      <vt:lpstr>Arial</vt:lpstr>
      <vt:lpstr>Thème Office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amine.riahi@etudiant-fmt.utm.tn</dc:creator>
  <cp:lastModifiedBy>amine.riahi@etudiant-fmt.utm.tn</cp:lastModifiedBy>
  <cp:revision>2</cp:revision>
  <dcterms:created xsi:type="dcterms:W3CDTF">2026-03-06T13:19:58Z</dcterms:created>
  <dcterms:modified xsi:type="dcterms:W3CDTF">2026-03-06T14:29:04Z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0x01010020CECE82DF306D4D835925EBB8174FD1</vt:lpwstr>
  </property>
</Properties>
</file>