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96" r:id="rId2"/>
    <p:sldId id="275" r:id="rId3"/>
    <p:sldId id="302" r:id="rId4"/>
    <p:sldId id="326" r:id="rId5"/>
    <p:sldId id="335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8FFFAB-8B60-4B70-B65E-02BDEF30CE1E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B498B9-E3B9-409D-B6D4-7B7C877028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9065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fr-FR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 a là des séquences </a:t>
            </a:r>
            <a:r>
              <a:rPr lang="fr-FR" sz="12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irm</a:t>
            </a:r>
            <a:r>
              <a:rPr lang="fr-FR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d’un CCH infiltrant : objectivant une dilatation modérée des VB en amont d'un épaississement pariétal circonférentiel du confluent biliaire supérieur, de signal intermédiaire en T2 (a), de rehaussement faible et progressif (temps artériel [b] et portal [c]) plus marqué au temps tardif (d) (flèche jaune) et en hypersignal diffusion à b 600 (e), se traduisant en Bili-2D (f) par une sténose longue et asymétrique de la VBP étendue au confluent biliaire supérieur et au canal hépatique droit (cercle). 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fr-FR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Il s'y associe un envahissement de la branche porte sectorielle antérieure droite (c, d) (flèche rouge) </a:t>
            </a:r>
            <a:endParaRPr lang="fr-FR" b="0" dirty="0">
              <a:effectLst/>
            </a:endParaRPr>
          </a:p>
          <a:p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314CA-3D91-48B5-A251-293441D643E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4045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Ils existent certains pièges à connaitre tels que l’empreinte de la branche droite de l’artère hépatique soit par Compression directe ou du à la pulsatilité de l’artère mimant une fausse sténose du canal hépatique commun .L’absence de dilatation en amont est suggestive de ce piège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314CA-3D91-48B5-A251-293441D643E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0018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Qu’attend donc le chirurgien ?</a:t>
            </a:r>
          </a:p>
          <a:p>
            <a:r>
              <a:rPr lang="fr-FR" dirty="0"/>
              <a:t>Tout d’abord il faut éliminer les métastases car elles contre indiquent formellement la chirurgie </a:t>
            </a:r>
          </a:p>
          <a:p>
            <a:r>
              <a:rPr lang="fr-FR" dirty="0"/>
              <a:t>Ensuite il faut décrire l’extension biliaire , artério veineuse , le volume du future foie restant et les variantes anatomiques qui ne doivent surtout pas être négligées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314CA-3D91-48B5-A251-293441D643E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2380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type Y est caractérisé par un respect de la convergence B2-B3</a:t>
            </a:r>
          </a:p>
          <a:p>
            <a:r>
              <a:rPr lang="fr-FR" b="0" i="0" dirty="0">
                <a:solidFill>
                  <a:srgbClr val="58585A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les </a:t>
            </a:r>
            <a:r>
              <a:rPr lang="fr-FR" b="0" i="0" dirty="0" err="1">
                <a:solidFill>
                  <a:srgbClr val="58585A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klatskin</a:t>
            </a:r>
            <a:r>
              <a:rPr lang="fr-FR" b="0" i="0" dirty="0">
                <a:solidFill>
                  <a:srgbClr val="58585A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de ce type Y même dans le type IV de bismuth où on a une atteinte bilatérale des canaux ne sont pas exclus de l’exérèse chirurgicale 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314CA-3D91-48B5-A251-293441D643E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75082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La première variante est l’ah droite rétroporte , retrouvée dans 15 à 20 %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314CA-3D91-48B5-A251-293441D643E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5239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766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852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582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974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101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678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61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853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418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672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989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183859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037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4256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8658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1846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79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9327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472D61-668E-4583-9B29-6E21A9DF5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7F99DF-A7AB-4E99-8FAC-61FBE8E91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 descr="https://lh7-us.googleusercontent.com/eC91XRfgD6t7FHRBCrdzV4LOsV-1ygMa26XeAgMLrRZTjOsG5WpfZgxYRl3xWGc1ZYk8HNzLO68n0X_bOowAMaVmUL4CIgtudPkSaL3-CsK9_DOEp9VnX_MX-q0h4iZw98EOBeehgLjzLQ_920kI6w=s2048">
            <a:extLst>
              <a:ext uri="{FF2B5EF4-FFF2-40B4-BE49-F238E27FC236}">
                <a16:creationId xmlns:a16="http://schemas.microsoft.com/office/drawing/2014/main" id="{42BB0EAA-1165-4925-A2A3-0EF3A42F2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700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1350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F5438D-9B1E-490C-856A-D7F8671F7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3459"/>
            <a:ext cx="9404723" cy="1400530"/>
          </a:xfrm>
        </p:spPr>
        <p:txBody>
          <a:bodyPr/>
          <a:lstStyle/>
          <a:p>
            <a:r>
              <a:rPr lang="fr-FR" dirty="0">
                <a:solidFill>
                  <a:srgbClr val="FFC000"/>
                </a:solidFill>
              </a:rPr>
              <a:t>Pièges : </a:t>
            </a:r>
          </a:p>
        </p:txBody>
      </p:sp>
      <p:pic>
        <p:nvPicPr>
          <p:cNvPr id="6" name="Espace réservé du contenu 5" descr="Glissant">
            <a:extLst>
              <a:ext uri="{FF2B5EF4-FFF2-40B4-BE49-F238E27FC236}">
                <a16:creationId xmlns:a16="http://schemas.microsoft.com/office/drawing/2014/main" id="{A204B97E-0CA1-4F5D-93AF-4B425737D1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8040" y="-145491"/>
            <a:ext cx="2483336" cy="1793513"/>
          </a:xfr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05842BC-D011-449B-80A9-E43C18F6295C}"/>
              </a:ext>
            </a:extLst>
          </p:cNvPr>
          <p:cNvSpPr txBox="1"/>
          <p:nvPr/>
        </p:nvSpPr>
        <p:spPr>
          <a:xfrm>
            <a:off x="617978" y="1360159"/>
            <a:ext cx="47770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Empreinte  de la branche droite de l’artère hépatique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4F6BC5-F580-4582-840E-E68E649646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7672" y="2298755"/>
            <a:ext cx="5563985" cy="44057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78E4FAE-2313-46D1-9390-33510FD32F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342" y="2298755"/>
            <a:ext cx="5392318" cy="44057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5D5FB95-C07A-449D-86A1-2975B07BBB9B}"/>
              </a:ext>
            </a:extLst>
          </p:cNvPr>
          <p:cNvSpPr/>
          <p:nvPr/>
        </p:nvSpPr>
        <p:spPr>
          <a:xfrm>
            <a:off x="6096000" y="1349071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Wingdings" panose="05000000000000000000" pitchFamily="2" charset="2"/>
              </a:rPr>
              <a:t>Fausse sténose du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sym typeface="Wingdings" panose="05000000000000000000" pitchFamily="2" charset="2"/>
              </a:rPr>
              <a:t>canal hépatique commun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25BE9872-F2A9-40BC-8F71-E6D47E1CC0CE}"/>
              </a:ext>
            </a:extLst>
          </p:cNvPr>
          <p:cNvSpPr/>
          <p:nvPr/>
        </p:nvSpPr>
        <p:spPr>
          <a:xfrm>
            <a:off x="5569527" y="1553989"/>
            <a:ext cx="1280363" cy="24179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7496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e 4">
            <a:extLst>
              <a:ext uri="{FF2B5EF4-FFF2-40B4-BE49-F238E27FC236}">
                <a16:creationId xmlns:a16="http://schemas.microsoft.com/office/drawing/2014/main" id="{6F2B7336-A8CB-2DFE-3F3A-B1DF6E86320C}"/>
              </a:ext>
            </a:extLst>
          </p:cNvPr>
          <p:cNvSpPr/>
          <p:nvPr/>
        </p:nvSpPr>
        <p:spPr>
          <a:xfrm>
            <a:off x="0" y="1040120"/>
            <a:ext cx="2460566" cy="140053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A2FE099D-CCF9-A54F-F80F-A21B5D973997}"/>
              </a:ext>
            </a:extLst>
          </p:cNvPr>
          <p:cNvSpPr/>
          <p:nvPr/>
        </p:nvSpPr>
        <p:spPr>
          <a:xfrm>
            <a:off x="2289747" y="1074072"/>
            <a:ext cx="1631576" cy="140053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6875916-4B06-AB1F-583D-EAE33EFD170B}"/>
              </a:ext>
            </a:extLst>
          </p:cNvPr>
          <p:cNvSpPr txBox="1"/>
          <p:nvPr/>
        </p:nvSpPr>
        <p:spPr>
          <a:xfrm>
            <a:off x="413354" y="1417219"/>
            <a:ext cx="2161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Eliminer en 1</a:t>
            </a:r>
            <a:r>
              <a:rPr kumimoji="0" lang="fr-FR" sz="18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er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des métastases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C1C2092-924B-4903-20D7-2949CDF3947C}"/>
              </a:ext>
            </a:extLst>
          </p:cNvPr>
          <p:cNvSpPr txBox="1"/>
          <p:nvPr/>
        </p:nvSpPr>
        <p:spPr>
          <a:xfrm>
            <a:off x="2460566" y="1361865"/>
            <a:ext cx="139653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Stop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TTT palliatif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262255C-F609-4FF2-72A6-4F2600F34A9D}"/>
              </a:ext>
            </a:extLst>
          </p:cNvPr>
          <p:cNvSpPr txBox="1"/>
          <p:nvPr/>
        </p:nvSpPr>
        <p:spPr>
          <a:xfrm>
            <a:off x="5092452" y="2959881"/>
            <a:ext cx="2161308" cy="830997"/>
          </a:xfrm>
          <a:prstGeom prst="rect">
            <a:avLst/>
          </a:prstGeom>
          <a:solidFill>
            <a:schemeClr val="tx1"/>
          </a:solidFill>
          <a:ln w="762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Qu’attend le chirurgien ? </a:t>
            </a:r>
          </a:p>
        </p:txBody>
      </p:sp>
      <p:sp>
        <p:nvSpPr>
          <p:cNvPr id="14" name="Flèche : haut 13">
            <a:extLst>
              <a:ext uri="{FF2B5EF4-FFF2-40B4-BE49-F238E27FC236}">
                <a16:creationId xmlns:a16="http://schemas.microsoft.com/office/drawing/2014/main" id="{C827D925-8155-82A3-6099-D718ECCE599B}"/>
              </a:ext>
            </a:extLst>
          </p:cNvPr>
          <p:cNvSpPr/>
          <p:nvPr/>
        </p:nvSpPr>
        <p:spPr>
          <a:xfrm>
            <a:off x="5880177" y="1754890"/>
            <a:ext cx="431645" cy="1051990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078FBC60-54EF-372E-322A-B618751ACA0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25479" y="1163224"/>
            <a:ext cx="3315746" cy="461665"/>
          </a:xfrm>
          <a:prstGeom prst="rect">
            <a:avLst/>
          </a:prstGeom>
          <a:solidFill>
            <a:schemeClr val="tx1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</a:rPr>
              <a:t>1)Extension   biliaire</a:t>
            </a:r>
          </a:p>
        </p:txBody>
      </p:sp>
      <p:sp>
        <p:nvSpPr>
          <p:cNvPr id="16" name="Titre 14">
            <a:extLst>
              <a:ext uri="{FF2B5EF4-FFF2-40B4-BE49-F238E27FC236}">
                <a16:creationId xmlns:a16="http://schemas.microsoft.com/office/drawing/2014/main" id="{43B19576-FCB2-2E37-EBB2-346589B2CEDB}"/>
              </a:ext>
            </a:extLst>
          </p:cNvPr>
          <p:cNvSpPr txBox="1">
            <a:spLocks/>
          </p:cNvSpPr>
          <p:nvPr/>
        </p:nvSpPr>
        <p:spPr>
          <a:xfrm>
            <a:off x="8724193" y="3149691"/>
            <a:ext cx="3287210" cy="461665"/>
          </a:xfrm>
          <a:prstGeom prst="rect">
            <a:avLst/>
          </a:prstGeom>
          <a:solidFill>
            <a:schemeClr val="tx1"/>
          </a:solidFill>
          <a:ln w="76200">
            <a:solidFill>
              <a:srgbClr val="C00000"/>
            </a:solidFill>
          </a:ln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2)Extension artérielle</a:t>
            </a:r>
          </a:p>
        </p:txBody>
      </p:sp>
      <p:sp>
        <p:nvSpPr>
          <p:cNvPr id="17" name="Flèche : haut 16">
            <a:extLst>
              <a:ext uri="{FF2B5EF4-FFF2-40B4-BE49-F238E27FC236}">
                <a16:creationId xmlns:a16="http://schemas.microsoft.com/office/drawing/2014/main" id="{449B36C3-9CF9-2ACD-3005-3A12C75F9C98}"/>
              </a:ext>
            </a:extLst>
          </p:cNvPr>
          <p:cNvSpPr/>
          <p:nvPr/>
        </p:nvSpPr>
        <p:spPr>
          <a:xfrm rot="5400000">
            <a:off x="7719365" y="2839519"/>
            <a:ext cx="431645" cy="1051990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8" name="Titre 14">
            <a:extLst>
              <a:ext uri="{FF2B5EF4-FFF2-40B4-BE49-F238E27FC236}">
                <a16:creationId xmlns:a16="http://schemas.microsoft.com/office/drawing/2014/main" id="{B649D354-E02F-F7B0-D9C8-797CBD5EC9F4}"/>
              </a:ext>
            </a:extLst>
          </p:cNvPr>
          <p:cNvSpPr txBox="1">
            <a:spLocks/>
          </p:cNvSpPr>
          <p:nvPr/>
        </p:nvSpPr>
        <p:spPr>
          <a:xfrm>
            <a:off x="8353366" y="5423715"/>
            <a:ext cx="3718117" cy="461665"/>
          </a:xfrm>
          <a:prstGeom prst="rect">
            <a:avLst/>
          </a:prstGeom>
          <a:solidFill>
            <a:schemeClr val="tx1"/>
          </a:solidFill>
          <a:ln w="76200">
            <a:solidFill>
              <a:srgbClr val="0070C0"/>
            </a:solidFill>
          </a:ln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3)Extension   veineuse</a:t>
            </a:r>
          </a:p>
        </p:txBody>
      </p:sp>
      <p:sp>
        <p:nvSpPr>
          <p:cNvPr id="19" name="Flèche : haut 18">
            <a:extLst>
              <a:ext uri="{FF2B5EF4-FFF2-40B4-BE49-F238E27FC236}">
                <a16:creationId xmlns:a16="http://schemas.microsoft.com/office/drawing/2014/main" id="{E26CF3A5-5025-D99B-91B6-BA7ED8CDBBB7}"/>
              </a:ext>
            </a:extLst>
          </p:cNvPr>
          <p:cNvSpPr/>
          <p:nvPr/>
        </p:nvSpPr>
        <p:spPr>
          <a:xfrm rot="8332508">
            <a:off x="7675417" y="3861063"/>
            <a:ext cx="431645" cy="1681262"/>
          </a:xfrm>
          <a:prstGeom prst="upArrow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DA8D08C-EA4D-991B-9D9F-94F988D026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0432" y="3962785"/>
            <a:ext cx="2005347" cy="1214918"/>
          </a:xfrm>
          <a:prstGeom prst="rect">
            <a:avLst/>
          </a:prstGeom>
        </p:spPr>
      </p:pic>
      <p:sp>
        <p:nvSpPr>
          <p:cNvPr id="22" name="Titre 14">
            <a:extLst>
              <a:ext uri="{FF2B5EF4-FFF2-40B4-BE49-F238E27FC236}">
                <a16:creationId xmlns:a16="http://schemas.microsoft.com/office/drawing/2014/main" id="{63C995BB-0DC3-F52B-967A-3A802CFFACE5}"/>
              </a:ext>
            </a:extLst>
          </p:cNvPr>
          <p:cNvSpPr txBox="1">
            <a:spLocks/>
          </p:cNvSpPr>
          <p:nvPr/>
        </p:nvSpPr>
        <p:spPr>
          <a:xfrm>
            <a:off x="180597" y="5414514"/>
            <a:ext cx="4788131" cy="461665"/>
          </a:xfrm>
          <a:prstGeom prst="rect">
            <a:avLst/>
          </a:prstGeom>
          <a:solidFill>
            <a:schemeClr val="tx1"/>
          </a:solidFill>
          <a:ln w="76200">
            <a:solidFill>
              <a:srgbClr val="8F4321"/>
            </a:solidFill>
          </a:ln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4)Volume du futur foie restant</a:t>
            </a:r>
          </a:p>
        </p:txBody>
      </p:sp>
      <p:sp>
        <p:nvSpPr>
          <p:cNvPr id="23" name="Flèche : haut 22">
            <a:extLst>
              <a:ext uri="{FF2B5EF4-FFF2-40B4-BE49-F238E27FC236}">
                <a16:creationId xmlns:a16="http://schemas.microsoft.com/office/drawing/2014/main" id="{62D3FFE5-3643-6D0A-54B3-515A00EDDFE0}"/>
              </a:ext>
            </a:extLst>
          </p:cNvPr>
          <p:cNvSpPr/>
          <p:nvPr/>
        </p:nvSpPr>
        <p:spPr>
          <a:xfrm rot="13750902">
            <a:off x="4177355" y="3846050"/>
            <a:ext cx="431645" cy="1681262"/>
          </a:xfrm>
          <a:prstGeom prst="upArrow">
            <a:avLst/>
          </a:prstGeom>
          <a:solidFill>
            <a:srgbClr val="8F432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4" name="Titre 14">
            <a:extLst>
              <a:ext uri="{FF2B5EF4-FFF2-40B4-BE49-F238E27FC236}">
                <a16:creationId xmlns:a16="http://schemas.microsoft.com/office/drawing/2014/main" id="{55355029-02E3-46B9-432F-5A52B759B760}"/>
              </a:ext>
            </a:extLst>
          </p:cNvPr>
          <p:cNvSpPr txBox="1">
            <a:spLocks/>
          </p:cNvSpPr>
          <p:nvPr/>
        </p:nvSpPr>
        <p:spPr>
          <a:xfrm>
            <a:off x="0" y="3116155"/>
            <a:ext cx="4050395" cy="461665"/>
          </a:xfrm>
          <a:prstGeom prst="rect">
            <a:avLst/>
          </a:prstGeom>
          <a:solidFill>
            <a:schemeClr val="tx1"/>
          </a:solidFill>
          <a:ln w="76200">
            <a:solidFill>
              <a:srgbClr val="FFFF00"/>
            </a:solidFill>
          </a:ln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5) Variantes anatomiques</a:t>
            </a:r>
          </a:p>
        </p:txBody>
      </p:sp>
      <p:sp>
        <p:nvSpPr>
          <p:cNvPr id="25" name="Flèche : haut 24">
            <a:extLst>
              <a:ext uri="{FF2B5EF4-FFF2-40B4-BE49-F238E27FC236}">
                <a16:creationId xmlns:a16="http://schemas.microsoft.com/office/drawing/2014/main" id="{9D71B6E0-FA79-DFB6-2DDC-5F8F4278218A}"/>
              </a:ext>
            </a:extLst>
          </p:cNvPr>
          <p:cNvSpPr/>
          <p:nvPr/>
        </p:nvSpPr>
        <p:spPr>
          <a:xfrm rot="16200000">
            <a:off x="4385078" y="2935700"/>
            <a:ext cx="431645" cy="822571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60293597-D1C0-D6B6-F411-1B1C1E5B2D77}"/>
              </a:ext>
            </a:extLst>
          </p:cNvPr>
          <p:cNvSpPr/>
          <p:nvPr/>
        </p:nvSpPr>
        <p:spPr>
          <a:xfrm>
            <a:off x="9137515" y="716954"/>
            <a:ext cx="2460566" cy="140053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41D784F-539C-DF4A-7E10-0CE515310BCF}"/>
              </a:ext>
            </a:extLst>
          </p:cNvPr>
          <p:cNvSpPr txBox="1"/>
          <p:nvPr/>
        </p:nvSpPr>
        <p:spPr>
          <a:xfrm>
            <a:off x="9287143" y="1001040"/>
            <a:ext cx="21613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Conditionnent le type de chirurgie envisagée </a:t>
            </a:r>
          </a:p>
        </p:txBody>
      </p:sp>
      <p:sp>
        <p:nvSpPr>
          <p:cNvPr id="29" name="Flèche : haut 28">
            <a:extLst>
              <a:ext uri="{FF2B5EF4-FFF2-40B4-BE49-F238E27FC236}">
                <a16:creationId xmlns:a16="http://schemas.microsoft.com/office/drawing/2014/main" id="{6D92AB17-9DBA-F9A7-DF30-6E1411F92A9F}"/>
              </a:ext>
            </a:extLst>
          </p:cNvPr>
          <p:cNvSpPr/>
          <p:nvPr/>
        </p:nvSpPr>
        <p:spPr>
          <a:xfrm>
            <a:off x="10212425" y="2169599"/>
            <a:ext cx="431645" cy="830997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0" name="Flèche : haut 29">
            <a:extLst>
              <a:ext uri="{FF2B5EF4-FFF2-40B4-BE49-F238E27FC236}">
                <a16:creationId xmlns:a16="http://schemas.microsoft.com/office/drawing/2014/main" id="{3527E71C-A6BA-CD6E-6479-EB7315C9E28B}"/>
              </a:ext>
            </a:extLst>
          </p:cNvPr>
          <p:cNvSpPr/>
          <p:nvPr/>
        </p:nvSpPr>
        <p:spPr>
          <a:xfrm rot="5400000">
            <a:off x="8101027" y="835870"/>
            <a:ext cx="431645" cy="1051990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883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09D873-DB22-015D-28CD-4483C20AF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5322"/>
            <a:ext cx="9404723" cy="1400530"/>
          </a:xfrm>
        </p:spPr>
        <p:txBody>
          <a:bodyPr/>
          <a:lstStyle/>
          <a:p>
            <a:r>
              <a:rPr lang="fr-FR" sz="3600" b="1" u="sng" dirty="0">
                <a:solidFill>
                  <a:srgbClr val="00B050"/>
                </a:solidFill>
              </a:rPr>
              <a:t>1) Extension biliaire : </a:t>
            </a:r>
            <a:br>
              <a:rPr lang="fr-FR" sz="3600" b="1" u="sng" dirty="0">
                <a:solidFill>
                  <a:srgbClr val="00B050"/>
                </a:solidFill>
              </a:rPr>
            </a:br>
            <a:endParaRPr lang="fr-FR" sz="3600" b="1" u="sng" dirty="0">
              <a:solidFill>
                <a:srgbClr val="00B05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D62023B-8FD0-6529-055F-B07A2630E2F6}"/>
              </a:ext>
            </a:extLst>
          </p:cNvPr>
          <p:cNvSpPr txBox="1"/>
          <p:nvPr/>
        </p:nvSpPr>
        <p:spPr>
          <a:xfrm>
            <a:off x="2629020" y="810433"/>
            <a:ext cx="791151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Traitement chirurgical: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sng" strike="noStrike" kern="120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Classification X et Y de Rennes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440F8B4-97B3-3F32-7BB1-829414E0CA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95" t="-1478" r="33333" b="1478"/>
          <a:stretch/>
        </p:blipFill>
        <p:spPr>
          <a:xfrm>
            <a:off x="0" y="2178227"/>
            <a:ext cx="3807229" cy="467977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9D46980-A097-C186-C7D9-98DD87FC4A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/>
        </p:blipFill>
        <p:spPr>
          <a:xfrm>
            <a:off x="3425996" y="2210963"/>
            <a:ext cx="2297951" cy="464703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2B90890-863F-D0D1-AA4F-84DCB2D11AFB}"/>
              </a:ext>
            </a:extLst>
          </p:cNvPr>
          <p:cNvSpPr txBox="1"/>
          <p:nvPr/>
        </p:nvSpPr>
        <p:spPr>
          <a:xfrm>
            <a:off x="5723947" y="3231412"/>
            <a:ext cx="6209606" cy="3477875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sng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Résection toujours  possible 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Hépatectomie droite élargie à S1 + S4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les CPH type IV de Bismuth et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Corlette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qui atteignent le canal biliaire du segment 4 et laissent libres ceux des segments 2 et 3 sur lesquelles se base la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recontruction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biliaire peuvent être réséqués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4E24363-D51D-FE2B-0EEA-6E9AE16B7117}"/>
              </a:ext>
            </a:extLst>
          </p:cNvPr>
          <p:cNvSpPr txBox="1"/>
          <p:nvPr/>
        </p:nvSpPr>
        <p:spPr>
          <a:xfrm>
            <a:off x="6096000" y="2253485"/>
            <a:ext cx="5693229" cy="40011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Forme Y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: respect de la convergence B2-B3 </a:t>
            </a:r>
          </a:p>
        </p:txBody>
      </p:sp>
    </p:spTree>
    <p:extLst>
      <p:ext uri="{BB962C8B-B14F-4D97-AF65-F5344CB8AC3E}">
        <p14:creationId xmlns:p14="http://schemas.microsoft.com/office/powerpoint/2010/main" val="2500071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09D873-DB22-015D-28CD-4483C20AF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5322"/>
            <a:ext cx="9404723" cy="1400530"/>
          </a:xfrm>
        </p:spPr>
        <p:txBody>
          <a:bodyPr/>
          <a:lstStyle/>
          <a:p>
            <a:r>
              <a:rPr lang="fr-FR" b="1" u="sng" dirty="0">
                <a:solidFill>
                  <a:srgbClr val="FFFF00"/>
                </a:solidFill>
              </a:rPr>
              <a:t>5) Variantes anatomiques: </a:t>
            </a:r>
            <a:br>
              <a:rPr lang="fr-FR" b="1" u="sng" dirty="0">
                <a:solidFill>
                  <a:srgbClr val="FFFF00"/>
                </a:solidFill>
              </a:rPr>
            </a:br>
            <a:endParaRPr lang="fr-FR" b="1" u="sng" dirty="0">
              <a:solidFill>
                <a:srgbClr val="FFFF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DCCC9F8-F811-2AFB-47BF-C204EA1601A6}"/>
              </a:ext>
            </a:extLst>
          </p:cNvPr>
          <p:cNvSpPr txBox="1"/>
          <p:nvPr/>
        </p:nvSpPr>
        <p:spPr>
          <a:xfrm>
            <a:off x="-254000" y="91748"/>
            <a:ext cx="11921066" cy="11400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marR="0" lvl="2" indent="0" algn="ctr" defTabSz="457200" rtl="0" eaLnBrk="1" fontAlgn="auto" latinLnBrk="0" hangingPunct="1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Artère hépatique  droite rétro- porte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C972309-BB40-17CA-AFF6-11E88752F692}"/>
              </a:ext>
            </a:extLst>
          </p:cNvPr>
          <p:cNvSpPr txBox="1"/>
          <p:nvPr/>
        </p:nvSpPr>
        <p:spPr>
          <a:xfrm>
            <a:off x="270934" y="1140056"/>
            <a:ext cx="5782734" cy="2802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• 15-20 % des cas </a:t>
            </a:r>
          </a:p>
          <a:p>
            <a:pPr marL="179388" marR="0" lvl="0" indent="-179388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Seule dans 1% des cas </a:t>
            </a:r>
          </a:p>
          <a:p>
            <a:pPr marL="179388" marR="0" lvl="0" indent="-179388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Naît de l’AMS le plus souvent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Rarement de l’aorte &lt;1%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• Vascularise le foie droit 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• Sous et rétro-portale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AE2AA97-13F3-3084-6E59-EE491537A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559" y="1262809"/>
            <a:ext cx="4692441" cy="30721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C84A51B-23B7-2321-CC66-37996A3CA2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93" t="4658"/>
          <a:stretch/>
        </p:blipFill>
        <p:spPr>
          <a:xfrm>
            <a:off x="7609624" y="4333657"/>
            <a:ext cx="4472310" cy="252306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7666AE1-3887-6312-A2B9-D5689BC600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5544" y="3608256"/>
            <a:ext cx="2651070" cy="3072123"/>
          </a:xfrm>
          <a:prstGeom prst="rect">
            <a:avLst/>
          </a:prstGeom>
        </p:spPr>
      </p:pic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09E69C18-8729-64B3-9AB5-80DC2ACEB97D}"/>
              </a:ext>
            </a:extLst>
          </p:cNvPr>
          <p:cNvSpPr/>
          <p:nvPr/>
        </p:nvSpPr>
        <p:spPr>
          <a:xfrm rot="13528139">
            <a:off x="3999433" y="5687112"/>
            <a:ext cx="412156" cy="120226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421F140-29F5-02B9-1552-A076258C82FE}"/>
              </a:ext>
            </a:extLst>
          </p:cNvPr>
          <p:cNvSpPr txBox="1"/>
          <p:nvPr/>
        </p:nvSpPr>
        <p:spPr>
          <a:xfrm>
            <a:off x="110065" y="4572001"/>
            <a:ext cx="3716867" cy="17543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Si hépatectomie gauche élargie au secteur antérieur droit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→ une artère hépatique droite va faciliter la chirurgie car elle a peu de risque d’être envahie</a:t>
            </a:r>
          </a:p>
        </p:txBody>
      </p:sp>
    </p:spTree>
    <p:extLst>
      <p:ext uri="{BB962C8B-B14F-4D97-AF65-F5344CB8AC3E}">
        <p14:creationId xmlns:p14="http://schemas.microsoft.com/office/powerpoint/2010/main" val="37672226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Nuances de gri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471</Words>
  <Application>Microsoft Office PowerPoint</Application>
  <PresentationFormat>Grand écran</PresentationFormat>
  <Paragraphs>46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Arial</vt:lpstr>
      <vt:lpstr>Calibri</vt:lpstr>
      <vt:lpstr>Century Gothic</vt:lpstr>
      <vt:lpstr>Roboto</vt:lpstr>
      <vt:lpstr>Wingdings</vt:lpstr>
      <vt:lpstr>Wingdings 3</vt:lpstr>
      <vt:lpstr>Ion</vt:lpstr>
      <vt:lpstr>Présentation PowerPoint</vt:lpstr>
      <vt:lpstr>Pièges : </vt:lpstr>
      <vt:lpstr>1)Extension   biliaire</vt:lpstr>
      <vt:lpstr>1) Extension biliaire :  </vt:lpstr>
      <vt:lpstr>5) Variantes anatomiques: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ThinkPad</dc:creator>
  <cp:lastModifiedBy>ThinkPad</cp:lastModifiedBy>
  <cp:revision>1</cp:revision>
  <dcterms:created xsi:type="dcterms:W3CDTF">2026-02-25T21:55:00Z</dcterms:created>
  <dcterms:modified xsi:type="dcterms:W3CDTF">2026-02-25T21:57:31Z</dcterms:modified>
</cp:coreProperties>
</file>