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6" r:id="rId2"/>
    <p:sldId id="265" r:id="rId3"/>
    <p:sldId id="531" r:id="rId4"/>
    <p:sldId id="545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5872"/>
  </p:normalViewPr>
  <p:slideViewPr>
    <p:cSldViewPr snapToGrid="0">
      <p:cViewPr varScale="1">
        <p:scale>
          <a:sx n="104" d="100"/>
          <a:sy n="104" d="100"/>
        </p:scale>
        <p:origin x="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59D17-9221-F141-81EE-4171318A1856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87467-E5FC-6443-BE12-3EF2826C09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815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0BC6A-45F8-9640-AA22-67C6FC88EB61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928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0BC6A-45F8-9640-AA22-67C6FC88EB6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6614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0BC6A-45F8-9640-AA22-67C6FC88EB6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9386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66FB5C-0D3E-AE0B-9028-12C1CEFA2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1800" b="1" dirty="0">
                <a:effectLst/>
                <a:latin typeface="Optima" panose="0200050306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Masse kystique du médiastin postérieur : piège diagnostique ou évidence radiologique</a:t>
            </a:r>
            <a:br>
              <a:rPr lang="fr-M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21B2DF8-6F4A-2FA7-0C01-7EBBCE31CF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9905" y="3194279"/>
            <a:ext cx="6831673" cy="1086237"/>
          </a:xfrm>
        </p:spPr>
        <p:txBody>
          <a:bodyPr/>
          <a:lstStyle/>
          <a:p>
            <a:r>
              <a:rPr lang="fr-MA" sz="1800" b="1" dirty="0">
                <a:effectLst/>
                <a:latin typeface="Optima" panose="02000503060000020004" pitchFamily="2" charset="0"/>
                <a:ea typeface="Calibri" panose="020F0502020204030204" pitchFamily="34" charset="0"/>
                <a:cs typeface="Arial" panose="020B0604020202020204" pitchFamily="34" charset="0"/>
              </a:rPr>
              <a:t>Service de radiologie Mère-Enfant Rabat – HER</a:t>
            </a:r>
            <a:endParaRPr lang="fr-M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4" name="Image 215">
            <a:extLst>
              <a:ext uri="{FF2B5EF4-FFF2-40B4-BE49-F238E27FC236}">
                <a16:creationId xmlns:a16="http://schemas.microsoft.com/office/drawing/2014/main" id="{DD8B262D-27DC-F018-DCAD-54B31BD8A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2" b="15688"/>
          <a:stretch>
            <a:fillRect/>
          </a:stretch>
        </p:blipFill>
        <p:spPr bwMode="auto">
          <a:xfrm>
            <a:off x="10492154" y="0"/>
            <a:ext cx="1699846" cy="1446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logo HER2 copie">
            <a:extLst>
              <a:ext uri="{FF2B5EF4-FFF2-40B4-BE49-F238E27FC236}">
                <a16:creationId xmlns:a16="http://schemas.microsoft.com/office/drawing/2014/main" id="{A9D33116-D395-109D-BD5E-2FF99DB31A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865" y="5469836"/>
            <a:ext cx="1319349" cy="1259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3050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4F93BD-6ADD-9F92-962E-2FA2B8CF7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5722" y="554838"/>
            <a:ext cx="9870831" cy="76646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dirty="0">
                <a:latin typeface="Optima" panose="02000503060000020004" pitchFamily="2" charset="0"/>
              </a:rPr>
              <a:t>Devant une masse médiastinale Kystique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F927708-FE7C-1619-1E77-3993B7B9E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464" y="1467612"/>
            <a:ext cx="7772400" cy="260155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725D682-D1ED-C5C0-3950-1AA33B6C2768}"/>
              </a:ext>
            </a:extLst>
          </p:cNvPr>
          <p:cNvSpPr txBox="1"/>
          <p:nvPr/>
        </p:nvSpPr>
        <p:spPr>
          <a:xfrm>
            <a:off x="919894" y="4491422"/>
            <a:ext cx="2871788" cy="15329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  <a:latin typeface="Optima" panose="02000503060000020004" pitchFamily="2" charset="0"/>
              </a:rPr>
              <a:t>Lymphangiome kystique (enfant)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  <a:latin typeface="Optima" panose="02000503060000020004" pitchFamily="2" charset="0"/>
              </a:rPr>
              <a:t>Kyste thymique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FF0000"/>
                </a:solidFill>
                <a:latin typeface="Optima" panose="02000503060000020004" pitchFamily="2" charset="0"/>
              </a:rPr>
              <a:t>Adénopathie nécrosé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A40AA43-4651-022C-6676-E3CE0D4B6540}"/>
              </a:ext>
            </a:extLst>
          </p:cNvPr>
          <p:cNvSpPr txBox="1"/>
          <p:nvPr/>
        </p:nvSpPr>
        <p:spPr>
          <a:xfrm>
            <a:off x="3964004" y="4306756"/>
            <a:ext cx="3700463" cy="1902252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92D050"/>
                </a:solidFill>
                <a:latin typeface="Optima" panose="02000503060000020004" pitchFamily="2" charset="0"/>
              </a:rPr>
              <a:t>Kyste broncho génique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92D050"/>
                </a:solidFill>
                <a:latin typeface="Optima" panose="02000503060000020004" pitchFamily="2" charset="0"/>
              </a:rPr>
              <a:t>Kyste pleuropéricardique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92D050"/>
                </a:solidFill>
                <a:latin typeface="Optima" panose="02000503060000020004" pitchFamily="2" charset="0"/>
              </a:rPr>
              <a:t>Lymphangiome kystique (adulte)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92D050"/>
                </a:solidFill>
                <a:latin typeface="Optima" panose="02000503060000020004" pitchFamily="2" charset="0"/>
              </a:rPr>
              <a:t>Kyste hydatique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>
                <a:solidFill>
                  <a:srgbClr val="92D050"/>
                </a:solidFill>
                <a:latin typeface="Optima" panose="02000503060000020004" pitchFamily="2" charset="0"/>
              </a:rPr>
              <a:t>Adénopathie nécrosé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CCF8A93-A914-E275-B37C-7D2D4F30774E}"/>
              </a:ext>
            </a:extLst>
          </p:cNvPr>
          <p:cNvSpPr txBox="1"/>
          <p:nvPr/>
        </p:nvSpPr>
        <p:spPr>
          <a:xfrm>
            <a:off x="7836789" y="4241899"/>
            <a:ext cx="4248150" cy="2308324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Kyste broncho génique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Duplication œsophagienne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Lymphangiome kystique (adulte)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Méningocèle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Kyste neuro-entérique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Pseudo-kyste pancréatique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Dilatation du canal thoracique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Kyste hydatique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b="1" dirty="0">
                <a:solidFill>
                  <a:srgbClr val="FFC000"/>
                </a:solidFill>
                <a:latin typeface="Optima" panose="02000503060000020004" pitchFamily="2" charset="0"/>
              </a:rPr>
              <a:t>Abcès</a:t>
            </a:r>
          </a:p>
        </p:txBody>
      </p:sp>
    </p:spTree>
    <p:extLst>
      <p:ext uri="{BB962C8B-B14F-4D97-AF65-F5344CB8AC3E}">
        <p14:creationId xmlns:p14="http://schemas.microsoft.com/office/powerpoint/2010/main" val="3479581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B74234-BDB8-1EA5-14B4-72A2AE747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402989"/>
            <a:ext cx="7729728" cy="1188720"/>
          </a:xfrm>
        </p:spPr>
        <p:txBody>
          <a:bodyPr/>
          <a:lstStyle/>
          <a:p>
            <a:r>
              <a:rPr lang="fr-FR" dirty="0"/>
              <a:t>Duplication œsophagienne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D5570A-BD88-042F-20E7-1376212EE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277" y="1353412"/>
            <a:ext cx="10523095" cy="4421728"/>
          </a:xfrm>
        </p:spPr>
        <p:txBody>
          <a:bodyPr>
            <a:normAutofit lnSpcReduction="10000"/>
          </a:bodyPr>
          <a:lstStyle/>
          <a:p>
            <a:r>
              <a:rPr lang="fr-FR" sz="1600" b="1" dirty="0">
                <a:solidFill>
                  <a:schemeClr val="tx1"/>
                </a:solidFill>
                <a:latin typeface="Optima" panose="02000503060000020004" pitchFamily="2" charset="0"/>
              </a:rPr>
              <a:t>Anomalie de développement embryonnaire : dérivé de l’intestin primitif antérieur</a:t>
            </a:r>
          </a:p>
          <a:p>
            <a:r>
              <a:rPr lang="fr-FR" sz="1600" u="sng" dirty="0">
                <a:solidFill>
                  <a:schemeClr val="accent1">
                    <a:lumMod val="50000"/>
                  </a:schemeClr>
                </a:solidFill>
                <a:latin typeface="Optima" panose="02000503060000020004" pitchFamily="2" charset="0"/>
              </a:rPr>
              <a:t>Deuxième duplication la plus fréquente du tractus gastro-intestinal après celle de l’iléon</a:t>
            </a:r>
            <a:r>
              <a:rPr lang="fr-FR" sz="1600" dirty="0">
                <a:solidFill>
                  <a:schemeClr val="tx1"/>
                </a:solidFill>
                <a:latin typeface="Optima" panose="02000503060000020004" pitchFamily="2" charset="0"/>
              </a:rPr>
              <a:t> </a:t>
            </a:r>
          </a:p>
          <a:p>
            <a:r>
              <a:rPr lang="fr-FR" sz="1600" dirty="0">
                <a:solidFill>
                  <a:srgbClr val="C00000"/>
                </a:solidFill>
                <a:latin typeface="Optima" panose="02000503060000020004" pitchFamily="2" charset="0"/>
              </a:rPr>
              <a:t>Enfant +, avant l'âge de 2ans </a:t>
            </a:r>
          </a:p>
          <a:p>
            <a:r>
              <a:rPr lang="fr-FR" sz="1600" dirty="0">
                <a:solidFill>
                  <a:srgbClr val="0070C0"/>
                </a:solidFill>
                <a:latin typeface="Optima" panose="02000503060000020004" pitchFamily="2" charset="0"/>
              </a:rPr>
              <a:t>Médiastin postérieur (contact intime avec l’œsophage), 1/3 inférieur de l’œsophage  (60%)</a:t>
            </a:r>
          </a:p>
          <a:p>
            <a:r>
              <a:rPr lang="fr-FR" sz="1600" b="1" dirty="0">
                <a:latin typeface="Optima" panose="02000503060000020004" pitchFamily="2" charset="0"/>
              </a:rPr>
              <a:t>Formes</a:t>
            </a:r>
            <a:r>
              <a:rPr lang="fr-FR" sz="1600" dirty="0">
                <a:latin typeface="Optima" panose="02000503060000020004" pitchFamily="2" charset="0"/>
              </a:rPr>
              <a:t> : duplication kystique +++ / tubulaire (rare, circonscrit l’œsophage)</a:t>
            </a:r>
          </a:p>
          <a:p>
            <a:r>
              <a:rPr lang="fr-FR" sz="1600" b="1" dirty="0">
                <a:latin typeface="Optima" panose="02000503060000020004" pitchFamily="2" charset="0"/>
              </a:rPr>
              <a:t>Histologie</a:t>
            </a:r>
            <a:r>
              <a:rPr lang="fr-FR" sz="1600" dirty="0">
                <a:latin typeface="Optima" panose="02000503060000020004" pitchFamily="2" charset="0"/>
              </a:rPr>
              <a:t> : </a:t>
            </a:r>
          </a:p>
          <a:p>
            <a:pPr marL="496888" indent="-223838">
              <a:buFontTx/>
              <a:buChar char="-"/>
            </a:pPr>
            <a:r>
              <a:rPr lang="fr-FR" sz="1600" dirty="0">
                <a:latin typeface="Optima" panose="02000503060000020004" pitchFamily="2" charset="0"/>
              </a:rPr>
              <a:t>Muqueuse gastro-intestinale ectopique au sein de la paroi</a:t>
            </a:r>
          </a:p>
          <a:p>
            <a:pPr marL="496888" indent="-223838">
              <a:buFontTx/>
              <a:buChar char="-"/>
            </a:pPr>
            <a:r>
              <a:rPr lang="fr-FR" sz="1600" dirty="0">
                <a:latin typeface="Optima" panose="02000503060000020004" pitchFamily="2" charset="0"/>
              </a:rPr>
              <a:t>Couche musculaire incomplète</a:t>
            </a:r>
          </a:p>
          <a:p>
            <a:pPr marL="496888" indent="-223838">
              <a:buFontTx/>
              <a:buChar char="-"/>
            </a:pPr>
            <a:r>
              <a:rPr lang="fr-FR" sz="1600" dirty="0">
                <a:latin typeface="Optima" panose="02000503060000020004" pitchFamily="2" charset="0"/>
              </a:rPr>
              <a:t>Pas de cartilage dans la paroi (différentiel avec kyste </a:t>
            </a:r>
            <a:r>
              <a:rPr lang="fr-FR" sz="1600" dirty="0" err="1">
                <a:latin typeface="Optima" panose="02000503060000020004" pitchFamily="2" charset="0"/>
              </a:rPr>
              <a:t>bronchogénique</a:t>
            </a:r>
            <a:r>
              <a:rPr lang="fr-FR" sz="1600" dirty="0">
                <a:latin typeface="Optima" panose="02000503060000020004" pitchFamily="2" charset="0"/>
              </a:rPr>
              <a:t>) </a:t>
            </a:r>
          </a:p>
          <a:p>
            <a:r>
              <a:rPr lang="fr-FR" sz="1600" b="1" dirty="0">
                <a:latin typeface="Optima" panose="02000503060000020004" pitchFamily="2" charset="0"/>
              </a:rPr>
              <a:t>Clinique</a:t>
            </a:r>
            <a:r>
              <a:rPr lang="fr-FR" sz="1600" dirty="0">
                <a:latin typeface="Optima" panose="02000503060000020004" pitchFamily="2" charset="0"/>
              </a:rPr>
              <a:t> : </a:t>
            </a:r>
          </a:p>
          <a:p>
            <a:pPr marL="546100" indent="-209550">
              <a:buFontTx/>
              <a:buChar char="-"/>
            </a:pPr>
            <a:r>
              <a:rPr lang="fr-FR" sz="1600" dirty="0">
                <a:latin typeface="Optima" panose="02000503060000020004" pitchFamily="2" charset="0"/>
              </a:rPr>
              <a:t>Compression sur l’œsophage : dysphagie </a:t>
            </a:r>
          </a:p>
          <a:p>
            <a:pPr marL="546100" indent="-209550">
              <a:buFontTx/>
              <a:buChar char="-"/>
            </a:pPr>
            <a:r>
              <a:rPr lang="fr-FR" sz="1600" dirty="0">
                <a:latin typeface="Optima" panose="02000503060000020004" pitchFamily="2" charset="0"/>
              </a:rPr>
              <a:t>Rupture : médiastinite, hémorragie / infection</a:t>
            </a:r>
          </a:p>
          <a:p>
            <a:pPr marL="546100" indent="-209550">
              <a:buFontTx/>
              <a:buChar char="-"/>
            </a:pPr>
            <a:endParaRPr lang="fr-FR" sz="900" dirty="0"/>
          </a:p>
          <a:p>
            <a:endParaRPr lang="fr-FR" sz="8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D97AD9-E8EC-E7BD-4346-F9A958651E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12" t="18180" r="13025" b="11074"/>
          <a:stretch/>
        </p:blipFill>
        <p:spPr>
          <a:xfrm>
            <a:off x="8226986" y="2928230"/>
            <a:ext cx="2818765" cy="1681480"/>
          </a:xfrm>
          <a:prstGeom prst="rect">
            <a:avLst/>
          </a:prstGeom>
          <a:solidFill>
            <a:schemeClr val="tx1"/>
          </a:solidFill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F22B8CC-3CEC-14B2-4B3B-8E6B2C4D2421}"/>
              </a:ext>
            </a:extLst>
          </p:cNvPr>
          <p:cNvCxnSpPr>
            <a:cxnSpLocks/>
          </p:cNvCxnSpPr>
          <p:nvPr/>
        </p:nvCxnSpPr>
        <p:spPr>
          <a:xfrm flipV="1">
            <a:off x="8744731" y="4047978"/>
            <a:ext cx="657860" cy="426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>
            <a:extLst>
              <a:ext uri="{FF2B5EF4-FFF2-40B4-BE49-F238E27FC236}">
                <a16:creationId xmlns:a16="http://schemas.microsoft.com/office/drawing/2014/main" id="{FC195743-0057-C720-4F6E-45125848C1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793"/>
          <a:stretch/>
        </p:blipFill>
        <p:spPr>
          <a:xfrm>
            <a:off x="8301280" y="4754658"/>
            <a:ext cx="2670175" cy="167957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4AAB2DE-FA94-6B97-2A08-9DDF200456D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997" y="102396"/>
            <a:ext cx="2065020" cy="275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74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791FEF2-48A6-C72C-E4EC-474F3E847C3E}"/>
              </a:ext>
            </a:extLst>
          </p:cNvPr>
          <p:cNvSpPr txBox="1"/>
          <p:nvPr/>
        </p:nvSpPr>
        <p:spPr>
          <a:xfrm>
            <a:off x="807407" y="1320387"/>
            <a:ext cx="7940843" cy="413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fr-FR" b="1" dirty="0">
                <a:latin typeface="Optima" panose="02000503060000020004" pitchFamily="2" charset="0"/>
              </a:rPr>
              <a:t>Garçon 80% , se manifeste pendant les cinq premières années de vie</a:t>
            </a:r>
          </a:p>
          <a:p>
            <a:pPr>
              <a:lnSpc>
                <a:spcPct val="250000"/>
              </a:lnSpc>
            </a:pPr>
            <a:r>
              <a:rPr lang="fr-FR" u="sng" dirty="0">
                <a:solidFill>
                  <a:schemeClr val="accent1">
                    <a:lumMod val="50000"/>
                  </a:schemeClr>
                </a:solidFill>
                <a:latin typeface="Optima" panose="02000503060000020004" pitchFamily="2" charset="0"/>
              </a:rPr>
              <a:t>Lésion kystique la plus fréquente du médiastin postérieur, à droite ++</a:t>
            </a:r>
          </a:p>
          <a:p>
            <a:pPr>
              <a:lnSpc>
                <a:spcPct val="250000"/>
              </a:lnSpc>
            </a:pPr>
            <a:r>
              <a:rPr lang="fr-FR" dirty="0">
                <a:solidFill>
                  <a:srgbClr val="0070C0"/>
                </a:solidFill>
                <a:latin typeface="Optima" panose="02000503060000020004" pitchFamily="2" charset="0"/>
              </a:rPr>
              <a:t>Souvent extra-médullaire (95%), intra-médullaire (5%) </a:t>
            </a:r>
          </a:p>
          <a:p>
            <a:pPr>
              <a:lnSpc>
                <a:spcPct val="250000"/>
              </a:lnSpc>
            </a:pPr>
            <a:r>
              <a:rPr lang="fr-FR" b="1" dirty="0">
                <a:latin typeface="Optima" panose="02000503060000020004" pitchFamily="2" charset="0"/>
              </a:rPr>
              <a:t>Clinique : </a:t>
            </a:r>
          </a:p>
          <a:p>
            <a:pPr>
              <a:lnSpc>
                <a:spcPct val="250000"/>
              </a:lnSpc>
            </a:pPr>
            <a:r>
              <a:rPr lang="fr-FR" dirty="0">
                <a:latin typeface="Optima" panose="02000503060000020004" pitchFamily="2" charset="0"/>
              </a:rPr>
              <a:t>Episodes douloureux ou déficitaires récurrents et progressivement croissants par compression médullaire lors de poussée inflammatoire 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552E17C-97C2-0B8A-1E77-37F31A5C4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8240" y="471303"/>
            <a:ext cx="7729728" cy="1188720"/>
          </a:xfrm>
        </p:spPr>
        <p:txBody>
          <a:bodyPr/>
          <a:lstStyle/>
          <a:p>
            <a:r>
              <a:rPr lang="fr-FR" dirty="0"/>
              <a:t>Kyste neuro-entérique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0F92B80-42CC-7511-609F-E9D3EE58C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3187" y="1320387"/>
            <a:ext cx="3594103" cy="464615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C940CB2-1DC8-F492-CC2B-9D6AB464F523}"/>
              </a:ext>
            </a:extLst>
          </p:cNvPr>
          <p:cNvSpPr txBox="1"/>
          <p:nvPr/>
        </p:nvSpPr>
        <p:spPr>
          <a:xfrm>
            <a:off x="7994822" y="6059960"/>
            <a:ext cx="4324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MA" sz="1000" dirty="0">
                <a:latin typeface="Optima" panose="02000503060000020004" pitchFamily="2" charset="0"/>
              </a:rPr>
              <a:t>Spinal Dysraphisms : A New Anatomical-Clinicoradiological Classification</a:t>
            </a:r>
            <a:endParaRPr lang="fr-FR" sz="1000" dirty="0">
              <a:latin typeface="Optima" panose="0200050306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541283"/>
      </p:ext>
    </p:extLst>
  </p:cSld>
  <p:clrMapOvr>
    <a:masterClrMapping/>
  </p:clrMapOvr>
</p:sld>
</file>

<file path=ppt/theme/theme1.xml><?xml version="1.0" encoding="utf-8"?>
<a:theme xmlns:a="http://schemas.openxmlformats.org/drawingml/2006/main" name="Cadrag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14</TotalTime>
  <Words>229</Words>
  <Application>Microsoft Macintosh PowerPoint</Application>
  <PresentationFormat>Grand écran</PresentationFormat>
  <Paragraphs>43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Calibri</vt:lpstr>
      <vt:lpstr>Franklin Gothic Book</vt:lpstr>
      <vt:lpstr>Optima</vt:lpstr>
      <vt:lpstr>Wingdings</vt:lpstr>
      <vt:lpstr>Cadrage</vt:lpstr>
      <vt:lpstr>Masse kystique du médiastin postérieur : piège diagnostique ou évidence radiologique </vt:lpstr>
      <vt:lpstr>Devant une masse médiastinale Kystique</vt:lpstr>
      <vt:lpstr>Duplication œsophagienne </vt:lpstr>
      <vt:lpstr>Kyste neuro-entérique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Masse kystique du médiastin postérieur : piège diagnostique ou évidence radiologique </dc:title>
  <dc:creator>Microsoft Office User</dc:creator>
  <cp:lastModifiedBy>Microsoft Office User</cp:lastModifiedBy>
  <cp:revision>1</cp:revision>
  <dcterms:created xsi:type="dcterms:W3CDTF">2026-02-28T00:01:27Z</dcterms:created>
  <dcterms:modified xsi:type="dcterms:W3CDTF">2026-02-28T00:15:56Z</dcterms:modified>
</cp:coreProperties>
</file>