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7" r:id="rId3"/>
    <p:sldId id="256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775E47-DE8F-4C56-B389-E0A459D555F3}" type="doc">
      <dgm:prSet loTypeId="urn:microsoft.com/office/officeart/2005/8/layout/venn2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D98800B5-B90F-4420-8665-A5EF198ABF20}">
      <dgm:prSet phldrT="[Texte]" custT="1"/>
      <dgm:spPr/>
      <dgm:t>
        <a:bodyPr/>
        <a:lstStyle/>
        <a:p>
          <a:r>
            <a:rPr lang="fr-FR" sz="2800" b="1" dirty="0" smtClean="0"/>
            <a:t>SCP</a:t>
          </a:r>
        </a:p>
      </dgm:t>
    </dgm:pt>
    <dgm:pt modelId="{75141E87-5A12-40D5-B24F-248ECC1CC2A6}" type="parTrans" cxnId="{D05275B6-E159-42B4-9584-7EDAA27D303D}">
      <dgm:prSet/>
      <dgm:spPr/>
      <dgm:t>
        <a:bodyPr/>
        <a:lstStyle/>
        <a:p>
          <a:endParaRPr lang="fr-FR"/>
        </a:p>
      </dgm:t>
    </dgm:pt>
    <dgm:pt modelId="{5700AD55-24F3-4D77-A076-FE7CDC85FE98}" type="sibTrans" cxnId="{D05275B6-E159-42B4-9584-7EDAA27D303D}">
      <dgm:prSet/>
      <dgm:spPr/>
      <dgm:t>
        <a:bodyPr/>
        <a:lstStyle/>
        <a:p>
          <a:endParaRPr lang="fr-FR"/>
        </a:p>
      </dgm:t>
    </dgm:pt>
    <dgm:pt modelId="{74125BC2-2238-4ED8-81D3-464AFB4EDD77}">
      <dgm:prSet phldrT="[Texte]" custT="1"/>
      <dgm:spPr/>
      <dgm:t>
        <a:bodyPr/>
        <a:lstStyle/>
        <a:p>
          <a:r>
            <a:rPr lang="fr-FR" sz="2000" b="1" dirty="0" smtClean="0"/>
            <a:t>Insuffisance veineuse</a:t>
          </a:r>
          <a:endParaRPr lang="fr-FR" sz="2000" b="1" dirty="0"/>
        </a:p>
      </dgm:t>
    </dgm:pt>
    <dgm:pt modelId="{3F6C06D0-1D35-4C9F-AE7C-DF96763C7429}" type="parTrans" cxnId="{E8992C9E-69EC-4AF1-8AD2-FFCD90D3B249}">
      <dgm:prSet/>
      <dgm:spPr/>
      <dgm:t>
        <a:bodyPr/>
        <a:lstStyle/>
        <a:p>
          <a:endParaRPr lang="fr-FR"/>
        </a:p>
      </dgm:t>
    </dgm:pt>
    <dgm:pt modelId="{65FE4F50-92D7-4665-9B53-8C8AB898243A}" type="sibTrans" cxnId="{E8992C9E-69EC-4AF1-8AD2-FFCD90D3B249}">
      <dgm:prSet/>
      <dgm:spPr/>
      <dgm:t>
        <a:bodyPr/>
        <a:lstStyle/>
        <a:p>
          <a:endParaRPr lang="fr-FR"/>
        </a:p>
      </dgm:t>
    </dgm:pt>
    <dgm:pt modelId="{422396E5-28EC-4E41-8DBC-6933C4DE1180}">
      <dgm:prSet phldrT="[Texte]" custT="1"/>
      <dgm:spPr/>
      <dgm:t>
        <a:bodyPr/>
        <a:lstStyle/>
        <a:p>
          <a:r>
            <a:rPr lang="fr-FR" sz="2400" b="1" dirty="0" smtClean="0"/>
            <a:t>PeVD</a:t>
          </a:r>
          <a:endParaRPr lang="fr-FR" sz="2400" b="1" dirty="0"/>
        </a:p>
      </dgm:t>
    </dgm:pt>
    <dgm:pt modelId="{038AFCB9-E5E2-465D-8417-71202B9C981B}" type="sibTrans" cxnId="{1B478F06-B669-4F31-B32B-3EF811CA9175}">
      <dgm:prSet/>
      <dgm:spPr/>
      <dgm:t>
        <a:bodyPr/>
        <a:lstStyle/>
        <a:p>
          <a:endParaRPr lang="fr-FR"/>
        </a:p>
      </dgm:t>
    </dgm:pt>
    <dgm:pt modelId="{7BAC72DF-26DD-45CB-88CE-9753DF1803BA}" type="parTrans" cxnId="{1B478F06-B669-4F31-B32B-3EF811CA9175}">
      <dgm:prSet/>
      <dgm:spPr/>
      <dgm:t>
        <a:bodyPr/>
        <a:lstStyle/>
        <a:p>
          <a:endParaRPr lang="fr-FR"/>
        </a:p>
      </dgm:t>
    </dgm:pt>
    <dgm:pt modelId="{967F7AAE-01A4-413E-B807-4893CB97DA00}" type="pres">
      <dgm:prSet presAssocID="{5D775E47-DE8F-4C56-B389-E0A459D555F3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5EBADB9-E00A-4ADA-A3A6-F008DACCF678}" type="pres">
      <dgm:prSet presAssocID="{5D775E47-DE8F-4C56-B389-E0A459D555F3}" presName="comp1" presStyleCnt="0"/>
      <dgm:spPr/>
    </dgm:pt>
    <dgm:pt modelId="{3E3259D1-237E-4C6B-943C-0B1E555CC091}" type="pres">
      <dgm:prSet presAssocID="{5D775E47-DE8F-4C56-B389-E0A459D555F3}" presName="circle1" presStyleLbl="node1" presStyleIdx="0" presStyleCnt="3"/>
      <dgm:spPr/>
      <dgm:t>
        <a:bodyPr/>
        <a:lstStyle/>
        <a:p>
          <a:endParaRPr lang="fr-FR"/>
        </a:p>
      </dgm:t>
    </dgm:pt>
    <dgm:pt modelId="{3F75A8B9-D6DD-4208-B52C-10D1BE3D6407}" type="pres">
      <dgm:prSet presAssocID="{5D775E47-DE8F-4C56-B389-E0A459D555F3}" presName="c1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FA229A3-3219-419E-A5CC-06666A8CF8D0}" type="pres">
      <dgm:prSet presAssocID="{5D775E47-DE8F-4C56-B389-E0A459D555F3}" presName="comp2" presStyleCnt="0"/>
      <dgm:spPr/>
    </dgm:pt>
    <dgm:pt modelId="{DE018FEB-24F9-4189-849E-32E8E483427E}" type="pres">
      <dgm:prSet presAssocID="{5D775E47-DE8F-4C56-B389-E0A459D555F3}" presName="circle2" presStyleLbl="node1" presStyleIdx="1" presStyleCnt="3" custScaleX="115354"/>
      <dgm:spPr/>
      <dgm:t>
        <a:bodyPr/>
        <a:lstStyle/>
        <a:p>
          <a:endParaRPr lang="fr-FR"/>
        </a:p>
      </dgm:t>
    </dgm:pt>
    <dgm:pt modelId="{AF3B9413-8D56-4134-A80C-9C7248D4359C}" type="pres">
      <dgm:prSet presAssocID="{5D775E47-DE8F-4C56-B389-E0A459D555F3}" presName="c2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F2F3FE-FFFE-4FFF-BD0D-6F285D719123}" type="pres">
      <dgm:prSet presAssocID="{5D775E47-DE8F-4C56-B389-E0A459D555F3}" presName="comp3" presStyleCnt="0"/>
      <dgm:spPr/>
    </dgm:pt>
    <dgm:pt modelId="{6D6A397D-5FAC-40C5-9FB4-FC7E41C6EAC1}" type="pres">
      <dgm:prSet presAssocID="{5D775E47-DE8F-4C56-B389-E0A459D555F3}" presName="circle3" presStyleLbl="node1" presStyleIdx="2" presStyleCnt="3" custScaleX="150998"/>
      <dgm:spPr/>
      <dgm:t>
        <a:bodyPr/>
        <a:lstStyle/>
        <a:p>
          <a:endParaRPr lang="fr-FR"/>
        </a:p>
      </dgm:t>
    </dgm:pt>
    <dgm:pt modelId="{175AD3FB-2C80-4AE5-944B-C40F7DF3F83F}" type="pres">
      <dgm:prSet presAssocID="{5D775E47-DE8F-4C56-B389-E0A459D555F3}" presName="c3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CD114695-0324-4FD1-990A-7B67F05B1B84}" type="presOf" srcId="{74125BC2-2238-4ED8-81D3-464AFB4EDD77}" destId="{6D6A397D-5FAC-40C5-9FB4-FC7E41C6EAC1}" srcOrd="0" destOrd="0" presId="urn:microsoft.com/office/officeart/2005/8/layout/venn2"/>
    <dgm:cxn modelId="{726C306D-CFCB-481C-A8FB-644FD34E2018}" type="presOf" srcId="{5D775E47-DE8F-4C56-B389-E0A459D555F3}" destId="{967F7AAE-01A4-413E-B807-4893CB97DA00}" srcOrd="0" destOrd="0" presId="urn:microsoft.com/office/officeart/2005/8/layout/venn2"/>
    <dgm:cxn modelId="{D05275B6-E159-42B4-9584-7EDAA27D303D}" srcId="{5D775E47-DE8F-4C56-B389-E0A459D555F3}" destId="{D98800B5-B90F-4420-8665-A5EF198ABF20}" srcOrd="1" destOrd="0" parTransId="{75141E87-5A12-40D5-B24F-248ECC1CC2A6}" sibTransId="{5700AD55-24F3-4D77-A076-FE7CDC85FE98}"/>
    <dgm:cxn modelId="{1B478F06-B669-4F31-B32B-3EF811CA9175}" srcId="{5D775E47-DE8F-4C56-B389-E0A459D555F3}" destId="{422396E5-28EC-4E41-8DBC-6933C4DE1180}" srcOrd="0" destOrd="0" parTransId="{7BAC72DF-26DD-45CB-88CE-9753DF1803BA}" sibTransId="{038AFCB9-E5E2-465D-8417-71202B9C981B}"/>
    <dgm:cxn modelId="{5C27DB21-3C84-4560-90BC-492C7D7F3656}" type="presOf" srcId="{422396E5-28EC-4E41-8DBC-6933C4DE1180}" destId="{3E3259D1-237E-4C6B-943C-0B1E555CC091}" srcOrd="0" destOrd="0" presId="urn:microsoft.com/office/officeart/2005/8/layout/venn2"/>
    <dgm:cxn modelId="{B78FA461-15C9-4399-8284-04F3DA5F4227}" type="presOf" srcId="{422396E5-28EC-4E41-8DBC-6933C4DE1180}" destId="{3F75A8B9-D6DD-4208-B52C-10D1BE3D6407}" srcOrd="1" destOrd="0" presId="urn:microsoft.com/office/officeart/2005/8/layout/venn2"/>
    <dgm:cxn modelId="{2396BAF0-F28E-4E9C-8F7A-CF06A41BFD16}" type="presOf" srcId="{74125BC2-2238-4ED8-81D3-464AFB4EDD77}" destId="{175AD3FB-2C80-4AE5-944B-C40F7DF3F83F}" srcOrd="1" destOrd="0" presId="urn:microsoft.com/office/officeart/2005/8/layout/venn2"/>
    <dgm:cxn modelId="{E8992C9E-69EC-4AF1-8AD2-FFCD90D3B249}" srcId="{5D775E47-DE8F-4C56-B389-E0A459D555F3}" destId="{74125BC2-2238-4ED8-81D3-464AFB4EDD77}" srcOrd="2" destOrd="0" parTransId="{3F6C06D0-1D35-4C9F-AE7C-DF96763C7429}" sibTransId="{65FE4F50-92D7-4665-9B53-8C8AB898243A}"/>
    <dgm:cxn modelId="{6056DACC-FFB4-46BC-8468-80EE7EA19C20}" type="presOf" srcId="{D98800B5-B90F-4420-8665-A5EF198ABF20}" destId="{AF3B9413-8D56-4134-A80C-9C7248D4359C}" srcOrd="1" destOrd="0" presId="urn:microsoft.com/office/officeart/2005/8/layout/venn2"/>
    <dgm:cxn modelId="{9D3DE632-0B85-4889-B002-DAE0FEE25BE2}" type="presOf" srcId="{D98800B5-B90F-4420-8665-A5EF198ABF20}" destId="{DE018FEB-24F9-4189-849E-32E8E483427E}" srcOrd="0" destOrd="0" presId="urn:microsoft.com/office/officeart/2005/8/layout/venn2"/>
    <dgm:cxn modelId="{9D9F8C04-C9BF-4625-A559-43A950943E90}" type="presParOf" srcId="{967F7AAE-01A4-413E-B807-4893CB97DA00}" destId="{B5EBADB9-E00A-4ADA-A3A6-F008DACCF678}" srcOrd="0" destOrd="0" presId="urn:microsoft.com/office/officeart/2005/8/layout/venn2"/>
    <dgm:cxn modelId="{274B9821-957A-4C42-8162-0519267F12E9}" type="presParOf" srcId="{B5EBADB9-E00A-4ADA-A3A6-F008DACCF678}" destId="{3E3259D1-237E-4C6B-943C-0B1E555CC091}" srcOrd="0" destOrd="0" presId="urn:microsoft.com/office/officeart/2005/8/layout/venn2"/>
    <dgm:cxn modelId="{A8AF3F30-45B4-4347-8E9B-754F4512632B}" type="presParOf" srcId="{B5EBADB9-E00A-4ADA-A3A6-F008DACCF678}" destId="{3F75A8B9-D6DD-4208-B52C-10D1BE3D6407}" srcOrd="1" destOrd="0" presId="urn:microsoft.com/office/officeart/2005/8/layout/venn2"/>
    <dgm:cxn modelId="{EAF3D63B-3946-44E2-B00F-77AC0F8E51D4}" type="presParOf" srcId="{967F7AAE-01A4-413E-B807-4893CB97DA00}" destId="{FFA229A3-3219-419E-A5CC-06666A8CF8D0}" srcOrd="1" destOrd="0" presId="urn:microsoft.com/office/officeart/2005/8/layout/venn2"/>
    <dgm:cxn modelId="{0C16BBAD-BC35-4E7D-8970-47CB1864F66B}" type="presParOf" srcId="{FFA229A3-3219-419E-A5CC-06666A8CF8D0}" destId="{DE018FEB-24F9-4189-849E-32E8E483427E}" srcOrd="0" destOrd="0" presId="urn:microsoft.com/office/officeart/2005/8/layout/venn2"/>
    <dgm:cxn modelId="{87BD4BBC-B49D-4EEC-B779-DAD031D596AF}" type="presParOf" srcId="{FFA229A3-3219-419E-A5CC-06666A8CF8D0}" destId="{AF3B9413-8D56-4134-A80C-9C7248D4359C}" srcOrd="1" destOrd="0" presId="urn:microsoft.com/office/officeart/2005/8/layout/venn2"/>
    <dgm:cxn modelId="{2408203B-3B9A-4743-8555-CDE74303E03D}" type="presParOf" srcId="{967F7AAE-01A4-413E-B807-4893CB97DA00}" destId="{B9F2F3FE-FFFE-4FFF-BD0D-6F285D719123}" srcOrd="2" destOrd="0" presId="urn:microsoft.com/office/officeart/2005/8/layout/venn2"/>
    <dgm:cxn modelId="{D07A18AB-3AAD-40BD-967B-47B367809394}" type="presParOf" srcId="{B9F2F3FE-FFFE-4FFF-BD0D-6F285D719123}" destId="{6D6A397D-5FAC-40C5-9FB4-FC7E41C6EAC1}" srcOrd="0" destOrd="0" presId="urn:microsoft.com/office/officeart/2005/8/layout/venn2"/>
    <dgm:cxn modelId="{CF57FCE7-3310-4999-A649-3CB75AF4CB54}" type="presParOf" srcId="{B9F2F3FE-FFFE-4FFF-BD0D-6F285D719123}" destId="{175AD3FB-2C80-4AE5-944B-C40F7DF3F83F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259D1-237E-4C6B-943C-0B1E555CC091}">
      <dsp:nvSpPr>
        <dsp:cNvPr id="0" name=""/>
        <dsp:cNvSpPr/>
      </dsp:nvSpPr>
      <dsp:spPr>
        <a:xfrm>
          <a:off x="342272" y="0"/>
          <a:ext cx="3025554" cy="302555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b="1" kern="1200" dirty="0" smtClean="0"/>
            <a:t>PeVD</a:t>
          </a:r>
          <a:endParaRPr lang="fr-FR" sz="2400" b="1" kern="1200" dirty="0"/>
        </a:p>
      </dsp:txBody>
      <dsp:txXfrm>
        <a:off x="1326333" y="151277"/>
        <a:ext cx="1057431" cy="453833"/>
      </dsp:txXfrm>
    </dsp:sp>
    <dsp:sp modelId="{DE018FEB-24F9-4189-849E-32E8E483427E}">
      <dsp:nvSpPr>
        <dsp:cNvPr id="0" name=""/>
        <dsp:cNvSpPr/>
      </dsp:nvSpPr>
      <dsp:spPr>
        <a:xfrm>
          <a:off x="546262" y="756388"/>
          <a:ext cx="2617573" cy="2269165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b="1" kern="1200" dirty="0" smtClean="0"/>
            <a:t>SCP</a:t>
          </a:r>
        </a:p>
      </dsp:txBody>
      <dsp:txXfrm>
        <a:off x="1245154" y="898211"/>
        <a:ext cx="1219789" cy="425468"/>
      </dsp:txXfrm>
    </dsp:sp>
    <dsp:sp modelId="{6D6A397D-5FAC-40C5-9FB4-FC7E41C6EAC1}">
      <dsp:nvSpPr>
        <dsp:cNvPr id="0" name=""/>
        <dsp:cNvSpPr/>
      </dsp:nvSpPr>
      <dsp:spPr>
        <a:xfrm>
          <a:off x="712917" y="1512777"/>
          <a:ext cx="2284263" cy="151277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Insuffisance veineuse</a:t>
          </a:r>
          <a:endParaRPr lang="fr-FR" sz="2000" b="1" kern="1200" dirty="0"/>
        </a:p>
      </dsp:txBody>
      <dsp:txXfrm>
        <a:off x="1047440" y="1890971"/>
        <a:ext cx="1615217" cy="756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2CA7E-18D6-4142-A526-4F1D8EEFBB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C392E4-3804-4ECD-9E36-92ADB08A111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29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97751-0211-4AF4-B81C-5AB81BDD94B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33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2D67-1214-4310-AE1E-9DC1B33A50C0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0766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2D67-1214-4310-AE1E-9DC1B33A50C0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8949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2D67-1214-4310-AE1E-9DC1B33A50C0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6702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32D67-1214-4310-AE1E-9DC1B33A50C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926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1929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440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2895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943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6986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549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56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70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79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18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73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E146C-6315-4F3E-A22B-AC281E4EF1FE}" type="datetimeFigureOut">
              <a:rPr lang="fr-FR" smtClean="0"/>
              <a:t>14/02/2026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BBEDD-5AD8-421E-B644-BCDF82435E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7548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16282" y="1184286"/>
            <a:ext cx="2656177" cy="567371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fr-FR" b="1" dirty="0" smtClean="0">
                <a:solidFill>
                  <a:schemeClr val="accent2"/>
                </a:solidFill>
              </a:rPr>
              <a:t>Définitions: </a:t>
            </a:r>
          </a:p>
        </p:txBody>
      </p:sp>
      <p:sp>
        <p:nvSpPr>
          <p:cNvPr id="4" name="Rectangle 3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0" dirty="0" smtClean="0">
                <a:effectLst/>
              </a:rPr>
              <a:t> 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53181" y="170597"/>
            <a:ext cx="10947415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Généralités</a:t>
            </a:r>
            <a:endParaRPr lang="fr-FR" sz="60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389709" y="1810464"/>
            <a:ext cx="880078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300" b="1" dirty="0" err="1" smtClean="0">
                <a:solidFill>
                  <a:schemeClr val="tx2"/>
                </a:solidFill>
              </a:rPr>
              <a:t>Pelvic</a:t>
            </a:r>
            <a:r>
              <a:rPr lang="fr-FR" sz="2300" b="1" dirty="0" smtClean="0">
                <a:solidFill>
                  <a:schemeClr val="tx2"/>
                </a:solidFill>
              </a:rPr>
              <a:t> </a:t>
            </a:r>
            <a:r>
              <a:rPr lang="fr-FR" sz="2300" b="1" dirty="0" err="1" smtClean="0">
                <a:solidFill>
                  <a:schemeClr val="tx2"/>
                </a:solidFill>
              </a:rPr>
              <a:t>Veinous</a:t>
            </a:r>
            <a:r>
              <a:rPr lang="fr-FR" sz="2300" b="1" dirty="0" smtClean="0">
                <a:solidFill>
                  <a:schemeClr val="tx2"/>
                </a:solidFill>
              </a:rPr>
              <a:t> </a:t>
            </a:r>
            <a:r>
              <a:rPr lang="fr-FR" sz="2300" b="1" dirty="0" err="1" smtClean="0">
                <a:solidFill>
                  <a:schemeClr val="tx2"/>
                </a:solidFill>
              </a:rPr>
              <a:t>Disorder</a:t>
            </a:r>
            <a:r>
              <a:rPr lang="fr-FR" sz="2300" b="1" dirty="0" smtClean="0">
                <a:solidFill>
                  <a:schemeClr val="tx2"/>
                </a:solidFill>
              </a:rPr>
              <a:t> (PeVD</a:t>
            </a:r>
            <a:r>
              <a:rPr lang="fr-FR" sz="2300" b="1" dirty="0">
                <a:solidFill>
                  <a:schemeClr val="tx2"/>
                </a:solidFill>
              </a:rPr>
              <a:t>): </a:t>
            </a:r>
            <a:r>
              <a:rPr lang="fr-FR" sz="2300" dirty="0" smtClean="0"/>
              <a:t>ensemble </a:t>
            </a:r>
            <a:r>
              <a:rPr lang="fr-FR" sz="2300" dirty="0"/>
              <a:t>de pathologies veineuses </a:t>
            </a:r>
            <a:r>
              <a:rPr lang="fr-FR" sz="2300" dirty="0" smtClean="0"/>
              <a:t>liées à l’anatomie </a:t>
            </a:r>
            <a:r>
              <a:rPr lang="fr-FR" sz="2300" dirty="0"/>
              <a:t>et l’hémodynamique du système veineux pelvien.</a:t>
            </a:r>
            <a:r>
              <a:rPr lang="fr-FR" sz="2300" dirty="0" smtClean="0"/>
              <a:t> 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300" b="1" dirty="0" smtClean="0">
                <a:solidFill>
                  <a:schemeClr val="tx2"/>
                </a:solidFill>
              </a:rPr>
              <a:t>Syndrome de congestion pelvienne (SCP): </a:t>
            </a:r>
            <a:r>
              <a:rPr lang="fr-FR" sz="2300" dirty="0" smtClean="0"/>
              <a:t>sous groupe </a:t>
            </a:r>
            <a:r>
              <a:rPr lang="fr-FR" sz="2300" b="1" dirty="0" smtClean="0">
                <a:solidFill>
                  <a:schemeClr val="accent4">
                    <a:lumMod val="75000"/>
                  </a:schemeClr>
                </a:solidFill>
              </a:rPr>
              <a:t>clinique</a:t>
            </a:r>
            <a:r>
              <a:rPr lang="fr-FR" sz="23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fr-FR" sz="2300" dirty="0" smtClean="0"/>
              <a:t>du PeVD, caractérisé par </a:t>
            </a:r>
            <a:r>
              <a:rPr lang="fr-FR" sz="2300" b="1" dirty="0" smtClean="0">
                <a:solidFill>
                  <a:schemeClr val="accent4">
                    <a:lumMod val="75000"/>
                  </a:schemeClr>
                </a:solidFill>
              </a:rPr>
              <a:t>une douleur chronique plus de 6 mois </a:t>
            </a:r>
            <a:r>
              <a:rPr lang="fr-FR" sz="2300" dirty="0" smtClean="0"/>
              <a:t>associée à des anomalies anatomiques et physiologiques concomitantes.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r-FR" sz="2300" b="1" dirty="0">
                <a:solidFill>
                  <a:schemeClr val="tx2"/>
                </a:solidFill>
              </a:rPr>
              <a:t>L’insuffisance </a:t>
            </a:r>
            <a:r>
              <a:rPr lang="fr-FR" sz="2300" b="1" dirty="0" smtClean="0">
                <a:solidFill>
                  <a:schemeClr val="tx2"/>
                </a:solidFill>
              </a:rPr>
              <a:t>veineuse: </a:t>
            </a:r>
            <a:r>
              <a:rPr lang="fr-FR" sz="2300" dirty="0" smtClean="0"/>
              <a:t>étiologie distincte du SCP, mécanisme physiopathologique (dilatation veineuse, stase, reflux).</a:t>
            </a:r>
          </a:p>
        </p:txBody>
      </p:sp>
      <p:graphicFrame>
        <p:nvGraphicFramePr>
          <p:cNvPr id="11" name="Diagramme 10"/>
          <p:cNvGraphicFramePr/>
          <p:nvPr>
            <p:extLst/>
          </p:nvPr>
        </p:nvGraphicFramePr>
        <p:xfrm>
          <a:off x="8812532" y="2663349"/>
          <a:ext cx="3710099" cy="3025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6407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516678" y="1225015"/>
            <a:ext cx="390974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Échographie </a:t>
            </a:r>
            <a:endParaRPr lang="fr-FR" sz="2400" b="1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869197" y="1910102"/>
            <a:ext cx="10785528" cy="18404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2400" dirty="0"/>
              <a:t>Les critères échographiques distinctifs pour suggérer le diagnostic du syndrome de congestion pelvienne incluent :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53182" y="170597"/>
            <a:ext cx="611957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Diagnostic positif </a:t>
            </a:r>
            <a:endParaRPr lang="fr-FR" sz="6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772760" y="170597"/>
            <a:ext cx="465366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</a:t>
            </a:r>
            <a:endParaRPr lang="fr-FR" sz="6000" b="1" dirty="0"/>
          </a:p>
        </p:txBody>
      </p:sp>
      <p:sp>
        <p:nvSpPr>
          <p:cNvPr id="3" name="Rectangle 2"/>
          <p:cNvSpPr/>
          <p:nvPr/>
        </p:nvSpPr>
        <p:spPr>
          <a:xfrm>
            <a:off x="461518" y="3210258"/>
            <a:ext cx="6058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fr-FR" sz="2400" b="1" dirty="0">
                <a:solidFill>
                  <a:schemeClr val="accent1">
                    <a:lumMod val="50000"/>
                  </a:schemeClr>
                </a:solidFill>
              </a:rPr>
              <a:t>Aspect tortueux et dilaté d’une veine pelvienne avec diamètre &gt; à 4 mm</a:t>
            </a:r>
            <a:r>
              <a:rPr lang="fr-FR" sz="24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fr-F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925" y="2876840"/>
            <a:ext cx="5933479" cy="329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5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516678" y="1225015"/>
            <a:ext cx="390974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TDM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53182" y="170597"/>
            <a:ext cx="611957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Diagnostic positif </a:t>
            </a:r>
            <a:endParaRPr lang="fr-FR" sz="6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6772760" y="170597"/>
            <a:ext cx="465366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</a:t>
            </a:r>
            <a:endParaRPr lang="fr-FR" sz="6000" b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656" y="1384373"/>
            <a:ext cx="4306795" cy="482499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94198" y="6337293"/>
            <a:ext cx="4503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/>
              <a:t>Dilatation de la veine ovarienne gauche </a:t>
            </a:r>
            <a:endParaRPr lang="fr-FR" sz="2000" b="1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366" y="2257455"/>
            <a:ext cx="6187787" cy="3569131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6922715" y="5937183"/>
            <a:ext cx="4503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1" dirty="0" smtClean="0"/>
              <a:t>Dilatation des veines para-utérines: varices pelviennes  </a:t>
            </a:r>
            <a:endParaRPr lang="fr-FR" sz="2000" b="1" i="1" dirty="0"/>
          </a:p>
        </p:txBody>
      </p:sp>
      <p:sp>
        <p:nvSpPr>
          <p:cNvPr id="2" name="ZoneTexte 1"/>
          <p:cNvSpPr txBox="1"/>
          <p:nvPr/>
        </p:nvSpPr>
        <p:spPr>
          <a:xfrm>
            <a:off x="5796366" y="2257455"/>
            <a:ext cx="387458" cy="3693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cxnSp>
        <p:nvCxnSpPr>
          <p:cNvPr id="4" name="Connecteur droit avec flèche 3"/>
          <p:cNvCxnSpPr/>
          <p:nvPr/>
        </p:nvCxnSpPr>
        <p:spPr>
          <a:xfrm flipH="1">
            <a:off x="4029559" y="2442121"/>
            <a:ext cx="247973" cy="18466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65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7516678" y="1225015"/>
            <a:ext cx="390974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IRM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53182" y="170597"/>
            <a:ext cx="611957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Diagnostic positif </a:t>
            </a:r>
            <a:endParaRPr lang="fr-FR" sz="6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772760" y="170597"/>
            <a:ext cx="465366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</a:t>
            </a:r>
            <a:endParaRPr lang="fr-FR" sz="60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2769030" y="6321052"/>
            <a:ext cx="7444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i="1" dirty="0" smtClean="0"/>
              <a:t>Séquence </a:t>
            </a:r>
            <a:r>
              <a:rPr lang="fr-FR" sz="2000" b="1" i="1" dirty="0" err="1" smtClean="0"/>
              <a:t>angio</a:t>
            </a:r>
            <a:r>
              <a:rPr lang="fr-FR" sz="2000" b="1" i="1" dirty="0" err="1"/>
              <a:t>-</a:t>
            </a:r>
            <a:r>
              <a:rPr lang="fr-FR" sz="2000" b="1" i="1" dirty="0" err="1" smtClean="0"/>
              <a:t>RM</a:t>
            </a:r>
            <a:r>
              <a:rPr lang="fr-FR" sz="2000" b="1" i="1" dirty="0" smtClean="0"/>
              <a:t> après injection </a:t>
            </a:r>
            <a:r>
              <a:rPr lang="fr-FR" sz="2000" b="1" i="1" dirty="0" err="1" smtClean="0"/>
              <a:t>dymanique</a:t>
            </a:r>
            <a:r>
              <a:rPr lang="fr-FR" sz="2000" b="1" i="1" dirty="0" smtClean="0"/>
              <a:t> de PDC</a:t>
            </a:r>
            <a:endParaRPr lang="fr-FR" sz="2000" b="1" i="1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817" y="1882864"/>
            <a:ext cx="2681207" cy="439854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2994" y="1910100"/>
            <a:ext cx="2727670" cy="430209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4384" y="1910101"/>
            <a:ext cx="2593947" cy="4269276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673816" y="5842861"/>
            <a:ext cx="96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28 sec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5036980" y="5840010"/>
            <a:ext cx="96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33 sec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8198634" y="5802764"/>
            <a:ext cx="96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43 sec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7516678" y="1225015"/>
            <a:ext cx="3909747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Phlébographie </a:t>
            </a:r>
            <a:endParaRPr lang="fr-FR" sz="2400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653182" y="170597"/>
            <a:ext cx="611957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Diagnostic positif </a:t>
            </a:r>
            <a:endParaRPr lang="fr-FR" sz="6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6772760" y="170597"/>
            <a:ext cx="4653665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b="1" dirty="0" smtClean="0"/>
              <a:t>Imagerie</a:t>
            </a:r>
            <a:endParaRPr lang="fr-FR" sz="6000" b="1" dirty="0"/>
          </a:p>
        </p:txBody>
      </p:sp>
      <p:sp>
        <p:nvSpPr>
          <p:cNvPr id="4" name="Rectangle 3"/>
          <p:cNvSpPr/>
          <p:nvPr/>
        </p:nvSpPr>
        <p:spPr>
          <a:xfrm>
            <a:off x="1689314" y="6162460"/>
            <a:ext cx="47424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/>
              <a:t>Dilatation de la veine ovarienne gauche avec reflux de PDC</a:t>
            </a:r>
            <a:endParaRPr lang="fr-FR" sz="2000" b="1" i="1" dirty="0"/>
          </a:p>
        </p:txBody>
      </p:sp>
      <p:sp>
        <p:nvSpPr>
          <p:cNvPr id="10" name="Rectangle 9"/>
          <p:cNvSpPr/>
          <p:nvPr/>
        </p:nvSpPr>
        <p:spPr>
          <a:xfrm>
            <a:off x="6772760" y="6211668"/>
            <a:ext cx="38226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i="1" dirty="0" smtClean="0"/>
              <a:t>Dilatation des veines péri-utérines </a:t>
            </a:r>
          </a:p>
          <a:p>
            <a:pPr algn="ctr"/>
            <a:r>
              <a:rPr lang="fr-FR" sz="2000" b="1" i="1" dirty="0" smtClean="0"/>
              <a:t>et pelviennes </a:t>
            </a:r>
            <a:endParaRPr lang="fr-FR" sz="2000" b="1" i="1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122" y="1851960"/>
            <a:ext cx="2412315" cy="420834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58" y="1783654"/>
            <a:ext cx="5316995" cy="4233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7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168</Words>
  <Application>Microsoft Office PowerPoint</Application>
  <PresentationFormat>Grand écran</PresentationFormat>
  <Paragraphs>37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dell</dc:creator>
  <cp:lastModifiedBy>dell</cp:lastModifiedBy>
  <cp:revision>2</cp:revision>
  <dcterms:created xsi:type="dcterms:W3CDTF">2026-02-14T18:18:51Z</dcterms:created>
  <dcterms:modified xsi:type="dcterms:W3CDTF">2026-02-14T18:40:49Z</dcterms:modified>
</cp:coreProperties>
</file>