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"/>
  </p:notesMasterIdLst>
  <p:sldIdLst>
    <p:sldId id="291" r:id="rId2"/>
    <p:sldId id="298" r:id="rId3"/>
    <p:sldId id="307" r:id="rId4"/>
    <p:sldId id="323" r:id="rId5"/>
    <p:sldId id="309" r:id="rId6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367"/>
    <p:restoredTop sz="94717"/>
  </p:normalViewPr>
  <p:slideViewPr>
    <p:cSldViewPr snapToGrid="0">
      <p:cViewPr varScale="1">
        <p:scale>
          <a:sx n="107" d="100"/>
          <a:sy n="107" d="100"/>
        </p:scale>
        <p:origin x="528" y="1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BF512F-D574-7545-9EC5-5E40C7B3471E}" type="datetimeFigureOut">
              <a:rPr lang="fr-FR" smtClean="0"/>
              <a:t>27/02/2026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EF2C46-2767-2248-A4C0-3DD7FFE816E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147786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494093-D931-2DE7-6212-2D6A9FF75C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018FEA2-F216-784D-EB56-AAAD8D4284F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8509FFD-522D-33BF-04E3-5C12AD426EC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strike="sngStrike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2B940F8-604C-F0C6-1D09-35D398F97AC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E4BAFA-70EE-EA44-B045-D79437ABC5B8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72913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1C6B56-C0D4-9876-C2D2-523DA62A53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FC567F8-BC99-B42C-198F-E392EED4782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1470734-F276-CD26-DC7E-D666FF827BB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strike="sngStrike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45CBFAD-18CF-3EE4-C3B7-894146163EC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E4BAFA-70EE-EA44-B045-D79437ABC5B8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3293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517062-7C1C-BD6E-8EFB-4C6303C20C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C696171-7BA4-02A5-FCE3-7E24AB603C0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6924E57-7279-CD57-E90B-79AB9EB0600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strike="sngStrike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DFB8B01-2BA2-0F5D-46FB-D8FF296897F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E4BAFA-70EE-EA44-B045-D79437ABC5B8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35973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332680-F82F-ABE1-2C95-6836D10579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179BBD0-2C4B-95C4-3486-0395593A77A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B13D91E-F29E-A694-66B6-3E855DF4D8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strike="sngStrike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1AAE186-26F0-58B2-7D4E-719D86ED7B4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E4BAFA-70EE-EA44-B045-D79437ABC5B8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966251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IRM: 4 caractéristiques orientent vers une MPNST plutôt que vers un schwannome : • Taille ≥ 5 cm • Rehaussement périphérique • Zones œdémateuses </a:t>
            </a:r>
            <a:r>
              <a:rPr lang="fr-MA" dirty="0" err="1"/>
              <a:t>périlésionnelles</a:t>
            </a:r>
            <a:r>
              <a:rPr lang="fr-MA" dirty="0"/>
              <a:t> • Zones kystiques intra-tumorales ( hémorragies ou nécrose) Si 2 à 4 des ces critères sont présents ceci signifie une probabilité élevée de malignité (spécificité 90 %, sensitivité 61%)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7F2950-2D51-9643-8DCB-5C9CE0E2A2F8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00908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55F5AC0-4CB9-EFEA-48B5-551CC441BE3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82A032F9-EA17-FAA3-842B-CD36EA11A2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6EC233C-7734-47A5-14A7-E227AE8AAA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41D39-6248-D149-ADD9-D6B97FEE8DE0}" type="datetimeFigureOut">
              <a:rPr lang="fr-FR" smtClean="0"/>
              <a:t>27/02/2026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736A29D-E590-2A4C-2B63-7A8E97D033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9118809-1A26-5109-A56F-3BE8AF8527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0E9F9-4F05-9B43-915C-BDD6E2AA928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058153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42A09F3-0AC7-6A9D-C50D-14594FB128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F37C439-C1CF-A842-4E7F-FC4EE85C20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5F051D3-59F6-5303-A9D7-D392476499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41D39-6248-D149-ADD9-D6B97FEE8DE0}" type="datetimeFigureOut">
              <a:rPr lang="fr-FR" smtClean="0"/>
              <a:t>27/02/2026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B011CA8-A72E-D75B-FE66-99AE9115B5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4A40B88-1B77-6B52-065F-92445F2E18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0E9F9-4F05-9B43-915C-BDD6E2AA928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362619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E5B679C-B4D6-E3C9-645B-07E8821394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12BC424-BF72-8DED-325C-C9C35CC735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A766B68-2D0C-AA1C-8B4C-1092982A12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41D39-6248-D149-ADD9-D6B97FEE8DE0}" type="datetimeFigureOut">
              <a:rPr lang="fr-FR" smtClean="0"/>
              <a:t>27/02/2026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BC813CA-F1A5-2491-7B7C-4641B38ED2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6D3DCF4-D6B8-5578-9B78-E22092911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0E9F9-4F05-9B43-915C-BDD6E2AA928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50534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6F74BF6-DC3E-83BA-D5E8-421EB37B0A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B68AF84-19D5-AE11-05F8-B77AE97B096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3D0BBF7-4AD5-81E8-5822-248FFA8C3E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3C5B5D1-2869-9DF7-66FD-8351DEFED5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41D39-6248-D149-ADD9-D6B97FEE8DE0}" type="datetimeFigureOut">
              <a:rPr lang="fr-FR" smtClean="0"/>
              <a:t>27/02/2026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7170D94-C675-6D74-8CA5-B424BC5E02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9565A17-5ED7-25C8-C2AF-709F6CD6D9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0E9F9-4F05-9B43-915C-BDD6E2AA928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701466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23F3F29-65D9-BD19-9D75-DC12A91F58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3A8BF5D-F562-8FB6-E28D-DAD72473AB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72D5F94F-7B4B-5A0A-9509-11608952FA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9B174574-1A75-4AD0-457F-6917FF21CDB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3A366019-5EA1-1CF2-7D62-7392A5B8FFF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66202547-8EF8-E208-8092-543B41867A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41D39-6248-D149-ADD9-D6B97FEE8DE0}" type="datetimeFigureOut">
              <a:rPr lang="fr-FR" smtClean="0"/>
              <a:t>27/02/2026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B60C3610-ED16-7320-0EC6-7004B943E2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174B50AD-B3C8-9172-FB17-F89F8E6FDC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0E9F9-4F05-9B43-915C-BDD6E2AA928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96924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F4C48C5-B3DE-B0CD-75F7-88AA46BA7E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CA989535-E841-1046-7CB8-B97909818E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41D39-6248-D149-ADD9-D6B97FEE8DE0}" type="datetimeFigureOut">
              <a:rPr lang="fr-FR" smtClean="0"/>
              <a:t>27/02/2026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18E35836-42DC-1117-A724-DEDD826EE1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690108E6-82E1-D7BD-CB19-B5461945F2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0E9F9-4F05-9B43-915C-BDD6E2AA928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05074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99C7F3D9-CEBA-756C-0B0E-F1BA5CEE5F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41D39-6248-D149-ADD9-D6B97FEE8DE0}" type="datetimeFigureOut">
              <a:rPr lang="fr-FR" smtClean="0"/>
              <a:t>27/02/2026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882937A-1CEB-F6E8-17FB-8FDC583B1A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60005D9-0692-D716-33E8-90245280BE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0E9F9-4F05-9B43-915C-BDD6E2AA928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316729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118DB7A-69A1-4432-6D88-434F83566B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D74F9AB-8F4F-599F-C4E3-E3B84023ED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137AD35-CB50-50F1-3035-A551438F143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103CB078-1376-4F2D-79F9-A7CA651FB8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41D39-6248-D149-ADD9-D6B97FEE8DE0}" type="datetimeFigureOut">
              <a:rPr lang="fr-FR" smtClean="0"/>
              <a:t>27/02/2026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6BFA1A9-C83E-0B47-127D-A559C78644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DAFCA76-C28F-A9B4-CA7A-48FCB5756C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0E9F9-4F05-9B43-915C-BDD6E2AA928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118530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72220E4-BCFF-86E4-257B-53B29C9A31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A6F3A587-AE83-8C03-CC2C-ABF981F8A61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F2C3C55-A836-53BF-676A-C4E550D986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6973D453-F53A-F0E2-4037-8A1E51DAE9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41D39-6248-D149-ADD9-D6B97FEE8DE0}" type="datetimeFigureOut">
              <a:rPr lang="fr-FR" smtClean="0"/>
              <a:t>27/02/2026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3E7651C-3320-E2E0-C80A-938B31EFAF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5C2E07F-7869-7838-713C-E6D4279F87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0E9F9-4F05-9B43-915C-BDD6E2AA928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28588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5E72201-BBEE-7A45-E68C-C28EC713CA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2E28594F-CAB7-2F5A-EBCA-2C9904EDEF5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DEC592A-282D-9263-C325-1069A3A6BA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41D39-6248-D149-ADD9-D6B97FEE8DE0}" type="datetimeFigureOut">
              <a:rPr lang="fr-FR" smtClean="0"/>
              <a:t>27/02/2026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F6E0807-3B6C-374D-7CFC-CEF06F0925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D686DE8-4FDB-8AFB-2B52-D67C9E54BF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0E9F9-4F05-9B43-915C-BDD6E2AA928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690839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AAFB794C-9B41-9EDE-70B0-CA10983C5C1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1FE88090-F4B1-ED96-4E29-A4AA8CD60A7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05F537D-72E3-DD2C-C058-915CCC5D10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41D39-6248-D149-ADD9-D6B97FEE8DE0}" type="datetimeFigureOut">
              <a:rPr lang="fr-FR" smtClean="0"/>
              <a:t>27/02/2026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DC3FCDE-6C2E-872B-536F-F98919ACC9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04778FC-498B-F950-6359-5CE74A7197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0E9F9-4F05-9B43-915C-BDD6E2AA928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176611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4B6AB918-3379-64BD-3E23-930B55E5C6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708B66B-643C-B778-6EE8-26C3CB8CC7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488066B-7BD0-D752-6E99-C9735DFD7E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841D39-6248-D149-ADD9-D6B97FEE8DE0}" type="datetimeFigureOut">
              <a:rPr lang="fr-FR" smtClean="0"/>
              <a:t>27/02/2026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297CC15-E3C2-D3B1-C463-28B15A315FF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AB3E265-E99A-D09C-ADFA-DDEBABC3512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70E9F9-4F05-9B43-915C-BDD6E2AA928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824732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836DAF-C287-496E-C87D-BACCA3A6B2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52719D7-742A-2BD2-61AF-63381880EF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07240" y="2004238"/>
            <a:ext cx="10956010" cy="3823808"/>
          </a:xfrm>
        </p:spPr>
        <p:txBody>
          <a:bodyPr>
            <a:normAutofit/>
          </a:bodyPr>
          <a:lstStyle/>
          <a:p>
            <a:pPr>
              <a:spcAft>
                <a:spcPts val="225"/>
              </a:spcAft>
            </a:pPr>
            <a:r>
              <a:rPr lang="fr-MA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T1 :</a:t>
            </a:r>
          </a:p>
          <a:p>
            <a:pPr marL="685800" lvl="2">
              <a:spcBef>
                <a:spcPts val="1000"/>
              </a:spcBef>
              <a:spcAft>
                <a:spcPts val="225"/>
              </a:spcAft>
            </a:pPr>
            <a:r>
              <a:rPr lang="fr-MA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Iso-signal ou léger </a:t>
            </a:r>
            <a:r>
              <a:rPr lang="fr-MA" sz="2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hypo-signal</a:t>
            </a:r>
            <a:r>
              <a:rPr lang="fr-MA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par rapport au muscle.</a:t>
            </a:r>
          </a:p>
          <a:p>
            <a:pPr marL="685800" lvl="2">
              <a:spcBef>
                <a:spcPts val="1000"/>
              </a:spcBef>
              <a:spcAft>
                <a:spcPts val="225"/>
              </a:spcAft>
            </a:pPr>
            <a:r>
              <a:rPr lang="fr-MA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"Split-fat sign" : Fin liseré graisseux périphérique </a:t>
            </a:r>
          </a:p>
          <a:p>
            <a:pPr marL="228600" lvl="1">
              <a:spcBef>
                <a:spcPts val="1000"/>
              </a:spcBef>
              <a:spcAft>
                <a:spcPts val="225"/>
              </a:spcAft>
            </a:pPr>
            <a:r>
              <a:rPr lang="fr-MA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T2 FS / STIR :</a:t>
            </a:r>
          </a:p>
          <a:p>
            <a:pPr marL="685800" lvl="2">
              <a:spcBef>
                <a:spcPts val="1000"/>
              </a:spcBef>
              <a:spcAft>
                <a:spcPts val="225"/>
              </a:spcAft>
            </a:pPr>
            <a:r>
              <a:rPr lang="fr-MA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Hypersignal T2</a:t>
            </a:r>
          </a:p>
          <a:p>
            <a:pPr marL="685800" lvl="2">
              <a:lnSpc>
                <a:spcPct val="100000"/>
              </a:lnSpc>
              <a:spcBef>
                <a:spcPts val="1000"/>
              </a:spcBef>
              <a:spcAft>
                <a:spcPts val="225"/>
              </a:spcAft>
            </a:pPr>
            <a:r>
              <a:rPr lang="fr-MA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« </a:t>
            </a:r>
            <a:r>
              <a:rPr lang="fr-MA" sz="2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Fascicular</a:t>
            </a:r>
            <a:r>
              <a:rPr lang="fr-MA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Sign » ou « </a:t>
            </a:r>
            <a:r>
              <a:rPr lang="fr-MA" sz="2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target</a:t>
            </a:r>
            <a:r>
              <a:rPr lang="fr-MA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sign »</a:t>
            </a:r>
          </a:p>
          <a:p>
            <a:pPr marL="685800" lvl="2">
              <a:lnSpc>
                <a:spcPct val="100000"/>
              </a:lnSpc>
              <a:spcBef>
                <a:spcPts val="1000"/>
              </a:spcBef>
              <a:spcAft>
                <a:spcPts val="225"/>
              </a:spcAft>
            </a:pPr>
            <a:r>
              <a:rPr lang="fr-MA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Tumeur au contact d’un nerf ou sur son trajet. 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0DDA9861-443B-49AD-76EA-B2FC94420641}"/>
              </a:ext>
            </a:extLst>
          </p:cNvPr>
          <p:cNvSpPr txBox="1">
            <a:spLocks/>
          </p:cNvSpPr>
          <p:nvPr/>
        </p:nvSpPr>
        <p:spPr>
          <a:xfrm>
            <a:off x="7955279" y="195308"/>
            <a:ext cx="3907971" cy="523149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2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Schwannome</a:t>
            </a:r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FF113A8B-A2C8-0436-D9FB-73DE31A812ED}"/>
              </a:ext>
            </a:extLst>
          </p:cNvPr>
          <p:cNvSpPr txBox="1">
            <a:spLocks/>
          </p:cNvSpPr>
          <p:nvPr/>
        </p:nvSpPr>
        <p:spPr>
          <a:xfrm>
            <a:off x="3338677" y="925451"/>
            <a:ext cx="5515128" cy="631047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defPPr>
              <a:defRPr lang="fr-FR"/>
            </a:defPPr>
            <a:lvl1pPr algn="ctr">
              <a:lnSpc>
                <a:spcPct val="90000"/>
              </a:lnSpc>
              <a:spcBef>
                <a:spcPct val="0"/>
              </a:spcBef>
              <a:buNone/>
              <a:defRPr sz="24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IRM</a:t>
            </a:r>
          </a:p>
        </p:txBody>
      </p:sp>
    </p:spTree>
    <p:extLst>
      <p:ext uri="{BB962C8B-B14F-4D97-AF65-F5344CB8AC3E}">
        <p14:creationId xmlns:p14="http://schemas.microsoft.com/office/powerpoint/2010/main" val="34996786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16A907-5A81-9BAC-07F4-527FD3433B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D2768E2-E655-A421-314F-48D1D84B19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01876"/>
            <a:ext cx="8187047" cy="3933799"/>
          </a:xfrm>
        </p:spPr>
        <p:txBody>
          <a:bodyPr vert="horz" lIns="91440" tIns="45720" rIns="91440" bIns="45720" rtlCol="0">
            <a:normAutofit fontScale="55000" lnSpcReduction="20000"/>
          </a:bodyPr>
          <a:lstStyle/>
          <a:p>
            <a:pPr>
              <a:spcAft>
                <a:spcPts val="225"/>
              </a:spcAft>
            </a:pPr>
            <a:r>
              <a:rPr lang="fr-MA" sz="3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T1 C+ FS :</a:t>
            </a:r>
          </a:p>
          <a:p>
            <a:pPr marL="685800" lvl="2">
              <a:lnSpc>
                <a:spcPct val="110000"/>
              </a:lnSpc>
              <a:spcBef>
                <a:spcPts val="1000"/>
              </a:spcBef>
              <a:spcAft>
                <a:spcPts val="225"/>
              </a:spcAft>
            </a:pPr>
            <a:r>
              <a:rPr lang="fr-MA" sz="3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Rehaussement intense.</a:t>
            </a:r>
          </a:p>
          <a:p>
            <a:pPr>
              <a:spcAft>
                <a:spcPts val="225"/>
              </a:spcAft>
            </a:pPr>
            <a:r>
              <a:rPr lang="fr-MA" sz="3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Localisation par rapport au nerf :</a:t>
            </a:r>
          </a:p>
          <a:p>
            <a:pPr marL="685800" lvl="2">
              <a:lnSpc>
                <a:spcPct val="110000"/>
              </a:lnSpc>
              <a:spcBef>
                <a:spcPts val="1000"/>
              </a:spcBef>
              <a:spcAft>
                <a:spcPts val="225"/>
              </a:spcAft>
            </a:pPr>
            <a:r>
              <a:rPr lang="fr-MA" sz="3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Typiquement excentrique par rapport aux fascicules nerveux principaux (les refoule) </a:t>
            </a:r>
          </a:p>
          <a:p>
            <a:pPr marL="685800" lvl="2">
              <a:lnSpc>
                <a:spcPct val="110000"/>
              </a:lnSpc>
              <a:spcBef>
                <a:spcPts val="1000"/>
              </a:spcBef>
              <a:spcAft>
                <a:spcPts val="225"/>
              </a:spcAft>
            </a:pPr>
            <a:r>
              <a:rPr lang="fr-MA" sz="3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Parfois difficile à distinguer d'un neurofibrome (plus souvent centré).</a:t>
            </a:r>
          </a:p>
          <a:p>
            <a:pPr>
              <a:spcAft>
                <a:spcPts val="225"/>
              </a:spcAft>
            </a:pPr>
            <a:r>
              <a:rPr lang="fr-MA" sz="3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Autres :</a:t>
            </a:r>
          </a:p>
          <a:p>
            <a:pPr marL="685800" lvl="2">
              <a:lnSpc>
                <a:spcPct val="110000"/>
              </a:lnSpc>
              <a:spcBef>
                <a:spcPts val="1000"/>
              </a:spcBef>
              <a:spcAft>
                <a:spcPts val="225"/>
              </a:spcAft>
            </a:pPr>
            <a:r>
              <a:rPr lang="fr-MA" sz="3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Présence de modifications kystiques</a:t>
            </a:r>
          </a:p>
          <a:p>
            <a:pPr marL="685800" lvl="2">
              <a:lnSpc>
                <a:spcPct val="110000"/>
              </a:lnSpc>
              <a:spcBef>
                <a:spcPts val="1000"/>
              </a:spcBef>
              <a:spcAft>
                <a:spcPts val="225"/>
              </a:spcAft>
            </a:pPr>
            <a:r>
              <a:rPr lang="fr-MA" sz="3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Hémorragie intratumorale.</a:t>
            </a:r>
          </a:p>
          <a:p>
            <a:pPr marL="685800" lvl="2">
              <a:lnSpc>
                <a:spcPct val="110000"/>
              </a:lnSpc>
              <a:spcBef>
                <a:spcPts val="1000"/>
              </a:spcBef>
              <a:spcAft>
                <a:spcPts val="225"/>
              </a:spcAft>
            </a:pPr>
            <a:r>
              <a:rPr lang="fr-MA" sz="3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Atrophie musculaire dans le territoire du nerf (signe de dénervation chronique).</a:t>
            </a: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A74ED6A9-21A9-67DD-A003-288A84CAAA70}"/>
              </a:ext>
            </a:extLst>
          </p:cNvPr>
          <p:cNvSpPr txBox="1">
            <a:spLocks/>
          </p:cNvSpPr>
          <p:nvPr/>
        </p:nvSpPr>
        <p:spPr>
          <a:xfrm>
            <a:off x="7955279" y="195308"/>
            <a:ext cx="3907971" cy="523149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2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Schwannome</a:t>
            </a: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F4DEB20A-A348-7690-8D40-2AF404F0CDFC}"/>
              </a:ext>
            </a:extLst>
          </p:cNvPr>
          <p:cNvSpPr txBox="1">
            <a:spLocks/>
          </p:cNvSpPr>
          <p:nvPr/>
        </p:nvSpPr>
        <p:spPr>
          <a:xfrm>
            <a:off x="3338677" y="925451"/>
            <a:ext cx="5515128" cy="631047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defPPr>
              <a:defRPr lang="fr-FR"/>
            </a:defPPr>
            <a:lvl1pPr algn="ctr">
              <a:lnSpc>
                <a:spcPct val="90000"/>
              </a:lnSpc>
              <a:spcBef>
                <a:spcPct val="0"/>
              </a:spcBef>
              <a:buNone/>
              <a:defRPr sz="24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IRM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9656E17-13E4-74AE-B1F8-A115D4E2EC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47757" y="1978138"/>
            <a:ext cx="3765666" cy="1284462"/>
          </a:xfrm>
          <a:prstGeom prst="rect">
            <a:avLst/>
          </a:prstGeom>
        </p:spPr>
      </p:pic>
      <p:sp>
        <p:nvSpPr>
          <p:cNvPr id="9" name="Flèche vers le bas 8">
            <a:extLst>
              <a:ext uri="{FF2B5EF4-FFF2-40B4-BE49-F238E27FC236}">
                <a16:creationId xmlns:a16="http://schemas.microsoft.com/office/drawing/2014/main" id="{98D50A5B-E004-BBC5-0CE2-AF2533193338}"/>
              </a:ext>
            </a:extLst>
          </p:cNvPr>
          <p:cNvSpPr/>
          <p:nvPr/>
        </p:nvSpPr>
        <p:spPr>
          <a:xfrm rot="17704685">
            <a:off x="7355779" y="1666487"/>
            <a:ext cx="178130" cy="531171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10EAD90B-204E-4617-2C0F-244C27F7C537}"/>
              </a:ext>
            </a:extLst>
          </p:cNvPr>
          <p:cNvSpPr txBox="1"/>
          <p:nvPr/>
        </p:nvSpPr>
        <p:spPr>
          <a:xfrm>
            <a:off x="6298130" y="1621690"/>
            <a:ext cx="8684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/>
              <a:t>Nerf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575DCFA1-91AE-04B1-DF43-BCB25DFC40D9}"/>
              </a:ext>
            </a:extLst>
          </p:cNvPr>
          <p:cNvSpPr txBox="1"/>
          <p:nvPr/>
        </p:nvSpPr>
        <p:spPr>
          <a:xfrm>
            <a:off x="10171215" y="3347420"/>
            <a:ext cx="14844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Schwannome</a:t>
            </a:r>
          </a:p>
        </p:txBody>
      </p:sp>
      <p:sp>
        <p:nvSpPr>
          <p:cNvPr id="12" name="Flèche vers le bas 11">
            <a:extLst>
              <a:ext uri="{FF2B5EF4-FFF2-40B4-BE49-F238E27FC236}">
                <a16:creationId xmlns:a16="http://schemas.microsoft.com/office/drawing/2014/main" id="{CC03661C-A44C-6B44-8E8D-DDB55DD14433}"/>
              </a:ext>
            </a:extLst>
          </p:cNvPr>
          <p:cNvSpPr/>
          <p:nvPr/>
        </p:nvSpPr>
        <p:spPr>
          <a:xfrm rot="7374045">
            <a:off x="9807463" y="2743904"/>
            <a:ext cx="203602" cy="871609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309114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88720E-C00E-AC39-2F98-B15E26236E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896B6CE-AA94-9BAA-45DE-A96F13CC48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70578"/>
            <a:ext cx="10785529" cy="3933799"/>
          </a:xfr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>
              <a:spcAft>
                <a:spcPts val="225"/>
              </a:spcAft>
            </a:pPr>
            <a:r>
              <a:rPr lang="fr-MA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Tumeur bénigne, souvent associée a la NF1.</a:t>
            </a:r>
          </a:p>
          <a:p>
            <a:pPr>
              <a:spcAft>
                <a:spcPts val="225"/>
              </a:spcAft>
            </a:pPr>
            <a:r>
              <a:rPr lang="fr-MA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Symptomatologie similaire au schwannome du nerf sciatique.</a:t>
            </a:r>
          </a:p>
          <a:p>
            <a:pPr>
              <a:spcAft>
                <a:spcPts val="225"/>
              </a:spcAft>
            </a:pPr>
            <a:r>
              <a:rPr lang="fr-MA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Neurofibrome # Schwannome : Difficile parfois à différencier en imagerie.</a:t>
            </a:r>
          </a:p>
          <a:p>
            <a:pPr>
              <a:spcAft>
                <a:spcPts val="225"/>
              </a:spcAft>
            </a:pPr>
            <a:r>
              <a:rPr lang="fr-MA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Centré sur le nerf.</a:t>
            </a:r>
          </a:p>
          <a:p>
            <a:pPr>
              <a:spcAft>
                <a:spcPts val="225"/>
              </a:spcAft>
            </a:pPr>
            <a:r>
              <a:rPr lang="fr-MA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Imagerie : </a:t>
            </a:r>
          </a:p>
          <a:p>
            <a:pPr lvl="1">
              <a:spcAft>
                <a:spcPts val="225"/>
              </a:spcAft>
              <a:buFont typeface="Courier New" panose="02070309020205020404" pitchFamily="49" charset="0"/>
              <a:buChar char="o"/>
            </a:pPr>
            <a:r>
              <a:rPr lang="fr-MA" dirty="0"/>
              <a:t>US : lésion ovalaire hypoéchogène homogène bien limitée, renforcement postérieur, hypervascularisée </a:t>
            </a:r>
          </a:p>
          <a:p>
            <a:pPr lvl="1">
              <a:spcAft>
                <a:spcPts val="225"/>
              </a:spcAft>
              <a:buFont typeface="Courier New" panose="02070309020205020404" pitchFamily="49" charset="0"/>
              <a:buChar char="o"/>
            </a:pPr>
            <a:r>
              <a:rPr lang="fr-MA" dirty="0"/>
              <a:t>IRM : iso ou légèrement hypersignal T1, hypersignal T2 ± signe de la cible, rehaussement souvent central</a:t>
            </a:r>
            <a:r>
              <a:rPr lang="fr-MA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  <a:p>
            <a:pPr>
              <a:spcAft>
                <a:spcPts val="225"/>
              </a:spcAft>
            </a:pPr>
            <a:endParaRPr lang="fr-MA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D0DA2EEA-2F87-2D0E-E334-49C8FDB475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813" y="3907119"/>
            <a:ext cx="3640631" cy="923331"/>
          </a:xfrm>
          <a:prstGeom prst="rect">
            <a:avLst/>
          </a:prstGeom>
        </p:spPr>
      </p:pic>
      <p:sp>
        <p:nvSpPr>
          <p:cNvPr id="7" name="Flèche vers le bas 6">
            <a:extLst>
              <a:ext uri="{FF2B5EF4-FFF2-40B4-BE49-F238E27FC236}">
                <a16:creationId xmlns:a16="http://schemas.microsoft.com/office/drawing/2014/main" id="{622D0D9D-12AC-A873-E3B2-21A329B2773D}"/>
              </a:ext>
            </a:extLst>
          </p:cNvPr>
          <p:cNvSpPr/>
          <p:nvPr/>
        </p:nvSpPr>
        <p:spPr>
          <a:xfrm rot="17795254">
            <a:off x="4895131" y="4039650"/>
            <a:ext cx="149219" cy="408825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3BF085D1-A291-6F2F-2A3F-459DC63713DA}"/>
              </a:ext>
            </a:extLst>
          </p:cNvPr>
          <p:cNvSpPr txBox="1"/>
          <p:nvPr/>
        </p:nvSpPr>
        <p:spPr>
          <a:xfrm>
            <a:off x="4243847" y="3734716"/>
            <a:ext cx="709966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dirty="0"/>
              <a:t>Nerf</a:t>
            </a:r>
          </a:p>
        </p:txBody>
      </p:sp>
      <p:sp>
        <p:nvSpPr>
          <p:cNvPr id="10" name="Flèche vers le bas 9">
            <a:extLst>
              <a:ext uri="{FF2B5EF4-FFF2-40B4-BE49-F238E27FC236}">
                <a16:creationId xmlns:a16="http://schemas.microsoft.com/office/drawing/2014/main" id="{F1835EE6-DC84-1603-650F-A18472067C8D}"/>
              </a:ext>
            </a:extLst>
          </p:cNvPr>
          <p:cNvSpPr/>
          <p:nvPr/>
        </p:nvSpPr>
        <p:spPr>
          <a:xfrm rot="6114287">
            <a:off x="7454139" y="4424762"/>
            <a:ext cx="149219" cy="520515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FCEB4E9-EC18-8D97-C7A9-4990A7C3F339}"/>
              </a:ext>
            </a:extLst>
          </p:cNvPr>
          <p:cNvSpPr txBox="1"/>
          <p:nvPr/>
        </p:nvSpPr>
        <p:spPr>
          <a:xfrm>
            <a:off x="8505897" y="3907120"/>
            <a:ext cx="1095303" cy="92333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9BB6317F-2B9C-743D-EDE2-3B96B20F505D}"/>
              </a:ext>
            </a:extLst>
          </p:cNvPr>
          <p:cNvSpPr txBox="1"/>
          <p:nvPr/>
        </p:nvSpPr>
        <p:spPr>
          <a:xfrm>
            <a:off x="7802841" y="4535256"/>
            <a:ext cx="15832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chemeClr val="bg1"/>
                </a:solidFill>
              </a:rPr>
              <a:t>Neurofibrome</a:t>
            </a:r>
          </a:p>
        </p:txBody>
      </p:sp>
      <p:sp>
        <p:nvSpPr>
          <p:cNvPr id="14" name="Titre 1">
            <a:extLst>
              <a:ext uri="{FF2B5EF4-FFF2-40B4-BE49-F238E27FC236}">
                <a16:creationId xmlns:a16="http://schemas.microsoft.com/office/drawing/2014/main" id="{B48BE704-CFB9-DB5E-2C52-4B25A37E71E7}"/>
              </a:ext>
            </a:extLst>
          </p:cNvPr>
          <p:cNvSpPr txBox="1">
            <a:spLocks/>
          </p:cNvSpPr>
          <p:nvPr/>
        </p:nvSpPr>
        <p:spPr>
          <a:xfrm>
            <a:off x="7955279" y="195308"/>
            <a:ext cx="3907971" cy="523149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defPPr>
              <a:defRPr lang="fr-FR"/>
            </a:defPPr>
            <a:lvl1pPr algn="ctr">
              <a:lnSpc>
                <a:spcPct val="90000"/>
              </a:lnSpc>
              <a:spcBef>
                <a:spcPct val="0"/>
              </a:spcBef>
              <a:buNone/>
              <a:defRPr sz="24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Neurofibrome</a:t>
            </a: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9A053C4B-F5A6-7092-6F26-42730DC3D3D3}"/>
              </a:ext>
            </a:extLst>
          </p:cNvPr>
          <p:cNvSpPr txBox="1">
            <a:spLocks/>
          </p:cNvSpPr>
          <p:nvPr/>
        </p:nvSpPr>
        <p:spPr>
          <a:xfrm>
            <a:off x="3338677" y="925451"/>
            <a:ext cx="5515128" cy="631047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defPPr>
              <a:defRPr lang="fr-FR"/>
            </a:defPPr>
            <a:lvl1pPr algn="ctr">
              <a:lnSpc>
                <a:spcPct val="90000"/>
              </a:lnSpc>
              <a:spcBef>
                <a:spcPct val="0"/>
              </a:spcBef>
              <a:buNone/>
              <a:defRPr sz="24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IRM</a:t>
            </a:r>
          </a:p>
        </p:txBody>
      </p:sp>
    </p:spTree>
    <p:extLst>
      <p:ext uri="{BB962C8B-B14F-4D97-AF65-F5344CB8AC3E}">
        <p14:creationId xmlns:p14="http://schemas.microsoft.com/office/powerpoint/2010/main" val="28973941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7BD949-D674-2E0D-834F-33EE6042D5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4AAD0A6-A1F8-F400-94AF-8C09A06979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82710" y="679269"/>
            <a:ext cx="8077449" cy="888274"/>
          </a:xfr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fr-FR" sz="2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Schwannome vs Neurofibrome</a:t>
            </a: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37E7B985-D048-0966-7B3E-DB03999B06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8714" y="1734986"/>
            <a:ext cx="6962239" cy="4882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AD36A465-F84F-E898-3C9B-1409EC3241A7}"/>
              </a:ext>
            </a:extLst>
          </p:cNvPr>
          <p:cNvSpPr txBox="1"/>
          <p:nvPr/>
        </p:nvSpPr>
        <p:spPr>
          <a:xfrm>
            <a:off x="8511062" y="2505670"/>
            <a:ext cx="328352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dirty="0" err="1"/>
              <a:t>Schwannome</a:t>
            </a:r>
            <a:r>
              <a:rPr lang="fr-FR" b="1" dirty="0"/>
              <a:t> du nerf tibial au niveau de la face postérieure de la jambe.</a:t>
            </a:r>
            <a:endParaRPr lang="fr-MA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B1BE116-C1EE-50A8-0B72-D26A1E1510A9}"/>
              </a:ext>
            </a:extLst>
          </p:cNvPr>
          <p:cNvSpPr txBox="1"/>
          <p:nvPr/>
        </p:nvSpPr>
        <p:spPr>
          <a:xfrm>
            <a:off x="8511062" y="4893024"/>
            <a:ext cx="339436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dirty="0"/>
              <a:t>Neurofibrome du nerf médian au niveau de l’avant-bras distal.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219311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CF79701-CDBF-143B-6151-4D52DE8B22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35226"/>
            <a:ext cx="10515600" cy="3799946"/>
          </a:xfrm>
        </p:spPr>
        <p:txBody>
          <a:bodyPr vert="horz" lIns="91440" tIns="45720" rIns="91440" bIns="45720" rtlCol="0">
            <a:normAutofit/>
          </a:bodyPr>
          <a:lstStyle/>
          <a:p>
            <a:pPr>
              <a:spcAft>
                <a:spcPts val="225"/>
              </a:spcAft>
            </a:pPr>
            <a:r>
              <a:rPr lang="fr-MA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 caractéristiques orientent vers une MPNST plutôt que vers un schwannome : </a:t>
            </a:r>
          </a:p>
          <a:p>
            <a:pPr lvl="1">
              <a:spcAft>
                <a:spcPts val="225"/>
              </a:spcAft>
              <a:buFont typeface="Courier New" panose="02070309020205020404" pitchFamily="49" charset="0"/>
              <a:buChar char="o"/>
            </a:pPr>
            <a:r>
              <a:rPr lang="fr-MA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Taille ≥ 5 cm </a:t>
            </a:r>
          </a:p>
          <a:p>
            <a:pPr lvl="1">
              <a:spcAft>
                <a:spcPts val="225"/>
              </a:spcAft>
              <a:buFont typeface="Courier New" panose="02070309020205020404" pitchFamily="49" charset="0"/>
              <a:buChar char="o"/>
            </a:pPr>
            <a:r>
              <a:rPr lang="fr-MA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Rehaussement périphérique </a:t>
            </a:r>
          </a:p>
          <a:p>
            <a:pPr lvl="1">
              <a:spcAft>
                <a:spcPts val="225"/>
              </a:spcAft>
              <a:buFont typeface="Courier New" panose="02070309020205020404" pitchFamily="49" charset="0"/>
              <a:buChar char="o"/>
            </a:pPr>
            <a:r>
              <a:rPr lang="fr-MA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Zones œdémateuses péri lésionnelles avec limites irrégulières.</a:t>
            </a:r>
          </a:p>
          <a:p>
            <a:pPr lvl="1">
              <a:spcAft>
                <a:spcPts val="225"/>
              </a:spcAft>
              <a:buFont typeface="Courier New" panose="02070309020205020404" pitchFamily="49" charset="0"/>
              <a:buChar char="o"/>
            </a:pPr>
            <a:r>
              <a:rPr lang="fr-MA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Nécrose intra-tumorale</a:t>
            </a:r>
          </a:p>
          <a:p>
            <a:pPr>
              <a:spcAft>
                <a:spcPts val="225"/>
              </a:spcAft>
            </a:pPr>
            <a:r>
              <a:rPr lang="fr-MA" dirty="0"/>
              <a:t>Si 2 à 4 des critères ci dessus sont présents : probabilité élevée de malignité (spécificité 90 %, sensitivité 61%)</a:t>
            </a:r>
            <a:endParaRPr lang="fr-FR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796F0099-CC85-17AD-3E45-CDC7E0B6A74D}"/>
              </a:ext>
            </a:extLst>
          </p:cNvPr>
          <p:cNvSpPr txBox="1">
            <a:spLocks/>
          </p:cNvSpPr>
          <p:nvPr/>
        </p:nvSpPr>
        <p:spPr>
          <a:xfrm>
            <a:off x="4309803" y="137872"/>
            <a:ext cx="7874726" cy="684956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defPPr>
              <a:defRPr lang="fr-FR"/>
            </a:defPPr>
            <a:lvl1pPr algn="ctr">
              <a:lnSpc>
                <a:spcPct val="90000"/>
              </a:lnSpc>
              <a:spcBef>
                <a:spcPct val="0"/>
              </a:spcBef>
              <a:buNone/>
              <a:defRPr sz="24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dirty="0"/>
              <a:t>Tumeurs malignes des gaines des nerfs périphériques (MPNST)</a:t>
            </a:r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F5F9D969-BD25-3A3B-8601-9938389F822E}"/>
              </a:ext>
            </a:extLst>
          </p:cNvPr>
          <p:cNvSpPr txBox="1">
            <a:spLocks/>
          </p:cNvSpPr>
          <p:nvPr/>
        </p:nvSpPr>
        <p:spPr>
          <a:xfrm>
            <a:off x="3338436" y="1364838"/>
            <a:ext cx="5515128" cy="631047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defPPr>
              <a:defRPr lang="fr-FR"/>
            </a:defPPr>
            <a:lvl1pPr algn="ctr">
              <a:lnSpc>
                <a:spcPct val="90000"/>
              </a:lnSpc>
              <a:spcBef>
                <a:spcPct val="0"/>
              </a:spcBef>
              <a:buNone/>
              <a:defRPr sz="24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IRM</a:t>
            </a:r>
          </a:p>
        </p:txBody>
      </p:sp>
    </p:spTree>
    <p:extLst>
      <p:ext uri="{BB962C8B-B14F-4D97-AF65-F5344CB8AC3E}">
        <p14:creationId xmlns:p14="http://schemas.microsoft.com/office/powerpoint/2010/main" val="60413141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334</Words>
  <Application>Microsoft Macintosh PowerPoint</Application>
  <PresentationFormat>Grand écran</PresentationFormat>
  <Paragraphs>51</Paragraphs>
  <Slides>5</Slides>
  <Notes>5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11" baseType="lpstr">
      <vt:lpstr>Arial</vt:lpstr>
      <vt:lpstr>Calibri</vt:lpstr>
      <vt:lpstr>Calibri Light</vt:lpstr>
      <vt:lpstr>Courier New</vt:lpstr>
      <vt:lpstr>Tahoma</vt:lpstr>
      <vt:lpstr>Thème Office</vt:lpstr>
      <vt:lpstr>Présentation PowerPoint</vt:lpstr>
      <vt:lpstr>Présentation PowerPoint</vt:lpstr>
      <vt:lpstr>Présentation PowerPoint</vt:lpstr>
      <vt:lpstr>Schwannome vs Neurofibrome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Microsoft Office User</dc:creator>
  <cp:lastModifiedBy>Microsoft Office User</cp:lastModifiedBy>
  <cp:revision>3</cp:revision>
  <dcterms:created xsi:type="dcterms:W3CDTF">2026-02-27T23:45:56Z</dcterms:created>
  <dcterms:modified xsi:type="dcterms:W3CDTF">2026-02-27T23:54:36Z</dcterms:modified>
</cp:coreProperties>
</file>