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2/20/2026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Décollement </a:t>
            </a:r>
            <a:r>
              <a:rPr lang="fr-FR" dirty="0" err="1" smtClean="0"/>
              <a:t>epidural</a:t>
            </a:r>
            <a:r>
              <a:rPr lang="fr-FR" dirty="0" smtClean="0"/>
              <a:t>, ça pique !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Dr Albane Ray Praticien Hospitalier</a:t>
            </a:r>
          </a:p>
          <a:p>
            <a:r>
              <a:rPr lang="fr-FR" dirty="0" smtClean="0"/>
              <a:t>Dr Adnan hassani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456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Patiente de 3 ans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Méningite à entéro virus.</a:t>
            </a:r>
          </a:p>
          <a:p>
            <a:r>
              <a:rPr lang="fr-FR" dirty="0"/>
              <a:t>Ponction lombaire </a:t>
            </a:r>
            <a:r>
              <a:rPr lang="fr-FR" dirty="0" smtClean="0"/>
              <a:t>la veille.</a:t>
            </a:r>
            <a:endParaRPr lang="fr-FR" dirty="0"/>
          </a:p>
          <a:p>
            <a:r>
              <a:rPr lang="fr-FR" dirty="0" smtClean="0"/>
              <a:t>Clinique : Paresthésies </a:t>
            </a:r>
            <a:r>
              <a:rPr lang="fr-FR" dirty="0"/>
              <a:t>des membres inférieurs, refus de marche.</a:t>
            </a:r>
          </a:p>
        </p:txBody>
      </p:sp>
    </p:spTree>
    <p:extLst>
      <p:ext uri="{BB962C8B-B14F-4D97-AF65-F5344CB8AC3E}">
        <p14:creationId xmlns:p14="http://schemas.microsoft.com/office/powerpoint/2010/main" val="1848885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Décollement épidural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1962" y="2553624"/>
            <a:ext cx="8428365" cy="375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57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Signe de la vague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0814" y="2449724"/>
            <a:ext cx="9445033" cy="420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572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Revue de la littérature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Koch BL, </a:t>
            </a:r>
            <a:r>
              <a:rPr lang="fr-FR" dirty="0" err="1"/>
              <a:t>Moosbrugger</a:t>
            </a:r>
            <a:r>
              <a:rPr lang="fr-FR" dirty="0"/>
              <a:t> EA, </a:t>
            </a:r>
            <a:r>
              <a:rPr lang="fr-FR" dirty="0" err="1"/>
              <a:t>Egelhoff</a:t>
            </a:r>
            <a:r>
              <a:rPr lang="fr-FR" dirty="0"/>
              <a:t> JC. </a:t>
            </a:r>
            <a:r>
              <a:rPr lang="fr-FR" dirty="0" err="1"/>
              <a:t>Symptomatic</a:t>
            </a:r>
            <a:r>
              <a:rPr lang="fr-FR" dirty="0"/>
              <a:t> spinal </a:t>
            </a:r>
            <a:r>
              <a:rPr lang="fr-FR" dirty="0" err="1"/>
              <a:t>epidural</a:t>
            </a:r>
            <a:r>
              <a:rPr lang="fr-FR" dirty="0"/>
              <a:t> collections </a:t>
            </a:r>
            <a:r>
              <a:rPr lang="fr-FR" dirty="0" err="1"/>
              <a:t>after</a:t>
            </a:r>
            <a:r>
              <a:rPr lang="fr-FR" dirty="0"/>
              <a:t> </a:t>
            </a:r>
            <a:r>
              <a:rPr lang="fr-FR" dirty="0" err="1"/>
              <a:t>lumbar</a:t>
            </a:r>
            <a:r>
              <a:rPr lang="fr-FR" dirty="0"/>
              <a:t> </a:t>
            </a:r>
            <a:r>
              <a:rPr lang="fr-FR" dirty="0" err="1"/>
              <a:t>puncture</a:t>
            </a:r>
            <a:r>
              <a:rPr lang="fr-FR" dirty="0"/>
              <a:t> in </a:t>
            </a:r>
            <a:r>
              <a:rPr lang="fr-FR" dirty="0" err="1"/>
              <a:t>children</a:t>
            </a:r>
            <a:r>
              <a:rPr lang="fr-FR" dirty="0"/>
              <a:t>. AJNR Am J </a:t>
            </a:r>
            <a:r>
              <a:rPr lang="fr-FR" dirty="0" err="1"/>
              <a:t>Neuroradiol</a:t>
            </a:r>
            <a:r>
              <a:rPr lang="fr-FR" dirty="0"/>
              <a:t>. 2007 Oct;28(9):1811-6. </a:t>
            </a:r>
            <a:r>
              <a:rPr lang="fr-FR" dirty="0" err="1"/>
              <a:t>doi</a:t>
            </a:r>
            <a:r>
              <a:rPr lang="fr-FR" dirty="0"/>
              <a:t>: 10.3174/ajnr.A0634. </a:t>
            </a:r>
            <a:r>
              <a:rPr lang="fr-FR" dirty="0" err="1"/>
              <a:t>Epub</a:t>
            </a:r>
            <a:r>
              <a:rPr lang="fr-FR" dirty="0"/>
              <a:t> 2007 Sep 20. PMID: 17885251; PMCID: PMC8134190). </a:t>
            </a:r>
          </a:p>
        </p:txBody>
      </p:sp>
      <p:sp>
        <p:nvSpPr>
          <p:cNvPr id="4" name="Flèche droite 3"/>
          <p:cNvSpPr/>
          <p:nvPr/>
        </p:nvSpPr>
        <p:spPr>
          <a:xfrm>
            <a:off x="2244436" y="4729942"/>
            <a:ext cx="1429789" cy="7813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4289367" y="4455622"/>
            <a:ext cx="4655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Décollement post-ponction lombaire </a:t>
            </a:r>
          </a:p>
          <a:p>
            <a:endParaRPr lang="fr-FR" dirty="0"/>
          </a:p>
          <a:p>
            <a:r>
              <a:rPr lang="fr-FR" dirty="0" smtClean="0"/>
              <a:t>Restitution ad </a:t>
            </a:r>
            <a:r>
              <a:rPr lang="fr-FR" dirty="0" err="1" smtClean="0"/>
              <a:t>integrum</a:t>
            </a:r>
            <a:r>
              <a:rPr lang="fr-FR" dirty="0" smtClean="0"/>
              <a:t> en quelques jours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3838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depuis …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7440" y="2818295"/>
            <a:ext cx="6345128" cy="282743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33829" t="482" r="31483" b="1704"/>
          <a:stretch/>
        </p:blipFill>
        <p:spPr>
          <a:xfrm>
            <a:off x="7782714" y="2182860"/>
            <a:ext cx="3489343" cy="438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38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Patiente de 13 ans, céphalées post traumatiques</a:t>
            </a:r>
            <a:endParaRPr lang="fr-FR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115" t="1412" r="29706" b="1743"/>
          <a:stretch/>
        </p:blipFill>
        <p:spPr>
          <a:xfrm>
            <a:off x="1305098" y="2784764"/>
            <a:ext cx="3233650" cy="330846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866" y="2498802"/>
            <a:ext cx="6650566" cy="296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071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Hypotension intra crânienne</a:t>
            </a:r>
            <a:br>
              <a:rPr lang="fr-FR" dirty="0" smtClean="0"/>
            </a:br>
            <a:r>
              <a:rPr lang="fr-FR" dirty="0" smtClean="0"/>
              <a:t>Décollement épidural 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2256" y="2958376"/>
            <a:ext cx="5023404" cy="223846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34018" t="1124" r="33427" b="2011"/>
          <a:stretch/>
        </p:blipFill>
        <p:spPr>
          <a:xfrm>
            <a:off x="7007628" y="2734888"/>
            <a:ext cx="2635135" cy="349390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9916367" y="3183775"/>
            <a:ext cx="1987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Sur rupture d’un kyste de </a:t>
            </a:r>
            <a:r>
              <a:rPr lang="fr-FR" dirty="0" err="1" smtClean="0"/>
              <a:t>tarlov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1863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Bibliographie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err="1" smtClean="0"/>
              <a:t>Symptomatic</a:t>
            </a:r>
            <a:r>
              <a:rPr lang="fr-FR" b="1" dirty="0" smtClean="0"/>
              <a:t> spinal </a:t>
            </a:r>
            <a:r>
              <a:rPr lang="fr-FR" b="1" dirty="0" err="1" smtClean="0"/>
              <a:t>epidurak</a:t>
            </a:r>
            <a:r>
              <a:rPr lang="fr-FR" b="1" dirty="0" smtClean="0"/>
              <a:t> CSF collection </a:t>
            </a:r>
            <a:r>
              <a:rPr lang="fr-FR" b="1" dirty="0" err="1" smtClean="0"/>
              <a:t>after</a:t>
            </a:r>
            <a:r>
              <a:rPr lang="fr-FR" b="1" dirty="0" smtClean="0"/>
              <a:t> </a:t>
            </a:r>
            <a:r>
              <a:rPr lang="fr-FR" b="1" dirty="0" err="1" smtClean="0"/>
              <a:t>lumbar</a:t>
            </a:r>
            <a:r>
              <a:rPr lang="fr-FR" b="1" dirty="0" smtClean="0"/>
              <a:t> </a:t>
            </a:r>
            <a:r>
              <a:rPr lang="fr-FR" b="1" dirty="0" err="1" smtClean="0"/>
              <a:t>puncture</a:t>
            </a:r>
            <a:r>
              <a:rPr lang="fr-FR" b="1" dirty="0" smtClean="0"/>
              <a:t> in a </a:t>
            </a:r>
            <a:r>
              <a:rPr lang="fr-FR" b="1" dirty="0" err="1" smtClean="0"/>
              <a:t>young</a:t>
            </a:r>
            <a:r>
              <a:rPr lang="fr-FR" b="1" dirty="0" smtClean="0"/>
              <a:t> </a:t>
            </a:r>
            <a:r>
              <a:rPr lang="fr-FR" b="1" dirty="0" err="1" smtClean="0"/>
              <a:t>adult</a:t>
            </a:r>
            <a:r>
              <a:rPr lang="fr-FR" b="1" dirty="0" smtClean="0"/>
              <a:t> : case report and </a:t>
            </a:r>
            <a:r>
              <a:rPr lang="fr-FR" b="1" dirty="0" err="1" smtClean="0"/>
              <a:t>review</a:t>
            </a:r>
            <a:r>
              <a:rPr lang="fr-FR" b="1" dirty="0" smtClean="0"/>
              <a:t> of </a:t>
            </a:r>
            <a:r>
              <a:rPr lang="fr-FR" b="1" dirty="0" err="1" smtClean="0"/>
              <a:t>literature</a:t>
            </a:r>
            <a:r>
              <a:rPr lang="fr-FR" b="1" dirty="0"/>
              <a:t> </a:t>
            </a:r>
            <a:r>
              <a:rPr lang="fr-FR" b="1" dirty="0" smtClean="0"/>
              <a:t>; Wai H </a:t>
            </a:r>
            <a:r>
              <a:rPr lang="fr-FR" b="1" dirty="0" err="1" smtClean="0"/>
              <a:t>Ng</a:t>
            </a:r>
            <a:r>
              <a:rPr lang="fr-FR" b="1" dirty="0" smtClean="0"/>
              <a:t>, James M. Drake ; 12 </a:t>
            </a:r>
            <a:r>
              <a:rPr lang="fr-FR" b="1" dirty="0" err="1" smtClean="0"/>
              <a:t>june</a:t>
            </a:r>
            <a:r>
              <a:rPr lang="fr-FR" b="1" dirty="0" smtClean="0"/>
              <a:t> 2009</a:t>
            </a:r>
          </a:p>
          <a:p>
            <a:r>
              <a:rPr lang="fr-FR" b="1" dirty="0" smtClean="0"/>
              <a:t>Extensive spinal </a:t>
            </a:r>
            <a:r>
              <a:rPr lang="fr-FR" b="1" dirty="0" err="1" smtClean="0"/>
              <a:t>epidural</a:t>
            </a:r>
            <a:r>
              <a:rPr lang="fr-FR" b="1" dirty="0" smtClean="0"/>
              <a:t> CSF collection </a:t>
            </a:r>
            <a:r>
              <a:rPr lang="fr-FR" b="1" dirty="0" err="1" smtClean="0"/>
              <a:t>after</a:t>
            </a:r>
            <a:r>
              <a:rPr lang="fr-FR" b="1" dirty="0" smtClean="0"/>
              <a:t> </a:t>
            </a:r>
            <a:r>
              <a:rPr lang="fr-FR" b="1" dirty="0" err="1" smtClean="0"/>
              <a:t>lumbar</a:t>
            </a:r>
            <a:r>
              <a:rPr lang="fr-FR" b="1" dirty="0" smtClean="0"/>
              <a:t> </a:t>
            </a:r>
            <a:r>
              <a:rPr lang="fr-FR" b="1" dirty="0" err="1" smtClean="0"/>
              <a:t>puncture</a:t>
            </a:r>
            <a:r>
              <a:rPr lang="fr-FR" b="1" dirty="0"/>
              <a:t> </a:t>
            </a:r>
            <a:r>
              <a:rPr lang="fr-FR" b="1" dirty="0" smtClean="0"/>
              <a:t>; </a:t>
            </a:r>
            <a:r>
              <a:rPr lang="fr-FR" b="1" dirty="0" err="1" smtClean="0"/>
              <a:t>Oussous</a:t>
            </a:r>
            <a:r>
              <a:rPr lang="fr-FR" b="1" dirty="0" smtClean="0"/>
              <a:t> Siham Ait, </a:t>
            </a:r>
            <a:r>
              <a:rPr lang="fr-FR" b="1" dirty="0" err="1" smtClean="0"/>
              <a:t>Naggara</a:t>
            </a:r>
            <a:r>
              <a:rPr lang="fr-FR" b="1" dirty="0" smtClean="0"/>
              <a:t> Olivier ; </a:t>
            </a:r>
            <a:r>
              <a:rPr lang="fr-FR" b="1" dirty="0" err="1" smtClean="0"/>
              <a:t>Neurology</a:t>
            </a:r>
            <a:r>
              <a:rPr lang="fr-FR" b="1" dirty="0" smtClean="0"/>
              <a:t> : </a:t>
            </a:r>
            <a:r>
              <a:rPr lang="fr-FR" b="1" dirty="0" err="1" smtClean="0"/>
              <a:t>clinical</a:t>
            </a:r>
            <a:r>
              <a:rPr lang="fr-FR" b="1" dirty="0" smtClean="0"/>
              <a:t> practice August 2013</a:t>
            </a:r>
          </a:p>
          <a:p>
            <a:r>
              <a:rPr lang="fr-FR" b="1" dirty="0"/>
              <a:t>Koch BL, </a:t>
            </a:r>
            <a:r>
              <a:rPr lang="fr-FR" b="1" dirty="0" err="1"/>
              <a:t>Moosbrugger</a:t>
            </a:r>
            <a:r>
              <a:rPr lang="fr-FR" b="1" dirty="0"/>
              <a:t> EA, </a:t>
            </a:r>
            <a:r>
              <a:rPr lang="fr-FR" b="1" dirty="0" err="1"/>
              <a:t>Egelhoff</a:t>
            </a:r>
            <a:r>
              <a:rPr lang="fr-FR" b="1" dirty="0"/>
              <a:t> JC. </a:t>
            </a:r>
            <a:r>
              <a:rPr lang="fr-FR" b="1" dirty="0" err="1"/>
              <a:t>Symptomatic</a:t>
            </a:r>
            <a:r>
              <a:rPr lang="fr-FR" b="1" dirty="0"/>
              <a:t> spinal </a:t>
            </a:r>
            <a:r>
              <a:rPr lang="fr-FR" b="1" dirty="0" err="1"/>
              <a:t>epidural</a:t>
            </a:r>
            <a:r>
              <a:rPr lang="fr-FR" b="1" dirty="0"/>
              <a:t> collections </a:t>
            </a:r>
            <a:r>
              <a:rPr lang="fr-FR" b="1" dirty="0" err="1"/>
              <a:t>after</a:t>
            </a:r>
            <a:r>
              <a:rPr lang="fr-FR" b="1" dirty="0"/>
              <a:t> </a:t>
            </a:r>
            <a:r>
              <a:rPr lang="fr-FR" b="1" dirty="0" err="1"/>
              <a:t>lumbar</a:t>
            </a:r>
            <a:r>
              <a:rPr lang="fr-FR" b="1" dirty="0"/>
              <a:t> </a:t>
            </a:r>
            <a:r>
              <a:rPr lang="fr-FR" b="1" dirty="0" err="1"/>
              <a:t>puncture</a:t>
            </a:r>
            <a:r>
              <a:rPr lang="fr-FR" b="1" dirty="0"/>
              <a:t> in </a:t>
            </a:r>
            <a:r>
              <a:rPr lang="fr-FR" b="1" dirty="0" err="1"/>
              <a:t>children</a:t>
            </a:r>
            <a:r>
              <a:rPr lang="fr-FR" b="1" dirty="0"/>
              <a:t>. AJNR Am J </a:t>
            </a:r>
            <a:r>
              <a:rPr lang="fr-FR" b="1" dirty="0" err="1"/>
              <a:t>Neuroradiol</a:t>
            </a:r>
            <a:r>
              <a:rPr lang="fr-FR" b="1" dirty="0"/>
              <a:t>. 2007 Oct;28(9):1811-6. </a:t>
            </a:r>
            <a:r>
              <a:rPr lang="fr-FR" b="1" dirty="0" err="1"/>
              <a:t>doi</a:t>
            </a:r>
            <a:r>
              <a:rPr lang="fr-FR" b="1" dirty="0"/>
              <a:t>: 10.3174/ajnr.A0634. </a:t>
            </a:r>
            <a:r>
              <a:rPr lang="fr-FR" b="1" dirty="0" err="1"/>
              <a:t>Epub</a:t>
            </a:r>
            <a:r>
              <a:rPr lang="fr-FR" b="1" dirty="0"/>
              <a:t> 2007 Sep 20. </a:t>
            </a:r>
            <a:r>
              <a:rPr lang="fr-FR" b="1"/>
              <a:t>PMID: 17885251; PMCID: PMC8134190). </a:t>
            </a:r>
          </a:p>
          <a:p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301420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le d’ions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Salle Ion</Template>
  <TotalTime>35</TotalTime>
  <Words>225</Words>
  <Application>Microsoft Office PowerPoint</Application>
  <PresentationFormat>Grand écran</PresentationFormat>
  <Paragraphs>22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Salle d’ions</vt:lpstr>
      <vt:lpstr>Décollement epidural, ça pique !</vt:lpstr>
      <vt:lpstr>Patiente de 3 ans</vt:lpstr>
      <vt:lpstr>Décollement épidural</vt:lpstr>
      <vt:lpstr>Signe de la vague</vt:lpstr>
      <vt:lpstr>Revue de la littérature</vt:lpstr>
      <vt:lpstr>Et depuis …</vt:lpstr>
      <vt:lpstr>Patiente de 13 ans, céphalées post traumatiques</vt:lpstr>
      <vt:lpstr>Hypotension intra crânienne Décollement épidural </vt:lpstr>
      <vt:lpstr>Bibliographie</vt:lpstr>
    </vt:vector>
  </TitlesOfParts>
  <Company>CHU de Rouen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Décollement epidural, ça pique !</dc:title>
  <dc:creator>RAY, Albane</dc:creator>
  <cp:lastModifiedBy>RAY, Albane</cp:lastModifiedBy>
  <cp:revision>4</cp:revision>
  <dcterms:created xsi:type="dcterms:W3CDTF">2026-02-20T10:58:37Z</dcterms:created>
  <dcterms:modified xsi:type="dcterms:W3CDTF">2026-02-20T11:34:26Z</dcterms:modified>
</cp:coreProperties>
</file>