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74" r:id="rId3"/>
  </p:sldMasterIdLst>
  <p:notesMasterIdLst>
    <p:notesMasterId r:id="rId6"/>
  </p:notesMasterIdLst>
  <p:sldIdLst>
    <p:sldId id="265" r:id="rId4"/>
    <p:sldId id="268" r:id="rId5"/>
    <p:sldId id="274" r:id="rId7"/>
    <p:sldId id="281" r:id="rId8"/>
    <p:sldId id="286" r:id="rId9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33A3"/>
    <a:srgbClr val="2365A1"/>
    <a:srgbClr val="1F5180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143"/>
    <p:restoredTop sz="77211"/>
  </p:normalViewPr>
  <p:slideViewPr>
    <p:cSldViewPr snapToGrid="0">
      <p:cViewPr>
        <p:scale>
          <a:sx n="82" d="100"/>
          <a:sy n="82" d="100"/>
        </p:scale>
        <p:origin x="360" y="2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" Type="http://schemas.openxmlformats.org/officeDocument/2006/relationships/theme" Target="theme/theme1.xml"/><Relationship Id="rId12" Type="http://schemas.openxmlformats.org/officeDocument/2006/relationships/tableStyles" Target="tableStyles.xml"/><Relationship Id="rId11" Type="http://schemas.openxmlformats.org/officeDocument/2006/relationships/viewProps" Target="viewProps.xml"/><Relationship Id="rId10" Type="http://schemas.openxmlformats.org/officeDocument/2006/relationships/presProps" Target="presProp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53F120-E397-224A-8808-EF5CB3D2F921}" type="datetimeFigureOut">
              <a:rPr lang="fr-FR" smtClean="0"/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E7178C-BFB8-2945-AFCA-EE843D8935CD}" type="slidenum">
              <a:rPr lang="fr-FR" smtClean="0"/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7178C-BFB8-2945-AFCA-EE843D8935CD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7178C-BFB8-2945-AFCA-EE843D8935CD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u="none" strike="noStrike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7178C-BFB8-2945-AFCA-EE843D8935CD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E7178C-BFB8-2945-AFCA-EE843D8935CD}" type="slidenum">
              <a:rPr lang="fr-FR" smtClean="0"/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4" Type="http://schemas.openxmlformats.org/officeDocument/2006/relationships/hyperlink" Target="http://bit.ly/2TtBDfr" TargetMode="External"/><Relationship Id="rId3" Type="http://schemas.openxmlformats.org/officeDocument/2006/relationships/hyperlink" Target="http://bit.ly/2TyoMsr" TargetMode="External"/><Relationship Id="rId2" Type="http://schemas.openxmlformats.org/officeDocument/2006/relationships/hyperlink" Target="https://bit.ly/3A1uf1Q" TargetMode="External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 slide"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2226400" y="1379567"/>
            <a:ext cx="7739200" cy="2426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77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2226400" y="4564733"/>
            <a:ext cx="7739200" cy="546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7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 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1388141" y="3607124"/>
            <a:ext cx="4516400" cy="90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50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" name="Google Shape;15;p3"/>
          <p:cNvSpPr txBox="1">
            <a:spLocks noGrp="1"/>
          </p:cNvSpPr>
          <p:nvPr>
            <p:ph type="title" idx="2" hasCustomPrompt="1"/>
          </p:nvPr>
        </p:nvSpPr>
        <p:spPr>
          <a:xfrm>
            <a:off x="2779941" y="2144076"/>
            <a:ext cx="1732800" cy="112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6" name="Google Shape;16;p3"/>
          <p:cNvSpPr>
            <a:spLocks noGrp="1"/>
          </p:cNvSpPr>
          <p:nvPr>
            <p:ph type="pic" idx="3"/>
          </p:nvPr>
        </p:nvSpPr>
        <p:spPr>
          <a:xfrm>
            <a:off x="6682659" y="803201"/>
            <a:ext cx="4222000" cy="525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 and 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" name="Google Shape;19;p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20" name="Google Shape;20;p4"/>
          <p:cNvSpPr txBox="1">
            <a:spLocks noGrp="1"/>
          </p:cNvSpPr>
          <p:nvPr>
            <p:ph type="body" idx="1"/>
          </p:nvPr>
        </p:nvSpPr>
        <p:spPr>
          <a:xfrm>
            <a:off x="960000" y="1536633"/>
            <a:ext cx="10272000" cy="502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grpSp>
        <p:nvGrpSpPr>
          <p:cNvPr id="21" name="Google Shape;21;p4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22" name="Google Shape;22;p4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3" name="Google Shape;23;p4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 and two column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26" name="Google Shape;26;p5"/>
          <p:cNvSpPr txBox="1">
            <a:spLocks noGrp="1"/>
          </p:cNvSpPr>
          <p:nvPr>
            <p:ph type="subTitle" idx="1"/>
          </p:nvPr>
        </p:nvSpPr>
        <p:spPr>
          <a:xfrm>
            <a:off x="1985819" y="2124233"/>
            <a:ext cx="3642000" cy="1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7" name="Google Shape;27;p5"/>
          <p:cNvSpPr txBox="1">
            <a:spLocks noGrp="1"/>
          </p:cNvSpPr>
          <p:nvPr>
            <p:ph type="subTitle" idx="2"/>
          </p:nvPr>
        </p:nvSpPr>
        <p:spPr>
          <a:xfrm>
            <a:off x="6564181" y="2124233"/>
            <a:ext cx="3642000" cy="1162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8" name="Google Shape;28;p5"/>
          <p:cNvSpPr txBox="1">
            <a:spLocks noGrp="1"/>
          </p:cNvSpPr>
          <p:nvPr>
            <p:ph type="subTitle" idx="3"/>
          </p:nvPr>
        </p:nvSpPr>
        <p:spPr>
          <a:xfrm>
            <a:off x="1985819" y="3286167"/>
            <a:ext cx="3642000" cy="2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29" name="Google Shape;29;p5"/>
          <p:cNvSpPr txBox="1">
            <a:spLocks noGrp="1"/>
          </p:cNvSpPr>
          <p:nvPr>
            <p:ph type="subTitle" idx="4"/>
          </p:nvPr>
        </p:nvSpPr>
        <p:spPr>
          <a:xfrm>
            <a:off x="6564181" y="3286167"/>
            <a:ext cx="3642000" cy="227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30" name="Google Shape;30;p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31" name="Google Shape;31;p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32" name="Google Shape;32;p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3" name="Google Shape;33;p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 only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5859600" y="593367"/>
            <a:ext cx="4028400" cy="76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37" name="Google Shape;37;p6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38" name="Google Shape;38;p6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39" name="Google Shape;39;p6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40" name="Google Shape;40;p6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7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43" name="Google Shape;43;p7"/>
          <p:cNvSpPr txBox="1">
            <a:spLocks noGrp="1"/>
          </p:cNvSpPr>
          <p:nvPr>
            <p:ph type="title"/>
          </p:nvPr>
        </p:nvSpPr>
        <p:spPr>
          <a:xfrm>
            <a:off x="5517733" y="940200"/>
            <a:ext cx="5720800" cy="1657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1"/>
          </p:nvPr>
        </p:nvSpPr>
        <p:spPr>
          <a:xfrm>
            <a:off x="5517733" y="2597800"/>
            <a:ext cx="5720800" cy="33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marL="1219200" lvl="1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828800" lvl="2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2438400" lvl="3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3048000" lvl="4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3657600" lvl="5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4267200" lvl="6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4876800" lvl="7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5486400" lvl="8" indent="-406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pPr lvl="0"/>
            <a:r>
              <a:rPr lang="en-US"/>
              <a:t>Click to edit Master text styles</a:t>
            </a:r>
            <a:endParaRPr lang="en-US"/>
          </a:p>
        </p:txBody>
      </p:sp>
      <p:sp>
        <p:nvSpPr>
          <p:cNvPr id="45" name="Google Shape;45;p7"/>
          <p:cNvSpPr>
            <a:spLocks noGrp="1"/>
          </p:cNvSpPr>
          <p:nvPr>
            <p:ph type="pic" idx="2"/>
          </p:nvPr>
        </p:nvSpPr>
        <p:spPr>
          <a:xfrm>
            <a:off x="953451" y="803201"/>
            <a:ext cx="4222000" cy="5251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46" name="Google Shape;46;p7"/>
          <p:cNvGrpSpPr/>
          <p:nvPr/>
        </p:nvGrpSpPr>
        <p:grpSpPr>
          <a:xfrm>
            <a:off x="7867267" y="6144671"/>
            <a:ext cx="3831845" cy="263600"/>
            <a:chOff x="1653525" y="2970747"/>
            <a:chExt cx="2873884" cy="197700"/>
          </a:xfrm>
        </p:grpSpPr>
        <p:sp>
          <p:nvSpPr>
            <p:cNvPr id="47" name="Google Shape;47;p7"/>
            <p:cNvSpPr/>
            <p:nvPr/>
          </p:nvSpPr>
          <p:spPr>
            <a:xfrm>
              <a:off x="4329709" y="2970747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48" name="Google Shape;48;p7"/>
            <p:cNvCxnSpPr/>
            <p:nvPr/>
          </p:nvCxnSpPr>
          <p:spPr>
            <a:xfrm>
              <a:off x="1653525" y="3069600"/>
              <a:ext cx="25272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8"/>
          <p:cNvSpPr txBox="1">
            <a:spLocks noGrp="1"/>
          </p:cNvSpPr>
          <p:nvPr>
            <p:ph type="title"/>
          </p:nvPr>
        </p:nvSpPr>
        <p:spPr>
          <a:xfrm>
            <a:off x="1850800" y="1742800"/>
            <a:ext cx="8490400" cy="337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52" name="Google Shape;52;p8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53" name="Google Shape;53;p8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4" name="Google Shape;54;p8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9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7" name="Google Shape;57;p9"/>
          <p:cNvSpPr txBox="1"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58" name="Google Shape;58;p9"/>
          <p:cNvSpPr txBox="1">
            <a:spLocks noGrp="1"/>
          </p:cNvSpPr>
          <p:nvPr>
            <p:ph type="subTitle" idx="1"/>
          </p:nvPr>
        </p:nvSpPr>
        <p:spPr>
          <a:xfrm>
            <a:off x="2988733" y="1798333"/>
            <a:ext cx="6214800" cy="2242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2135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2135"/>
              </a:spcBef>
              <a:spcAft>
                <a:spcPts val="2135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59" name="Google Shape;59;p9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60" name="Google Shape;60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1" name="Google Shape;61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2" name="Google Shape;62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63" name="Google Shape;63;p9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64" name="Google Shape;64;p9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65" name="Google Shape;65;p9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66" name="Google Shape;66;p9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0"/>
          <p:cNvSpPr>
            <a:spLocks noGrp="1"/>
          </p:cNvSpPr>
          <p:nvPr>
            <p:ph type="pic" idx="2"/>
          </p:nvPr>
        </p:nvSpPr>
        <p:spPr>
          <a:xfrm>
            <a:off x="-42200" y="-16200"/>
            <a:ext cx="12276400" cy="6890400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10"/>
          <p:cNvSpPr txBox="1">
            <a:spLocks noGrp="1"/>
          </p:cNvSpPr>
          <p:nvPr>
            <p:ph type="title"/>
          </p:nvPr>
        </p:nvSpPr>
        <p:spPr>
          <a:xfrm>
            <a:off x="960000" y="5381067"/>
            <a:ext cx="8432400" cy="763600"/>
          </a:xfrm>
          <a:prstGeom prst="rect">
            <a:avLst/>
          </a:prstGeom>
          <a:solidFill>
            <a:schemeClr val="dk2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 sz="266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1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2" name="Google Shape;72;p11"/>
          <p:cNvSpPr txBox="1">
            <a:spLocks noGrp="1"/>
          </p:cNvSpPr>
          <p:nvPr>
            <p:ph type="title" hasCustomPrompt="1"/>
          </p:nvPr>
        </p:nvSpPr>
        <p:spPr>
          <a:xfrm>
            <a:off x="2361600" y="2151817"/>
            <a:ext cx="7468800" cy="124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73" name="Google Shape;73;p11"/>
          <p:cNvSpPr txBox="1">
            <a:spLocks noGrp="1"/>
          </p:cNvSpPr>
          <p:nvPr>
            <p:ph type="subTitle" idx="1"/>
          </p:nvPr>
        </p:nvSpPr>
        <p:spPr>
          <a:xfrm>
            <a:off x="2361600" y="4216584"/>
            <a:ext cx="7468800" cy="48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solidFill>
          <a:schemeClr val="dk2"/>
        </a:solidFill>
        <a:effectLst/>
      </p:bgPr>
    </p:bg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Table of contents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77" name="Google Shape;77;p13"/>
          <p:cNvSpPr txBox="1">
            <a:spLocks noGrp="1"/>
          </p:cNvSpPr>
          <p:nvPr>
            <p:ph type="title" hasCustomPrompt="1"/>
          </p:nvPr>
        </p:nvSpPr>
        <p:spPr>
          <a:xfrm>
            <a:off x="2527307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8" name="Google Shape;78;p13"/>
          <p:cNvSpPr txBox="1">
            <a:spLocks noGrp="1"/>
          </p:cNvSpPr>
          <p:nvPr>
            <p:ph type="title" idx="2" hasCustomPrompt="1"/>
          </p:nvPr>
        </p:nvSpPr>
        <p:spPr>
          <a:xfrm>
            <a:off x="5354621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79" name="Google Shape;79;p13"/>
          <p:cNvSpPr txBox="1">
            <a:spLocks noGrp="1"/>
          </p:cNvSpPr>
          <p:nvPr>
            <p:ph type="title" idx="3" hasCustomPrompt="1"/>
          </p:nvPr>
        </p:nvSpPr>
        <p:spPr>
          <a:xfrm>
            <a:off x="8179083" y="1862167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0" name="Google Shape;80;p13"/>
          <p:cNvSpPr txBox="1">
            <a:spLocks noGrp="1"/>
          </p:cNvSpPr>
          <p:nvPr>
            <p:ph type="title" idx="4" hasCustomPrompt="1"/>
          </p:nvPr>
        </p:nvSpPr>
        <p:spPr>
          <a:xfrm>
            <a:off x="2527307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1" name="Google Shape;81;p13"/>
          <p:cNvSpPr txBox="1">
            <a:spLocks noGrp="1"/>
          </p:cNvSpPr>
          <p:nvPr>
            <p:ph type="title" idx="5" hasCustomPrompt="1"/>
          </p:nvPr>
        </p:nvSpPr>
        <p:spPr>
          <a:xfrm>
            <a:off x="5354621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2" name="Google Shape;82;p13"/>
          <p:cNvSpPr txBox="1">
            <a:spLocks noGrp="1"/>
          </p:cNvSpPr>
          <p:nvPr>
            <p:ph type="title" idx="6" hasCustomPrompt="1"/>
          </p:nvPr>
        </p:nvSpPr>
        <p:spPr>
          <a:xfrm>
            <a:off x="8179083" y="3740033"/>
            <a:ext cx="1485600" cy="7912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sz="5335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83" name="Google Shape;83;p13"/>
          <p:cNvSpPr txBox="1">
            <a:spLocks noGrp="1"/>
          </p:cNvSpPr>
          <p:nvPr>
            <p:ph type="title" idx="7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84" name="Google Shape;84;p13"/>
          <p:cNvSpPr txBox="1">
            <a:spLocks noGrp="1"/>
          </p:cNvSpPr>
          <p:nvPr>
            <p:ph type="subTitle" idx="1"/>
          </p:nvPr>
        </p:nvSpPr>
        <p:spPr>
          <a:xfrm>
            <a:off x="1909307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5" name="Google Shape;85;p13"/>
          <p:cNvSpPr txBox="1">
            <a:spLocks noGrp="1"/>
          </p:cNvSpPr>
          <p:nvPr>
            <p:ph type="subTitle" idx="8"/>
          </p:nvPr>
        </p:nvSpPr>
        <p:spPr>
          <a:xfrm>
            <a:off x="4736621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6" name="Google Shape;86;p13"/>
          <p:cNvSpPr txBox="1">
            <a:spLocks noGrp="1"/>
          </p:cNvSpPr>
          <p:nvPr>
            <p:ph type="subTitle" idx="9"/>
          </p:nvPr>
        </p:nvSpPr>
        <p:spPr>
          <a:xfrm>
            <a:off x="7561083" y="2653367"/>
            <a:ext cx="2721600" cy="7636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7" name="Google Shape;87;p13"/>
          <p:cNvSpPr txBox="1">
            <a:spLocks noGrp="1"/>
          </p:cNvSpPr>
          <p:nvPr>
            <p:ph type="subTitle" idx="13"/>
          </p:nvPr>
        </p:nvSpPr>
        <p:spPr>
          <a:xfrm>
            <a:off x="1909324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8" name="Google Shape;88;p13"/>
          <p:cNvSpPr txBox="1">
            <a:spLocks noGrp="1"/>
          </p:cNvSpPr>
          <p:nvPr>
            <p:ph type="subTitle" idx="14"/>
          </p:nvPr>
        </p:nvSpPr>
        <p:spPr>
          <a:xfrm>
            <a:off x="4736636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89" name="Google Shape;89;p13"/>
          <p:cNvSpPr txBox="1">
            <a:spLocks noGrp="1"/>
          </p:cNvSpPr>
          <p:nvPr>
            <p:ph type="subTitle" idx="15"/>
          </p:nvPr>
        </p:nvSpPr>
        <p:spPr>
          <a:xfrm>
            <a:off x="7561093" y="4531233"/>
            <a:ext cx="2721600" cy="10752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90" name="Google Shape;90;p13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91" name="Google Shape;91;p1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92" name="Google Shape;92;p1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3" name="Google Shape;93;p1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94" name="Google Shape;94;p13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95" name="Google Shape;95;p1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96" name="Google Shape;96;p1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97" name="Google Shape;97;p1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Title only 1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0" name="Google Shape;100;p14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6340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01" name="Google Shape;101;p14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102" name="Google Shape;102;p14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03" name="Google Shape;103;p14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04" name="Google Shape;104;p14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Title only 2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07" name="Google Shape;107;p15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08" name="Google Shape;108;p1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09" name="Google Shape;109;p1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10" name="Google Shape;110;p1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Title only 3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13" name="Google Shape;113;p16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14" name="Google Shape;114;p16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115" name="Google Shape;115;p1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16" name="Google Shape;116;p1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17" name="Google Shape;117;p1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Title and tex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7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0" name="Google Shape;120;p17"/>
          <p:cNvSpPr txBox="1">
            <a:spLocks noGrp="1"/>
          </p:cNvSpPr>
          <p:nvPr>
            <p:ph type="subTitle" idx="1"/>
          </p:nvPr>
        </p:nvSpPr>
        <p:spPr>
          <a:xfrm>
            <a:off x="960000" y="1616700"/>
            <a:ext cx="10272000" cy="32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1" name="Google Shape;121;p17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22" name="Google Shape;122;p17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123" name="Google Shape;123;p17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24" name="Google Shape;124;p17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25" name="Google Shape;125;p17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Title and text 3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8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28" name="Google Shape;128;p18"/>
          <p:cNvSpPr txBox="1">
            <a:spLocks noGrp="1"/>
          </p:cNvSpPr>
          <p:nvPr>
            <p:ph type="subTitle" idx="1"/>
          </p:nvPr>
        </p:nvSpPr>
        <p:spPr>
          <a:xfrm>
            <a:off x="960000" y="1616700"/>
            <a:ext cx="10272000" cy="125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29" name="Google Shape;129;p18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grpSp>
        <p:nvGrpSpPr>
          <p:cNvPr id="130" name="Google Shape;130;p18"/>
          <p:cNvGrpSpPr/>
          <p:nvPr/>
        </p:nvGrpSpPr>
        <p:grpSpPr>
          <a:xfrm>
            <a:off x="4487100" y="6109879"/>
            <a:ext cx="3217800" cy="263600"/>
            <a:chOff x="3365325" y="4582409"/>
            <a:chExt cx="2413350" cy="197700"/>
          </a:xfrm>
        </p:grpSpPr>
        <p:sp>
          <p:nvSpPr>
            <p:cNvPr id="131" name="Google Shape;131;p18"/>
            <p:cNvSpPr/>
            <p:nvPr/>
          </p:nvSpPr>
          <p:spPr>
            <a:xfrm>
              <a:off x="4473159" y="45824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32" name="Google Shape;132;p18"/>
            <p:cNvCxnSpPr/>
            <p:nvPr/>
          </p:nvCxnSpPr>
          <p:spPr>
            <a:xfrm>
              <a:off x="336532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33" name="Google Shape;133;p18"/>
            <p:cNvCxnSpPr/>
            <p:nvPr/>
          </p:nvCxnSpPr>
          <p:spPr>
            <a:xfrm>
              <a:off x="4809675" y="4695525"/>
              <a:ext cx="9690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Title and text 1"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9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36" name="Google Shape;136;p19"/>
          <p:cNvSpPr txBox="1">
            <a:spLocks noGrp="1"/>
          </p:cNvSpPr>
          <p:nvPr>
            <p:ph type="subTitle" idx="1"/>
          </p:nvPr>
        </p:nvSpPr>
        <p:spPr>
          <a:xfrm>
            <a:off x="3874600" y="5188267"/>
            <a:ext cx="4536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37" name="Google Shape;137;p19"/>
          <p:cNvSpPr txBox="1">
            <a:spLocks noGrp="1"/>
          </p:cNvSpPr>
          <p:nvPr>
            <p:ph type="title"/>
          </p:nvPr>
        </p:nvSpPr>
        <p:spPr>
          <a:xfrm>
            <a:off x="3874600" y="4231867"/>
            <a:ext cx="4536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38" name="Google Shape;138;p19"/>
          <p:cNvSpPr>
            <a:spLocks noGrp="1"/>
          </p:cNvSpPr>
          <p:nvPr>
            <p:ph type="pic" idx="2"/>
          </p:nvPr>
        </p:nvSpPr>
        <p:spPr>
          <a:xfrm>
            <a:off x="467200" y="444849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9" name="Google Shape;139;p19"/>
          <p:cNvSpPr>
            <a:spLocks noGrp="1"/>
          </p:cNvSpPr>
          <p:nvPr>
            <p:ph type="pic" idx="3"/>
          </p:nvPr>
        </p:nvSpPr>
        <p:spPr>
          <a:xfrm>
            <a:off x="3921584" y="444849"/>
            <a:ext cx="4442800" cy="36948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0" name="Google Shape;140;p19"/>
          <p:cNvSpPr>
            <a:spLocks noGrp="1"/>
          </p:cNvSpPr>
          <p:nvPr>
            <p:ph type="pic" idx="4"/>
          </p:nvPr>
        </p:nvSpPr>
        <p:spPr>
          <a:xfrm>
            <a:off x="8567600" y="428749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Title and text 2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0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3" name="Google Shape;143;p20"/>
          <p:cNvSpPr txBox="1">
            <a:spLocks noGrp="1"/>
          </p:cNvSpPr>
          <p:nvPr>
            <p:ph type="subTitle" idx="1"/>
          </p:nvPr>
        </p:nvSpPr>
        <p:spPr>
          <a:xfrm>
            <a:off x="5138735" y="5369967"/>
            <a:ext cx="6468800" cy="95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44" name="Google Shape;144;p20"/>
          <p:cNvSpPr txBox="1">
            <a:spLocks noGrp="1"/>
          </p:cNvSpPr>
          <p:nvPr>
            <p:ph type="title"/>
          </p:nvPr>
        </p:nvSpPr>
        <p:spPr>
          <a:xfrm>
            <a:off x="5138735" y="4413567"/>
            <a:ext cx="6468800" cy="95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45" name="Google Shape;145;p20"/>
          <p:cNvSpPr>
            <a:spLocks noGrp="1"/>
          </p:cNvSpPr>
          <p:nvPr>
            <p:ph type="pic" idx="2"/>
          </p:nvPr>
        </p:nvSpPr>
        <p:spPr>
          <a:xfrm>
            <a:off x="4072768" y="436800"/>
            <a:ext cx="7534800" cy="39276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6" name="Google Shape;146;p20"/>
          <p:cNvSpPr>
            <a:spLocks noGrp="1"/>
          </p:cNvSpPr>
          <p:nvPr>
            <p:ph type="pic" idx="3"/>
          </p:nvPr>
        </p:nvSpPr>
        <p:spPr>
          <a:xfrm>
            <a:off x="584368" y="436800"/>
            <a:ext cx="3251200" cy="598440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Title and three columns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1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49" name="Google Shape;149;p21"/>
          <p:cNvSpPr txBox="1">
            <a:spLocks noGrp="1"/>
          </p:cNvSpPr>
          <p:nvPr>
            <p:ph type="subTitle" idx="1"/>
          </p:nvPr>
        </p:nvSpPr>
        <p:spPr>
          <a:xfrm>
            <a:off x="1160528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0" name="Google Shape;150;p21"/>
          <p:cNvSpPr txBox="1">
            <a:spLocks noGrp="1"/>
          </p:cNvSpPr>
          <p:nvPr>
            <p:ph type="subTitle" idx="2"/>
          </p:nvPr>
        </p:nvSpPr>
        <p:spPr>
          <a:xfrm>
            <a:off x="1160528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1" name="Google Shape;151;p21"/>
          <p:cNvSpPr txBox="1">
            <a:spLocks noGrp="1"/>
          </p:cNvSpPr>
          <p:nvPr>
            <p:ph type="subTitle" idx="3"/>
          </p:nvPr>
        </p:nvSpPr>
        <p:spPr>
          <a:xfrm>
            <a:off x="4506800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2" name="Google Shape;152;p21"/>
          <p:cNvSpPr txBox="1">
            <a:spLocks noGrp="1"/>
          </p:cNvSpPr>
          <p:nvPr>
            <p:ph type="subTitle" idx="4"/>
          </p:nvPr>
        </p:nvSpPr>
        <p:spPr>
          <a:xfrm>
            <a:off x="7853072" y="3548267"/>
            <a:ext cx="3178400" cy="171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3" name="Google Shape;153;p21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54" name="Google Shape;154;p21"/>
          <p:cNvSpPr txBox="1">
            <a:spLocks noGrp="1"/>
          </p:cNvSpPr>
          <p:nvPr>
            <p:ph type="subTitle" idx="5"/>
          </p:nvPr>
        </p:nvSpPr>
        <p:spPr>
          <a:xfrm>
            <a:off x="4506800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5" name="Google Shape;155;p21"/>
          <p:cNvSpPr txBox="1">
            <a:spLocks noGrp="1"/>
          </p:cNvSpPr>
          <p:nvPr>
            <p:ph type="subTitle" idx="6"/>
          </p:nvPr>
        </p:nvSpPr>
        <p:spPr>
          <a:xfrm>
            <a:off x="7853072" y="2449500"/>
            <a:ext cx="3178400" cy="1098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Title and four columns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2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58" name="Google Shape;158;p22"/>
          <p:cNvSpPr txBox="1">
            <a:spLocks noGrp="1"/>
          </p:cNvSpPr>
          <p:nvPr>
            <p:ph type="subTitle" idx="1"/>
          </p:nvPr>
        </p:nvSpPr>
        <p:spPr>
          <a:xfrm>
            <a:off x="1277216" y="2065633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59" name="Google Shape;159;p22"/>
          <p:cNvSpPr txBox="1">
            <a:spLocks noGrp="1"/>
          </p:cNvSpPr>
          <p:nvPr>
            <p:ph type="subTitle" idx="2"/>
          </p:nvPr>
        </p:nvSpPr>
        <p:spPr>
          <a:xfrm>
            <a:off x="1277216" y="2712033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0" name="Google Shape;160;p22"/>
          <p:cNvSpPr txBox="1">
            <a:spLocks noGrp="1"/>
          </p:cNvSpPr>
          <p:nvPr>
            <p:ph type="subTitle" idx="3"/>
          </p:nvPr>
        </p:nvSpPr>
        <p:spPr>
          <a:xfrm>
            <a:off x="6531984" y="2712033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1" name="Google Shape;161;p22"/>
          <p:cNvSpPr txBox="1">
            <a:spLocks noGrp="1"/>
          </p:cNvSpPr>
          <p:nvPr>
            <p:ph type="subTitle" idx="4"/>
          </p:nvPr>
        </p:nvSpPr>
        <p:spPr>
          <a:xfrm>
            <a:off x="1277216" y="4565267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2" name="Google Shape;162;p22"/>
          <p:cNvSpPr txBox="1">
            <a:spLocks noGrp="1"/>
          </p:cNvSpPr>
          <p:nvPr>
            <p:ph type="subTitle" idx="5"/>
          </p:nvPr>
        </p:nvSpPr>
        <p:spPr>
          <a:xfrm>
            <a:off x="6531984" y="4565267"/>
            <a:ext cx="4382800" cy="12068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3" name="Google Shape;163;p22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64" name="Google Shape;164;p22"/>
          <p:cNvSpPr txBox="1">
            <a:spLocks noGrp="1"/>
          </p:cNvSpPr>
          <p:nvPr>
            <p:ph type="subTitle" idx="6"/>
          </p:nvPr>
        </p:nvSpPr>
        <p:spPr>
          <a:xfrm>
            <a:off x="1277216" y="3918867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5" name="Google Shape;165;p22"/>
          <p:cNvSpPr txBox="1">
            <a:spLocks noGrp="1"/>
          </p:cNvSpPr>
          <p:nvPr>
            <p:ph type="subTitle" idx="7"/>
          </p:nvPr>
        </p:nvSpPr>
        <p:spPr>
          <a:xfrm>
            <a:off x="6531981" y="2065633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66" name="Google Shape;166;p22"/>
          <p:cNvSpPr txBox="1">
            <a:spLocks noGrp="1"/>
          </p:cNvSpPr>
          <p:nvPr>
            <p:ph type="subTitle" idx="8"/>
          </p:nvPr>
        </p:nvSpPr>
        <p:spPr>
          <a:xfrm>
            <a:off x="6531981" y="3918867"/>
            <a:ext cx="4382800" cy="646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67" name="Google Shape;167;p22"/>
          <p:cNvGrpSpPr/>
          <p:nvPr/>
        </p:nvGrpSpPr>
        <p:grpSpPr>
          <a:xfrm flipH="1"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68" name="Google Shape;168;p22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69" name="Google Shape;169;p22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Title and six columns"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3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72" name="Google Shape;172;p23"/>
          <p:cNvSpPr txBox="1">
            <a:spLocks noGrp="1"/>
          </p:cNvSpPr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5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73" name="Google Shape;173;p23"/>
          <p:cNvSpPr txBox="1">
            <a:spLocks noGrp="1"/>
          </p:cNvSpPr>
          <p:nvPr>
            <p:ph type="subTitle" idx="1"/>
          </p:nvPr>
        </p:nvSpPr>
        <p:spPr>
          <a:xfrm>
            <a:off x="1000603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4" name="Google Shape;174;p23"/>
          <p:cNvSpPr txBox="1">
            <a:spLocks noGrp="1"/>
          </p:cNvSpPr>
          <p:nvPr>
            <p:ph type="subTitle" idx="2"/>
          </p:nvPr>
        </p:nvSpPr>
        <p:spPr>
          <a:xfrm>
            <a:off x="4426397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5" name="Google Shape;175;p23"/>
          <p:cNvSpPr txBox="1">
            <a:spLocks noGrp="1"/>
          </p:cNvSpPr>
          <p:nvPr>
            <p:ph type="subTitle" idx="3"/>
          </p:nvPr>
        </p:nvSpPr>
        <p:spPr>
          <a:xfrm>
            <a:off x="7852192" y="2510224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6" name="Google Shape;176;p23"/>
          <p:cNvSpPr txBox="1">
            <a:spLocks noGrp="1"/>
          </p:cNvSpPr>
          <p:nvPr>
            <p:ph type="subTitle" idx="4"/>
          </p:nvPr>
        </p:nvSpPr>
        <p:spPr>
          <a:xfrm>
            <a:off x="1000600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7" name="Google Shape;177;p23"/>
          <p:cNvSpPr txBox="1">
            <a:spLocks noGrp="1"/>
          </p:cNvSpPr>
          <p:nvPr>
            <p:ph type="subTitle" idx="5"/>
          </p:nvPr>
        </p:nvSpPr>
        <p:spPr>
          <a:xfrm>
            <a:off x="4426397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8" name="Google Shape;178;p23"/>
          <p:cNvSpPr txBox="1">
            <a:spLocks noGrp="1"/>
          </p:cNvSpPr>
          <p:nvPr>
            <p:ph type="subTitle" idx="6"/>
          </p:nvPr>
        </p:nvSpPr>
        <p:spPr>
          <a:xfrm>
            <a:off x="7852193" y="4645600"/>
            <a:ext cx="3339200" cy="12660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79" name="Google Shape;179;p23"/>
          <p:cNvSpPr txBox="1">
            <a:spLocks noGrp="1"/>
          </p:cNvSpPr>
          <p:nvPr>
            <p:ph type="subTitle" idx="7"/>
          </p:nvPr>
        </p:nvSpPr>
        <p:spPr>
          <a:xfrm>
            <a:off x="9936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0" name="Google Shape;180;p23"/>
          <p:cNvSpPr txBox="1">
            <a:spLocks noGrp="1"/>
          </p:cNvSpPr>
          <p:nvPr>
            <p:ph type="subTitle" idx="8"/>
          </p:nvPr>
        </p:nvSpPr>
        <p:spPr>
          <a:xfrm>
            <a:off x="44264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1" name="Google Shape;181;p23"/>
          <p:cNvSpPr txBox="1">
            <a:spLocks noGrp="1"/>
          </p:cNvSpPr>
          <p:nvPr>
            <p:ph type="subTitle" idx="9"/>
          </p:nvPr>
        </p:nvSpPr>
        <p:spPr>
          <a:xfrm>
            <a:off x="7859200" y="1845767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2" name="Google Shape;182;p23"/>
          <p:cNvSpPr txBox="1">
            <a:spLocks noGrp="1"/>
          </p:cNvSpPr>
          <p:nvPr>
            <p:ph type="subTitle" idx="13"/>
          </p:nvPr>
        </p:nvSpPr>
        <p:spPr>
          <a:xfrm>
            <a:off x="993600" y="3975304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3" name="Google Shape;183;p23"/>
          <p:cNvSpPr txBox="1">
            <a:spLocks noGrp="1"/>
          </p:cNvSpPr>
          <p:nvPr>
            <p:ph type="subTitle" idx="14"/>
          </p:nvPr>
        </p:nvSpPr>
        <p:spPr>
          <a:xfrm>
            <a:off x="4426397" y="3975304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184" name="Google Shape;184;p23"/>
          <p:cNvSpPr txBox="1">
            <a:spLocks noGrp="1"/>
          </p:cNvSpPr>
          <p:nvPr>
            <p:ph type="subTitle" idx="15"/>
          </p:nvPr>
        </p:nvSpPr>
        <p:spPr>
          <a:xfrm>
            <a:off x="7859200" y="3975200"/>
            <a:ext cx="3339200" cy="664400"/>
          </a:xfrm>
          <a:prstGeom prst="rect">
            <a:avLst/>
          </a:prstGeom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2665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Elsie"/>
              <a:buNone/>
              <a:defRPr sz="32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85" name="Google Shape;185;p23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186" name="Google Shape;186;p2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87" name="Google Shape;187;p2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88" name="Google Shape;188;p2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189" name="Google Shape;189;p23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190" name="Google Shape;190;p23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191" name="Google Shape;191;p23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192" name="Google Shape;192;p23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Thanks"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4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195" name="Google Shape;195;p24"/>
          <p:cNvSpPr txBox="1">
            <a:spLocks noGrp="1"/>
          </p:cNvSpPr>
          <p:nvPr>
            <p:ph type="ctrTitle"/>
          </p:nvPr>
        </p:nvSpPr>
        <p:spPr>
          <a:xfrm>
            <a:off x="3239900" y="1004184"/>
            <a:ext cx="5712000" cy="133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8535"/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5200"/>
              <a:buNone/>
              <a:defRPr sz="6935"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196" name="Google Shape;196;p24"/>
          <p:cNvSpPr txBox="1">
            <a:spLocks noGrp="1"/>
          </p:cNvSpPr>
          <p:nvPr>
            <p:ph type="subTitle" idx="1"/>
          </p:nvPr>
        </p:nvSpPr>
        <p:spPr>
          <a:xfrm>
            <a:off x="3233400" y="2383817"/>
            <a:ext cx="5725200" cy="140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grpSp>
        <p:nvGrpSpPr>
          <p:cNvPr id="197" name="Google Shape;197;p24"/>
          <p:cNvGrpSpPr/>
          <p:nvPr/>
        </p:nvGrpSpPr>
        <p:grpSpPr>
          <a:xfrm rot="10800000" flipH="1"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198" name="Google Shape;198;p24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99" name="Google Shape;199;p24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  <p:sp>
        <p:nvSpPr>
          <p:cNvPr id="200" name="Google Shape;200;p24"/>
          <p:cNvSpPr txBox="1"/>
          <p:nvPr/>
        </p:nvSpPr>
        <p:spPr>
          <a:xfrm>
            <a:off x="3239900" y="3842251"/>
            <a:ext cx="5712000" cy="68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None/>
            </a:pP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CREDITS: This presentation template was created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2"/>
              </a:rPr>
              <a:t>Slidesgo</a:t>
            </a: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, and includes icons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3"/>
              </a:rPr>
              <a:t>Flaticon</a:t>
            </a:r>
            <a:r>
              <a:rPr lang="en-GB" sz="1335" b="1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 </a:t>
            </a:r>
            <a:r>
              <a:rPr lang="en-GB" sz="1335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rPr>
              <a:t>and infographics &amp; images by </a:t>
            </a:r>
            <a:r>
              <a:rPr lang="en-GB" sz="1335" b="1" u="sng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  <a:hlinkClick r:id="rId4"/>
              </a:rPr>
              <a:t>Freepik</a:t>
            </a:r>
            <a:endParaRPr sz="1335" b="1" u="sng">
              <a:solidFill>
                <a:schemeClr val="lt2"/>
              </a:solidFill>
              <a:latin typeface="Albert Sans"/>
              <a:ea typeface="Albert Sans"/>
              <a:cs typeface="Albert Sans"/>
              <a:sym typeface="Albert Sans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Background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25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3" name="Google Shape;203;p25"/>
          <p:cNvGrpSpPr/>
          <p:nvPr/>
        </p:nvGrpSpPr>
        <p:grpSpPr>
          <a:xfrm>
            <a:off x="436312" y="505934"/>
            <a:ext cx="11248821" cy="5902337"/>
            <a:chOff x="327234" y="379450"/>
            <a:chExt cx="8436616" cy="4426753"/>
          </a:xfrm>
        </p:grpSpPr>
        <p:cxnSp>
          <p:nvCxnSpPr>
            <p:cNvPr id="204" name="Google Shape;204;p25"/>
            <p:cNvCxnSpPr/>
            <p:nvPr/>
          </p:nvCxnSpPr>
          <p:spPr>
            <a:xfrm>
              <a:off x="6775450" y="379450"/>
              <a:ext cx="1988400" cy="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05" name="Google Shape;205;p25"/>
            <p:cNvSpPr/>
            <p:nvPr/>
          </p:nvSpPr>
          <p:spPr>
            <a:xfrm>
              <a:off x="327234" y="4608503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Background 1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6"/>
          <p:cNvSpPr/>
          <p:nvPr/>
        </p:nvSpPr>
        <p:spPr>
          <a:xfrm>
            <a:off x="252800" y="277000"/>
            <a:ext cx="11686400" cy="6304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grpSp>
        <p:nvGrpSpPr>
          <p:cNvPr id="208" name="Google Shape;208;p26"/>
          <p:cNvGrpSpPr/>
          <p:nvPr/>
        </p:nvGrpSpPr>
        <p:grpSpPr>
          <a:xfrm>
            <a:off x="425912" y="2137167"/>
            <a:ext cx="263600" cy="3039533"/>
            <a:chOff x="319434" y="1213925"/>
            <a:chExt cx="197700" cy="2279650"/>
          </a:xfrm>
        </p:grpSpPr>
        <p:sp>
          <p:nvSpPr>
            <p:cNvPr id="209" name="Google Shape;209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210" name="Google Shape;210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1" name="Google Shape;211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grpSp>
        <p:nvGrpSpPr>
          <p:cNvPr id="212" name="Google Shape;212;p26"/>
          <p:cNvGrpSpPr/>
          <p:nvPr/>
        </p:nvGrpSpPr>
        <p:grpSpPr>
          <a:xfrm>
            <a:off x="11505379" y="2137167"/>
            <a:ext cx="263600" cy="3039533"/>
            <a:chOff x="319434" y="1213925"/>
            <a:chExt cx="197700" cy="2279650"/>
          </a:xfrm>
        </p:grpSpPr>
        <p:sp>
          <p:nvSpPr>
            <p:cNvPr id="213" name="Google Shape;213;p26"/>
            <p:cNvSpPr/>
            <p:nvPr/>
          </p:nvSpPr>
          <p:spPr>
            <a:xfrm>
              <a:off x="319434" y="2254909"/>
              <a:ext cx="197700" cy="197700"/>
            </a:xfrm>
            <a:prstGeom prst="plaque">
              <a:avLst>
                <a:gd name="adj" fmla="val 50000"/>
              </a:avLst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2400"/>
            </a:p>
          </p:txBody>
        </p:sp>
        <p:cxnSp>
          <p:nvCxnSpPr>
            <p:cNvPr id="214" name="Google Shape;214;p26"/>
            <p:cNvCxnSpPr/>
            <p:nvPr/>
          </p:nvCxnSpPr>
          <p:spPr>
            <a:xfrm>
              <a:off x="418275" y="121392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15" name="Google Shape;215;p26"/>
            <p:cNvCxnSpPr/>
            <p:nvPr/>
          </p:nvCxnSpPr>
          <p:spPr>
            <a:xfrm>
              <a:off x="418275" y="2534775"/>
              <a:ext cx="0" cy="958800"/>
            </a:xfrm>
            <a:prstGeom prst="straightConnector1">
              <a:avLst/>
            </a:prstGeom>
            <a:noFill/>
            <a:ln w="9525" cap="flat" cmpd="sng">
              <a:solidFill>
                <a:schemeClr val="dk1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matchingName="Blank slide">
  <p:cSld name="Blank slide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matchingName="Title only">
  <p:cSld name="Title 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29"/>
          <p:cNvSpPr txBox="1">
            <a:spLocks noGrp="1"/>
          </p:cNvSpPr>
          <p:nvPr>
            <p:ph type="title"/>
          </p:nvPr>
        </p:nvSpPr>
        <p:spPr>
          <a:xfrm>
            <a:off x="955700" y="681200"/>
            <a:ext cx="10280800" cy="64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15600" y="593367"/>
            <a:ext cx="11360800" cy="76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lsie"/>
              <a:buNone/>
              <a:defRPr sz="3500" i="1">
                <a:solidFill>
                  <a:schemeClr val="dk1"/>
                </a:solidFill>
                <a:latin typeface="Elsie"/>
                <a:ea typeface="Elsie"/>
                <a:cs typeface="Elsie"/>
                <a:sym typeface="Elsie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Bebas Neue"/>
              <a:buNone/>
              <a:defRPr sz="3500">
                <a:solidFill>
                  <a:schemeClr val="dk1"/>
                </a:solidFill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15600" y="1536633"/>
            <a:ext cx="113608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1pPr>
            <a:lvl2pPr marL="914400" lvl="1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2pPr>
            <a:lvl3pPr marL="1371600" lvl="2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3pPr>
            <a:lvl4pPr marL="1828800" lvl="3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4pPr>
            <a:lvl5pPr marL="2286000" lvl="4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5pPr>
            <a:lvl6pPr marL="2743200" lvl="5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6pPr>
            <a:lvl7pPr marL="3200400" lvl="6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●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7pPr>
            <a:lvl8pPr marL="3657600" lvl="7" indent="-304800" rtl="0">
              <a:lnSpc>
                <a:spcPct val="100000"/>
              </a:lnSpc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lbert Sans"/>
              <a:buChar char="○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8pPr>
            <a:lvl9pPr marL="4114800" lvl="8" indent="-304800" rtl="0">
              <a:lnSpc>
                <a:spcPct val="100000"/>
              </a:lnSpc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1200"/>
              <a:buFont typeface="Albert Sans"/>
              <a:buChar char="■"/>
              <a:defRPr sz="1200">
                <a:solidFill>
                  <a:schemeClr val="lt2"/>
                </a:solidFill>
                <a:latin typeface="Albert Sans"/>
                <a:ea typeface="Albert Sans"/>
                <a:cs typeface="Albert Sans"/>
                <a:sym typeface="Albert Sans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</p:sldLayoutIdLs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E2A47"/>
        </a:solidFill>
        <a:effectLst/>
      </p:bgPr>
    </p:bg>
    <p:spTree>
      <p:nvGrpSpPr>
        <p:cNvPr id="1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7"/>
          <p:cNvSpPr txBox="1">
            <a:spLocks noGrp="1"/>
          </p:cNvSpPr>
          <p:nvPr>
            <p:ph type="title"/>
          </p:nvPr>
        </p:nvSpPr>
        <p:spPr>
          <a:xfrm>
            <a:off x="1424133" y="1244600"/>
            <a:ext cx="9396400" cy="64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None/>
              <a:defRPr sz="2400">
                <a:solidFill>
                  <a:srgbClr val="FFFFFF"/>
                </a:solidFill>
              </a:defRPr>
            </a:lvl9pPr>
          </a:lstStyle>
          <a:p/>
        </p:txBody>
      </p:sp>
      <p:sp>
        <p:nvSpPr>
          <p:cNvPr id="218" name="Google Shape;218;p27"/>
          <p:cNvSpPr txBox="1">
            <a:spLocks noGrp="1"/>
          </p:cNvSpPr>
          <p:nvPr>
            <p:ph type="body" idx="1"/>
          </p:nvPr>
        </p:nvSpPr>
        <p:spPr>
          <a:xfrm>
            <a:off x="1424133" y="2260600"/>
            <a:ext cx="9396400" cy="333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1pPr>
            <a:lvl2pPr marL="914400" lvl="1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2pPr>
            <a:lvl3pPr marL="1371600" lvl="2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3pPr>
            <a:lvl4pPr marL="1828800" lvl="3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4pPr>
            <a:lvl5pPr marL="2286000" lvl="4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5pPr>
            <a:lvl6pPr marL="2743200" lvl="5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6pPr>
            <a:lvl7pPr marL="3200400" lvl="6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●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7pPr>
            <a:lvl8pPr marL="3657600" lvl="7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○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8pPr>
            <a:lvl9pPr marL="4114800" lvl="8" indent="-29845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5D74"/>
              </a:buClr>
              <a:buSzPts val="1100"/>
              <a:buFont typeface="Proxima Nova"/>
              <a:buChar char="■"/>
              <a:defRPr sz="1100">
                <a:solidFill>
                  <a:srgbClr val="435D74"/>
                </a:solidFill>
                <a:latin typeface="Proxima Nova"/>
                <a:ea typeface="Proxima Nova"/>
                <a:cs typeface="Proxima Nova"/>
                <a:sym typeface="Proxima Nova"/>
              </a:defRPr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865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/>
          <p:cNvSpPr>
            <a:spLocks noGrp="1"/>
          </p:cNvSpPr>
          <p:nvPr>
            <p:ph type="ctrTitle"/>
          </p:nvPr>
        </p:nvSpPr>
        <p:spPr>
          <a:xfrm>
            <a:off x="1374457" y="1730184"/>
            <a:ext cx="9443086" cy="3397631"/>
          </a:xfrm>
          <a:solidFill>
            <a:schemeClr val="bg1"/>
          </a:solidFill>
          <a:ln w="25400">
            <a:noFill/>
          </a:ln>
        </p:spPr>
        <p:txBody>
          <a:bodyPr wrap="square" anchor="ctr">
            <a:spAutoFit/>
          </a:bodyPr>
          <a:lstStyle/>
          <a:p>
            <a:r>
              <a:rPr lang="fr-FR" i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Intérêt de la séquence SWI en imagerie cérébrale</a:t>
            </a:r>
            <a:endParaRPr lang="fr-FR" i="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solidFill>
            <a:schemeClr val="bg1"/>
          </a:solidFill>
          <a:ln w="25400">
            <a:noFill/>
          </a:ln>
        </p:spPr>
        <p:txBody>
          <a:bodyPr anchor="ctr"/>
          <a:lstStyle/>
          <a:p>
            <a:r>
              <a:rPr lang="fr-FR" i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PRINCIPES PHYSIQUES</a:t>
            </a:r>
            <a:endParaRPr lang="fr-FR" i="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960000" y="1814286"/>
            <a:ext cx="40349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dirty="0">
                <a:latin typeface="Calibri" panose="020F0502020204030204" pitchFamily="34" charset="0"/>
                <a:cs typeface="Calibri" panose="020F0502020204030204" pitchFamily="34" charset="0"/>
              </a:rPr>
              <a:t>Acquisition de l’image SWI: </a:t>
            </a:r>
            <a:endParaRPr lang="fr-F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2172" y="2931886"/>
            <a:ext cx="5681435" cy="29834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48393" y="3164114"/>
            <a:ext cx="516057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409020205090404" pitchFamily="49" charset="0"/>
              <a:buChar char="o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À partir des données IRM, deux types d’images peuvent être reconstruits :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lvl="7" indent="-28575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images de magnitude: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intensité de signal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Variations de susceptibilité sous forme d’un hyposignal (    T2*)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285750" lvl="7" indent="-285750">
              <a:buFont typeface="Wingdings" panose="05000000000000000000" pitchFamily="2" charset="2"/>
              <a:buChar char="§"/>
            </a:pPr>
            <a:r>
              <a:rPr lang="fr-FR" sz="20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Les images de phase: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l’angle du vecteur d’</a:t>
            </a:r>
            <a:r>
              <a:rPr lang="fr-FR" sz="2000" dirty="0" err="1">
                <a:latin typeface="Calibri" panose="020F0502020204030204" pitchFamily="34" charset="0"/>
                <a:cs typeface="Calibri" panose="020F0502020204030204" pitchFamily="34" charset="0"/>
              </a:rPr>
              <a:t>aimentation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 par rapport à un axe de référence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	Cartographie des différences de susceptibilités magnétiques.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2977486" y="4423632"/>
            <a:ext cx="0" cy="23222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48393" y="2340114"/>
            <a:ext cx="10668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409020205090404" pitchFamily="49" charset="0"/>
              <a:buChar char="o"/>
            </a:pP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La séquence SWI est basée sur une séquence écho de gradient 3D avec un TE long et un angle de bascule faible. </a:t>
            </a: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960000" y="489897"/>
            <a:ext cx="10272000" cy="1122400"/>
          </a:xfrm>
          <a:solidFill>
            <a:schemeClr val="bg1"/>
          </a:solidFill>
          <a:ln w="25400">
            <a:noFill/>
          </a:ln>
        </p:spPr>
        <p:txBody>
          <a:bodyPr anchor="ctr"/>
          <a:lstStyle/>
          <a:p>
            <a:pPr algn="ctr"/>
            <a:r>
              <a:rPr lang="fr-FR" sz="6000" i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APPLICATIONS CLINIQUES</a:t>
            </a:r>
            <a:endParaRPr lang="fr-FR" sz="6000" i="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5141" y="1707440"/>
            <a:ext cx="4397549" cy="461665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Anomalies vasculaires 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27315" y="2236354"/>
            <a:ext cx="368402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Phase aigue de l’AVC ischémique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072949" y="3357250"/>
            <a:ext cx="3790837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none" strike="noStrike" dirty="0">
                <a:solidFill>
                  <a:srgbClr val="C00000"/>
                </a:solidFill>
                <a:effectLst/>
                <a:latin typeface="-apple-system"/>
              </a:rPr>
              <a:t>Le </a:t>
            </a:r>
            <a:r>
              <a:rPr lang="en-US" sz="1600" b="1" u="none" strike="noStrike" dirty="0" err="1">
                <a:solidFill>
                  <a:srgbClr val="C00000"/>
                </a:solidFill>
                <a:effectLst/>
                <a:latin typeface="-apple-system"/>
              </a:rPr>
              <a:t>signe</a:t>
            </a:r>
            <a:r>
              <a:rPr lang="en-US" sz="1600" b="1" u="none" strike="noStrike" dirty="0">
                <a:solidFill>
                  <a:srgbClr val="C00000"/>
                </a:solidFill>
                <a:effectLst/>
                <a:latin typeface="-apple-system"/>
              </a:rPr>
              <a:t> </a:t>
            </a:r>
            <a:r>
              <a:rPr lang="en-US" sz="1600" b="1" dirty="0">
                <a:solidFill>
                  <a:srgbClr val="C00000"/>
                </a:solidFill>
                <a:latin typeface="-apple-system"/>
              </a:rPr>
              <a:t>du </a:t>
            </a:r>
            <a:r>
              <a:rPr lang="en-US" sz="1600" b="1" dirty="0" err="1">
                <a:solidFill>
                  <a:srgbClr val="C00000"/>
                </a:solidFill>
                <a:latin typeface="-apple-system"/>
              </a:rPr>
              <a:t>vaisseau</a:t>
            </a:r>
            <a:r>
              <a:rPr lang="en-US" sz="1600" b="1" dirty="0">
                <a:solidFill>
                  <a:srgbClr val="C00000"/>
                </a:solidFill>
                <a:latin typeface="-apple-system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-apple-system"/>
              </a:rPr>
              <a:t>en</a:t>
            </a:r>
            <a:r>
              <a:rPr lang="en-US" sz="1600" b="1" dirty="0">
                <a:solidFill>
                  <a:srgbClr val="C00000"/>
                </a:solidFill>
                <a:latin typeface="-apple-system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-apple-system"/>
              </a:rPr>
              <a:t>susceptibilité</a:t>
            </a:r>
            <a:r>
              <a:rPr lang="en-US" sz="1600" b="1" dirty="0">
                <a:solidFill>
                  <a:srgbClr val="C00000"/>
                </a:solidFill>
                <a:latin typeface="-apple-system"/>
              </a:rPr>
              <a:t> </a:t>
            </a:r>
            <a:r>
              <a:rPr lang="en-US" sz="1600" b="1" dirty="0" err="1">
                <a:solidFill>
                  <a:srgbClr val="C00000"/>
                </a:solidFill>
                <a:latin typeface="-apple-system"/>
              </a:rPr>
              <a:t>magnétique</a:t>
            </a:r>
            <a:r>
              <a:rPr lang="en-US" sz="1600" b="1" dirty="0">
                <a:solidFill>
                  <a:srgbClr val="C00000"/>
                </a:solidFill>
                <a:latin typeface="-apple-system"/>
              </a:rPr>
              <a:t> : “</a:t>
            </a:r>
            <a:r>
              <a:rPr lang="en-US" sz="1600" b="1" u="none" strike="noStrike" dirty="0">
                <a:solidFill>
                  <a:srgbClr val="C00000"/>
                </a:solidFill>
                <a:effectLst/>
                <a:latin typeface="-apple-system"/>
              </a:rPr>
              <a:t>Susceptibility vessel sign”</a:t>
            </a:r>
            <a:endParaRPr lang="fr-FR" sz="1600" b="1" dirty="0">
              <a:solidFill>
                <a:srgbClr val="C00000"/>
              </a:solidFill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15615" y="2450422"/>
            <a:ext cx="3684022" cy="3917681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65142" y="4662811"/>
            <a:ext cx="30083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409020205090404" pitchFamily="49" charset="0"/>
              <a:buChar char="o"/>
            </a:pPr>
            <a:r>
              <a:rPr lang="fr-FR" sz="1600" dirty="0"/>
              <a:t>Intérêt pronostique dans la thrombolyse : &gt; 8mm de longueur </a:t>
            </a:r>
            <a:r>
              <a:rPr lang="fr-FR" sz="1600" dirty="0">
                <a:sym typeface="Wingdings" panose="05000000000000000000" pitchFamily="2" charset="2"/>
              </a:rPr>
              <a:t> mauvais pronostic</a:t>
            </a:r>
            <a:r>
              <a:rPr lang="fr-FR" sz="1600" dirty="0"/>
              <a:t> </a:t>
            </a:r>
            <a:endParaRPr lang="fr-FR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4"/>
          <p:cNvSpPr>
            <a:spLocks noGrp="1"/>
          </p:cNvSpPr>
          <p:nvPr>
            <p:ph type="title"/>
          </p:nvPr>
        </p:nvSpPr>
        <p:spPr>
          <a:xfrm>
            <a:off x="492815" y="446758"/>
            <a:ext cx="10272000" cy="1122400"/>
          </a:xfrm>
          <a:solidFill>
            <a:schemeClr val="bg1"/>
          </a:solidFill>
          <a:ln w="25400">
            <a:noFill/>
          </a:ln>
        </p:spPr>
        <p:txBody>
          <a:bodyPr anchor="ctr"/>
          <a:lstStyle/>
          <a:p>
            <a:pPr algn="ctr"/>
            <a:r>
              <a:rPr lang="fr-FR" sz="6000" i="0" dirty="0">
                <a:solidFill>
                  <a:schemeClr val="bg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APPLICATIONS CLINIQUES</a:t>
            </a:r>
            <a:endParaRPr lang="fr-FR" sz="6000" i="0" dirty="0">
              <a:solidFill>
                <a:schemeClr val="bg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37840" y="1742615"/>
            <a:ext cx="4397549" cy="461665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Parenchyme cérébral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91495" y="2370343"/>
            <a:ext cx="284725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>
                <a:solidFill>
                  <a:srgbClr val="00206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Pathologie traumatique :</a:t>
            </a:r>
            <a:endParaRPr lang="fr-FR" sz="2000" b="1" dirty="0">
              <a:solidFill>
                <a:srgbClr val="00206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1837" y="2770453"/>
            <a:ext cx="439754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409020205090404" pitchFamily="49" charset="0"/>
              <a:buChar char="o"/>
            </a:pPr>
            <a:r>
              <a:rPr lang="fr-FR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Lésions axonales diffuses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</a:rPr>
              <a:t>: Étirement/cisaillement des axones (jonction SB/SG, corps calleux) 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fr-FR" sz="2000" b="1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hémorragies punctiformes</a:t>
            </a:r>
            <a:endParaRPr lang="fr-FR" sz="2000" b="1" dirty="0">
              <a:latin typeface="Calibri" panose="020F0502020204030204" pitchFamily="34" charset="0"/>
              <a:cs typeface="Calibri" panose="020F0502020204030204" pitchFamily="34" charset="0"/>
              <a:sym typeface="Wingdings" panose="05000000000000000000" pitchFamily="2" charset="2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r>
              <a:rPr lang="fr-FR" sz="2000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Lésions vasculaires diffuses</a:t>
            </a:r>
            <a:r>
              <a:rPr lang="fr-FR" sz="2000" dirty="0"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: atteinte microvasculaire étendue   </a:t>
            </a:r>
            <a:r>
              <a:rPr lang="en-US" alt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hémorragies de type convergent</a:t>
            </a:r>
            <a:r>
              <a:rPr lang="en-US" altLang="en-US" sz="2000" dirty="0">
                <a:latin typeface="Calibri" panose="020F0502020204030204" pitchFamily="34" charset="0"/>
                <a:cs typeface="Calibri" panose="020F0502020204030204" pitchFamily="34" charset="0"/>
              </a:rPr>
              <a:t> dans la SB sus-tentorielle, le long des veines périmédullaires, qui se drainent vers la veine septale</a:t>
            </a:r>
            <a:endParaRPr lang="en-US" altLang="en-US" sz="20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endParaRPr lang="fr-FR" sz="20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111289" y="5584078"/>
            <a:ext cx="3790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u="none" strike="noStrike" dirty="0">
                <a:solidFill>
                  <a:srgbClr val="C00000"/>
                </a:solidFill>
                <a:effectLst/>
                <a:latin typeface="-apple-system"/>
                <a:sym typeface="Wingdings" panose="05000000000000000000" pitchFamily="2" charset="2"/>
              </a:rPr>
              <a:t>  </a:t>
            </a:r>
            <a:r>
              <a:rPr lang="en-US" sz="1800" b="1" dirty="0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Lésions </a:t>
            </a:r>
            <a:r>
              <a:rPr lang="en-US" sz="1800" b="1" dirty="0" err="1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axonales</a:t>
            </a:r>
            <a:r>
              <a:rPr lang="en-US" sz="1800" b="1" dirty="0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 diffuses</a:t>
            </a:r>
            <a:endParaRPr lang="fr-FR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74919" y="5751033"/>
            <a:ext cx="37908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u="none" strike="noStrike" dirty="0">
                <a:solidFill>
                  <a:srgbClr val="C00000"/>
                </a:solidFill>
                <a:effectLst/>
                <a:latin typeface="-apple-system"/>
                <a:sym typeface="Wingdings" panose="05000000000000000000" pitchFamily="2" charset="2"/>
              </a:rPr>
              <a:t>  </a:t>
            </a:r>
            <a:r>
              <a:rPr lang="en-US" sz="1800" b="1" dirty="0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Lésions </a:t>
            </a:r>
            <a:r>
              <a:rPr lang="en-US" sz="1800" b="1" dirty="0" err="1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vasculaires</a:t>
            </a:r>
            <a:r>
              <a:rPr lang="en-US" sz="1800" b="1" dirty="0">
                <a:solidFill>
                  <a:srgbClr val="C00000"/>
                </a:solidFill>
                <a:latin typeface="-apple-system"/>
                <a:sym typeface="Wingdings" panose="05000000000000000000" pitchFamily="2" charset="2"/>
              </a:rPr>
              <a:t> diffuse</a:t>
            </a:r>
            <a:endParaRPr lang="fr-FR" sz="1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53253" y="2770453"/>
            <a:ext cx="3506910" cy="278326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9386" y="2604390"/>
            <a:ext cx="3375563" cy="314323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24733" y="747592"/>
            <a:ext cx="8275522" cy="461665"/>
          </a:xfrm>
          <a:prstGeom prst="rect">
            <a:avLst/>
          </a:prstGeom>
          <a:noFill/>
          <a:ln w="254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FR" sz="2400" b="1" dirty="0">
                <a:solidFill>
                  <a:srgbClr val="7030A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Cartographie quantitative de susceptibilité magnétique (QSM)</a:t>
            </a:r>
            <a:endParaRPr lang="fr-FR" sz="2400" b="1" dirty="0">
              <a:solidFill>
                <a:srgbClr val="7030A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24733" y="2016980"/>
            <a:ext cx="827552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Courier New" panose="02070409020205090404" pitchFamily="49" charset="0"/>
              <a:buChar char="o"/>
            </a:pP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Technique qui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: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Mesure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quantitative de la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susceptibilité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magnétique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des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tissus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cérébraux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Transforme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le 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signal de phase SWI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numériques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(ppm: part par million)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Permet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 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quantifier le fer, la calcification et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d’autres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minéraux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Mesure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effectuée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dans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ROI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moyenne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maximale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minimale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positives → substances 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paramagnétiques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(fer, 	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hémosidérine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4"/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Valeurs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négatives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→ substances 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diamagnétiques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 (calcium, 	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myéline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Font typeface="Courier New" panose="02070409020205090404" pitchFamily="49" charset="0"/>
              <a:buChar char="o"/>
            </a:pPr>
            <a:r>
              <a:rPr lang="en-US" sz="2000" b="1" kern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Intérêt</a:t>
            </a:r>
            <a:r>
              <a:rPr lang="en-US" sz="2000" b="1" kern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b="1" kern="1200" dirty="0" err="1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clinique</a:t>
            </a:r>
            <a:r>
              <a:rPr lang="en-US" sz="2000" b="1" kern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000" kern="1200" dirty="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</a:t>
            </a:r>
            <a:endParaRPr lang="en-US" sz="2000" kern="1200" dirty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S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uivi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des </a:t>
            </a:r>
            <a:r>
              <a:rPr lang="en-US" sz="2000" b="1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maladies </a:t>
            </a:r>
            <a:r>
              <a:rPr lang="en-US" sz="2000" b="1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neurodégénératives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2000" kern="1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lvl="1"/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 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D</a:t>
            </a:r>
            <a:r>
              <a:rPr lang="en-US" sz="2000" kern="12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ifférenciation</a:t>
            </a:r>
            <a:r>
              <a:rPr lang="en-US" sz="2000" kern="12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fer/calcium</a:t>
            </a:r>
            <a:endParaRPr lang="fr-FR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05959" y="317500"/>
            <a:ext cx="2425700" cy="6223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Clean and Elegant Portfolio by Slidesgo">
  <a:themeElements>
    <a:clrScheme name="Custom 6">
      <a:dk1>
        <a:srgbClr val="134F5C"/>
      </a:dk1>
      <a:lt1>
        <a:srgbClr val="7B96B9"/>
      </a:lt1>
      <a:dk2>
        <a:srgbClr val="FFFFFF"/>
      </a:dk2>
      <a:lt2>
        <a:srgbClr val="4C71A1"/>
      </a:lt2>
      <a:accent1>
        <a:srgbClr val="2B385E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134F5C"/>
      </a:hlink>
      <a:folHlink>
        <a:srgbClr val="7E98B5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Slidesgo Final Pages">
  <a:themeElements>
    <a:clrScheme name="Simple Light">
      <a:dk1>
        <a:srgbClr val="0E2A47"/>
      </a:dk1>
      <a:lt1>
        <a:srgbClr val="FFFFFF"/>
      </a:lt1>
      <a:dk2>
        <a:srgbClr val="869FB2"/>
      </a:dk2>
      <a:lt2>
        <a:srgbClr val="FFFFFF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869FB2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Clean and Elegant Portfolio by Slidesgo</Template>
  <TotalTime>0</TotalTime>
  <Words>1817</Words>
  <Application>WPS Writer</Application>
  <PresentationFormat>Widescreen</PresentationFormat>
  <Paragraphs>49</Paragraphs>
  <Slides>5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25" baseType="lpstr">
      <vt:lpstr>Arial</vt:lpstr>
      <vt:lpstr>SimSun</vt:lpstr>
      <vt:lpstr>Wingdings</vt:lpstr>
      <vt:lpstr>Arial</vt:lpstr>
      <vt:lpstr>Elsie</vt:lpstr>
      <vt:lpstr>Thonburi</vt:lpstr>
      <vt:lpstr>Bebas Neue</vt:lpstr>
      <vt:lpstr>Albert Sans</vt:lpstr>
      <vt:lpstr>Proxima Nova</vt:lpstr>
      <vt:lpstr>Calibri</vt:lpstr>
      <vt:lpstr>Helvetica Neue</vt:lpstr>
      <vt:lpstr>Courier New</vt:lpstr>
      <vt:lpstr>Microsoft YaHei</vt:lpstr>
      <vt:lpstr>汉仪旗黑</vt:lpstr>
      <vt:lpstr>Arial Unicode MS</vt:lpstr>
      <vt:lpstr>-webkit-standard</vt:lpstr>
      <vt:lpstr>-apple-system</vt:lpstr>
      <vt:lpstr>宋体-简</vt:lpstr>
      <vt:lpstr>Clean and Elegant Portfolio by Slidesgo</vt:lpstr>
      <vt:lpstr>Slidesgo Final Pages</vt:lpstr>
      <vt:lpstr>Intérêt de la séquence SWI en imagerie cérébrale</vt:lpstr>
      <vt:lpstr>PRINCIPES PHYSIQUES</vt:lpstr>
      <vt:lpstr>APPLICATIONS CLINIQUES</vt:lpstr>
      <vt:lpstr>APPLICATIONS CLINIQUES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Microsoft Office User</dc:creator>
  <cp:lastModifiedBy>yousra</cp:lastModifiedBy>
  <cp:revision>13</cp:revision>
  <dcterms:created xsi:type="dcterms:W3CDTF">2026-02-26T22:34:53Z</dcterms:created>
  <dcterms:modified xsi:type="dcterms:W3CDTF">2026-02-26T22:34:53Z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3F91EF96E5E011DAA6209F69AAD26172_42</vt:lpwstr>
  </property>
  <property fmtid="{D5CDD505-2E9C-101B-9397-08002B2CF9AE}" pid="3" name="KSOProductBuildVer">
    <vt:lpwstr>1033-12.1.21937.21937</vt:lpwstr>
  </property>
</Properties>
</file>