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6"/>
  </p:notesMasterIdLst>
  <p:sldIdLst>
    <p:sldId id="256" r:id="rId2"/>
    <p:sldId id="286" r:id="rId3"/>
    <p:sldId id="288" r:id="rId4"/>
    <p:sldId id="28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822"/>
    <a:srgbClr val="222689"/>
    <a:srgbClr val="0F0F00"/>
    <a:srgbClr val="85C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87"/>
    <p:restoredTop sz="80101" autoAdjust="0"/>
  </p:normalViewPr>
  <p:slideViewPr>
    <p:cSldViewPr snapToGrid="0">
      <p:cViewPr varScale="1">
        <p:scale>
          <a:sx n="65" d="100"/>
          <a:sy n="65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5C387-1FF4-4677-A43C-5D1D2C3CF6E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FD9905A1-5544-4D7A-8D14-D3E0CFAB5409}">
      <dgm:prSet phldrT="[Texte]" phldr="0" custT="1"/>
      <dgm:spPr/>
      <dgm:t>
        <a:bodyPr/>
        <a:lstStyle/>
        <a:p>
          <a:r>
            <a:rPr lang="fr-FR" sz="2400" dirty="0"/>
            <a:t>Étude rétrospective, monocentrique, descriptive à visée descriptive et analytique</a:t>
          </a:r>
        </a:p>
      </dgm:t>
    </dgm:pt>
    <dgm:pt modelId="{227C6ABD-E1F3-4000-BD97-8CA6DC7D2368}" type="parTrans" cxnId="{C02AB042-C545-4A41-9AF1-78E78C07DC6F}">
      <dgm:prSet/>
      <dgm:spPr/>
      <dgm:t>
        <a:bodyPr/>
        <a:lstStyle/>
        <a:p>
          <a:endParaRPr lang="fr-FR"/>
        </a:p>
      </dgm:t>
    </dgm:pt>
    <dgm:pt modelId="{BD9F1098-EDDD-4F31-B541-9D7BAD097343}" type="sibTrans" cxnId="{C02AB042-C545-4A41-9AF1-78E78C07DC6F}">
      <dgm:prSet/>
      <dgm:spPr/>
      <dgm:t>
        <a:bodyPr/>
        <a:lstStyle/>
        <a:p>
          <a:endParaRPr lang="fr-FR"/>
        </a:p>
      </dgm:t>
    </dgm:pt>
    <dgm:pt modelId="{4EACE7B9-9238-4184-8935-A278623159AB}">
      <dgm:prSet phldrT="[Texte]" phldr="0" custT="1"/>
      <dgm:spPr/>
      <dgm:t>
        <a:bodyPr/>
        <a:lstStyle/>
        <a:p>
          <a:r>
            <a:rPr lang="fr-FR" sz="2400" dirty="0"/>
            <a:t>Service de radiologie des urgences du CHU IBN ROCHD de Casablanca</a:t>
          </a:r>
        </a:p>
      </dgm:t>
    </dgm:pt>
    <dgm:pt modelId="{9591A16A-8EC9-44A8-92F3-A276BC047CAD}" type="parTrans" cxnId="{4D60BE5D-2141-4396-9642-F8B9B020C943}">
      <dgm:prSet/>
      <dgm:spPr/>
      <dgm:t>
        <a:bodyPr/>
        <a:lstStyle/>
        <a:p>
          <a:endParaRPr lang="fr-FR"/>
        </a:p>
      </dgm:t>
    </dgm:pt>
    <dgm:pt modelId="{0BA654B5-F56E-4745-B335-1635CE33A048}" type="sibTrans" cxnId="{4D60BE5D-2141-4396-9642-F8B9B020C943}">
      <dgm:prSet/>
      <dgm:spPr/>
      <dgm:t>
        <a:bodyPr/>
        <a:lstStyle/>
        <a:p>
          <a:endParaRPr lang="fr-FR"/>
        </a:p>
      </dgm:t>
    </dgm:pt>
    <dgm:pt modelId="{FBD64992-EC0F-4B1A-B1C9-F9470777FBBE}">
      <dgm:prSet phldrT="[Texte]" phldr="0" custT="1"/>
      <dgm:spPr/>
      <dgm:t>
        <a:bodyPr/>
        <a:lstStyle/>
        <a:p>
          <a:r>
            <a:rPr lang="fr-FR" sz="2400" dirty="0"/>
            <a:t>Février 2024 – février 2026</a:t>
          </a:r>
        </a:p>
      </dgm:t>
    </dgm:pt>
    <dgm:pt modelId="{94C2C6C9-41E1-4D53-8A3C-E3BA266333C1}" type="parTrans" cxnId="{12EF1CCC-8384-4904-8947-6870813CBFF7}">
      <dgm:prSet/>
      <dgm:spPr/>
      <dgm:t>
        <a:bodyPr/>
        <a:lstStyle/>
        <a:p>
          <a:endParaRPr lang="fr-FR"/>
        </a:p>
      </dgm:t>
    </dgm:pt>
    <dgm:pt modelId="{E9535A13-AC69-4D56-A4E0-1AF630A85208}" type="sibTrans" cxnId="{12EF1CCC-8384-4904-8947-6870813CBFF7}">
      <dgm:prSet/>
      <dgm:spPr/>
      <dgm:t>
        <a:bodyPr/>
        <a:lstStyle/>
        <a:p>
          <a:endParaRPr lang="fr-FR"/>
        </a:p>
      </dgm:t>
    </dgm:pt>
    <dgm:pt modelId="{8D2F0595-9821-4BF1-B128-80A258D4AE0E}">
      <dgm:prSet phldrT="[Texte]" phldr="0" custT="1"/>
      <dgm:spPr/>
      <dgm:t>
        <a:bodyPr/>
        <a:lstStyle/>
        <a:p>
          <a:pPr marL="187325" indent="0"/>
          <a:r>
            <a:rPr lang="fr-FR" sz="2400" dirty="0"/>
            <a:t>42 patients</a:t>
          </a:r>
        </a:p>
      </dgm:t>
    </dgm:pt>
    <dgm:pt modelId="{4C30531A-BD96-40D7-9D9B-712D7635626F}" type="parTrans" cxnId="{2A671AD2-CE55-4A5E-A500-201E10AA6D7B}">
      <dgm:prSet/>
      <dgm:spPr/>
      <dgm:t>
        <a:bodyPr/>
        <a:lstStyle/>
        <a:p>
          <a:endParaRPr lang="fr-FR"/>
        </a:p>
      </dgm:t>
    </dgm:pt>
    <dgm:pt modelId="{56E78732-C48A-4E33-AC0D-100DDC763CC0}" type="sibTrans" cxnId="{2A671AD2-CE55-4A5E-A500-201E10AA6D7B}">
      <dgm:prSet/>
      <dgm:spPr/>
      <dgm:t>
        <a:bodyPr/>
        <a:lstStyle/>
        <a:p>
          <a:endParaRPr lang="fr-FR"/>
        </a:p>
      </dgm:t>
    </dgm:pt>
    <dgm:pt modelId="{DE45D60A-F11A-48FA-92DA-7B8018DEE22F}">
      <dgm:prSet phldrT="[Texte]" phldr="0" custT="1"/>
      <dgm:spPr/>
      <dgm:t>
        <a:bodyPr/>
        <a:lstStyle/>
        <a:p>
          <a:pPr marL="354013" indent="-354013">
            <a:tabLst>
              <a:tab pos="1698625" algn="l"/>
              <a:tab pos="1790700" algn="l"/>
            </a:tabLst>
          </a:pPr>
          <a:r>
            <a:rPr lang="fr-FR" sz="2400" dirty="0">
              <a:solidFill>
                <a:srgbClr val="0F0F00"/>
              </a:solidFill>
            </a:rPr>
            <a:t>Critères d’inclusion : </a:t>
          </a:r>
          <a:r>
            <a:rPr lang="fr-FR" sz="2400" dirty="0"/>
            <a:t>TDM thoracique, présence de calcifications coronaires</a:t>
          </a:r>
        </a:p>
      </dgm:t>
    </dgm:pt>
    <dgm:pt modelId="{D73798E7-967D-4DE8-B31E-BDF79B71DA56}" type="parTrans" cxnId="{D7C2C5F2-95E0-4D0C-BA3E-8DE00F3EECE3}">
      <dgm:prSet/>
      <dgm:spPr/>
      <dgm:t>
        <a:bodyPr/>
        <a:lstStyle/>
        <a:p>
          <a:endParaRPr lang="fr-FR"/>
        </a:p>
      </dgm:t>
    </dgm:pt>
    <dgm:pt modelId="{4089A72E-39D9-4D4C-A386-F6D430A0455B}" type="sibTrans" cxnId="{D7C2C5F2-95E0-4D0C-BA3E-8DE00F3EECE3}">
      <dgm:prSet/>
      <dgm:spPr/>
      <dgm:t>
        <a:bodyPr/>
        <a:lstStyle/>
        <a:p>
          <a:endParaRPr lang="fr-FR"/>
        </a:p>
      </dgm:t>
    </dgm:pt>
    <dgm:pt modelId="{050EDB43-407B-4573-B89C-7BF51E8AC926}">
      <dgm:prSet phldrT="[Texte]" phldr="0" custT="1"/>
      <dgm:spPr/>
      <dgm:t>
        <a:bodyPr/>
        <a:lstStyle/>
        <a:p>
          <a:pPr marL="354013" indent="-354013">
            <a:tabLst>
              <a:tab pos="1624013" algn="l"/>
              <a:tab pos="1790700" algn="l"/>
            </a:tabLst>
          </a:pPr>
          <a:r>
            <a:rPr lang="fr-FR" sz="2400" dirty="0">
              <a:solidFill>
                <a:srgbClr val="0F0F00"/>
              </a:solidFill>
            </a:rPr>
            <a:t>Critères d’exclusion : </a:t>
          </a:r>
          <a:r>
            <a:rPr lang="fr-FR" sz="2400" dirty="0"/>
            <a:t>indication cardiaque, coronaropathie connue</a:t>
          </a:r>
        </a:p>
      </dgm:t>
    </dgm:pt>
    <dgm:pt modelId="{688554B9-37AB-4C7E-923C-4C5691836588}" type="parTrans" cxnId="{1D29CCD1-C197-4A67-BCC8-07B985A533E1}">
      <dgm:prSet/>
      <dgm:spPr/>
      <dgm:t>
        <a:bodyPr/>
        <a:lstStyle/>
        <a:p>
          <a:endParaRPr lang="fr-FR"/>
        </a:p>
      </dgm:t>
    </dgm:pt>
    <dgm:pt modelId="{18AB055B-867D-4A3E-B7DA-CFA9D6FD22CB}" type="sibTrans" cxnId="{1D29CCD1-C197-4A67-BCC8-07B985A533E1}">
      <dgm:prSet/>
      <dgm:spPr/>
      <dgm:t>
        <a:bodyPr/>
        <a:lstStyle/>
        <a:p>
          <a:endParaRPr lang="fr-FR"/>
        </a:p>
      </dgm:t>
    </dgm:pt>
    <dgm:pt modelId="{577D3209-DFFB-48F4-A1CC-9433CB29D353}" type="pres">
      <dgm:prSet presAssocID="{4BC5C387-1FF4-4677-A43C-5D1D2C3CF6EA}" presName="linearFlow" presStyleCnt="0">
        <dgm:presLayoutVars>
          <dgm:dir/>
          <dgm:resizeHandles val="exact"/>
        </dgm:presLayoutVars>
      </dgm:prSet>
      <dgm:spPr/>
    </dgm:pt>
    <dgm:pt modelId="{51A4F75D-5906-4BDB-8BE4-06F3CB4B682C}" type="pres">
      <dgm:prSet presAssocID="{FD9905A1-5544-4D7A-8D14-D3E0CFAB5409}" presName="composite" presStyleCnt="0"/>
      <dgm:spPr/>
    </dgm:pt>
    <dgm:pt modelId="{C49615CA-947D-435C-944D-F74301DD9FAB}" type="pres">
      <dgm:prSet presAssocID="{FD9905A1-5544-4D7A-8D14-D3E0CFAB5409}" presName="imgShp" presStyleLbl="fgImgPlace1" presStyleIdx="0" presStyleCnt="4" custLinFactNeighborY="21000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phique à barres"/>
        </a:ext>
      </dgm:extLst>
    </dgm:pt>
    <dgm:pt modelId="{1463BE9C-CE24-4E81-96CD-3CD125DC33CF}" type="pres">
      <dgm:prSet presAssocID="{FD9905A1-5544-4D7A-8D14-D3E0CFAB5409}" presName="txShp" presStyleLbl="node1" presStyleIdx="0" presStyleCnt="4" custLinFactNeighborY="21000">
        <dgm:presLayoutVars>
          <dgm:bulletEnabled val="1"/>
        </dgm:presLayoutVars>
      </dgm:prSet>
      <dgm:spPr/>
    </dgm:pt>
    <dgm:pt modelId="{3C8A88BC-3454-4E17-B01F-1FECD8813318}" type="pres">
      <dgm:prSet presAssocID="{BD9F1098-EDDD-4F31-B541-9D7BAD097343}" presName="spacing" presStyleCnt="0"/>
      <dgm:spPr/>
    </dgm:pt>
    <dgm:pt modelId="{839E5B79-B944-4ADA-A536-45098ABBF3BE}" type="pres">
      <dgm:prSet presAssocID="{4EACE7B9-9238-4184-8935-A278623159AB}" presName="composite" presStyleCnt="0"/>
      <dgm:spPr/>
    </dgm:pt>
    <dgm:pt modelId="{B540F2FA-B363-4502-A6DD-B8DDCA31F19F}" type="pres">
      <dgm:prSet presAssocID="{4EACE7B9-9238-4184-8935-A278623159AB}" presName="imgShp" presStyleLbl="fgImgPlace1" presStyleIdx="1" presStyleCnt="4" custLinFactNeighborY="242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ôpital"/>
        </a:ext>
      </dgm:extLst>
    </dgm:pt>
    <dgm:pt modelId="{31E5EA32-2761-4CAD-B491-3F638D527BC5}" type="pres">
      <dgm:prSet presAssocID="{4EACE7B9-9238-4184-8935-A278623159AB}" presName="txShp" presStyleLbl="node1" presStyleIdx="1" presStyleCnt="4" custLinFactNeighborY="2425">
        <dgm:presLayoutVars>
          <dgm:bulletEnabled val="1"/>
        </dgm:presLayoutVars>
      </dgm:prSet>
      <dgm:spPr/>
    </dgm:pt>
    <dgm:pt modelId="{1B200930-FC7D-48B4-98C0-5260B6C5249B}" type="pres">
      <dgm:prSet presAssocID="{0BA654B5-F56E-4745-B335-1635CE33A048}" presName="spacing" presStyleCnt="0"/>
      <dgm:spPr/>
    </dgm:pt>
    <dgm:pt modelId="{6FCE377E-9FB7-4C98-8087-E84D9994ED5E}" type="pres">
      <dgm:prSet presAssocID="{FBD64992-EC0F-4B1A-B1C9-F9470777FBBE}" presName="composite" presStyleCnt="0"/>
      <dgm:spPr/>
    </dgm:pt>
    <dgm:pt modelId="{753100AD-7C03-4954-9B25-00134CB50578}" type="pres">
      <dgm:prSet presAssocID="{FBD64992-EC0F-4B1A-B1C9-F9470777FBBE}" presName="imgShp" presStyleLbl="fgImgPlace1" presStyleIdx="2" presStyleCnt="4" custLinFactNeighborY="-1053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rloge"/>
        </a:ext>
      </dgm:extLst>
    </dgm:pt>
    <dgm:pt modelId="{32E4475D-5EE9-4561-BF6C-C3AA7D9482F1}" type="pres">
      <dgm:prSet presAssocID="{FBD64992-EC0F-4B1A-B1C9-F9470777FBBE}" presName="txShp" presStyleLbl="node1" presStyleIdx="2" presStyleCnt="4" custLinFactNeighborY="-10532">
        <dgm:presLayoutVars>
          <dgm:bulletEnabled val="1"/>
        </dgm:presLayoutVars>
      </dgm:prSet>
      <dgm:spPr/>
    </dgm:pt>
    <dgm:pt modelId="{E52E004E-7F64-41F5-A2AF-1D58D0559713}" type="pres">
      <dgm:prSet presAssocID="{E9535A13-AC69-4D56-A4E0-1AF630A85208}" presName="spacing" presStyleCnt="0"/>
      <dgm:spPr/>
    </dgm:pt>
    <dgm:pt modelId="{51C2E412-D81D-440A-9938-4C10F4E2FAA7}" type="pres">
      <dgm:prSet presAssocID="{8D2F0595-9821-4BF1-B128-80A258D4AE0E}" presName="composite" presStyleCnt="0"/>
      <dgm:spPr/>
    </dgm:pt>
    <dgm:pt modelId="{401D9D86-33A6-416B-83B5-1078D26F3E79}" type="pres">
      <dgm:prSet presAssocID="{8D2F0595-9821-4BF1-B128-80A258D4AE0E}" presName="imgShp" presStyleLbl="fgImgPlace1" presStyleIdx="3" presStyleCnt="4" custLinFactNeighborY="-2710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er"/>
        </a:ext>
      </dgm:extLst>
    </dgm:pt>
    <dgm:pt modelId="{4BCEC943-B197-475A-88A3-F0F5E005EFBA}" type="pres">
      <dgm:prSet presAssocID="{8D2F0595-9821-4BF1-B128-80A258D4AE0E}" presName="txShp" presStyleLbl="node1" presStyleIdx="3" presStyleCnt="4" custScaleY="242958" custLinFactNeighborY="-24399">
        <dgm:presLayoutVars>
          <dgm:bulletEnabled val="1"/>
        </dgm:presLayoutVars>
      </dgm:prSet>
      <dgm:spPr/>
    </dgm:pt>
  </dgm:ptLst>
  <dgm:cxnLst>
    <dgm:cxn modelId="{D708C905-842B-467B-8569-52EAF332FF81}" type="presOf" srcId="{8D2F0595-9821-4BF1-B128-80A258D4AE0E}" destId="{4BCEC943-B197-475A-88A3-F0F5E005EFBA}" srcOrd="0" destOrd="0" presId="urn:microsoft.com/office/officeart/2005/8/layout/vList3"/>
    <dgm:cxn modelId="{96B0D615-A985-49C9-ACBE-1FAB09536F48}" type="presOf" srcId="{DE45D60A-F11A-48FA-92DA-7B8018DEE22F}" destId="{4BCEC943-B197-475A-88A3-F0F5E005EFBA}" srcOrd="0" destOrd="1" presId="urn:microsoft.com/office/officeart/2005/8/layout/vList3"/>
    <dgm:cxn modelId="{D0D45323-61CF-4B20-86A9-2446ED9901C7}" type="presOf" srcId="{FBD64992-EC0F-4B1A-B1C9-F9470777FBBE}" destId="{32E4475D-5EE9-4561-BF6C-C3AA7D9482F1}" srcOrd="0" destOrd="0" presId="urn:microsoft.com/office/officeart/2005/8/layout/vList3"/>
    <dgm:cxn modelId="{4D60BE5D-2141-4396-9642-F8B9B020C943}" srcId="{4BC5C387-1FF4-4677-A43C-5D1D2C3CF6EA}" destId="{4EACE7B9-9238-4184-8935-A278623159AB}" srcOrd="1" destOrd="0" parTransId="{9591A16A-8EC9-44A8-92F3-A276BC047CAD}" sibTransId="{0BA654B5-F56E-4745-B335-1635CE33A048}"/>
    <dgm:cxn modelId="{C02AB042-C545-4A41-9AF1-78E78C07DC6F}" srcId="{4BC5C387-1FF4-4677-A43C-5D1D2C3CF6EA}" destId="{FD9905A1-5544-4D7A-8D14-D3E0CFAB5409}" srcOrd="0" destOrd="0" parTransId="{227C6ABD-E1F3-4000-BD97-8CA6DC7D2368}" sibTransId="{BD9F1098-EDDD-4F31-B541-9D7BAD097343}"/>
    <dgm:cxn modelId="{7B1F4945-F077-47E8-BDE7-08510DD0BAE0}" type="presOf" srcId="{FD9905A1-5544-4D7A-8D14-D3E0CFAB5409}" destId="{1463BE9C-CE24-4E81-96CD-3CD125DC33CF}" srcOrd="0" destOrd="0" presId="urn:microsoft.com/office/officeart/2005/8/layout/vList3"/>
    <dgm:cxn modelId="{EE6B137B-4E7F-4A1B-AC26-EDBF19088FAC}" type="presOf" srcId="{4EACE7B9-9238-4184-8935-A278623159AB}" destId="{31E5EA32-2761-4CAD-B491-3F638D527BC5}" srcOrd="0" destOrd="0" presId="urn:microsoft.com/office/officeart/2005/8/layout/vList3"/>
    <dgm:cxn modelId="{DA130E8E-DAFC-4DC2-A136-E3A9E9E7134A}" type="presOf" srcId="{050EDB43-407B-4573-B89C-7BF51E8AC926}" destId="{4BCEC943-B197-475A-88A3-F0F5E005EFBA}" srcOrd="0" destOrd="2" presId="urn:microsoft.com/office/officeart/2005/8/layout/vList3"/>
    <dgm:cxn modelId="{975CCCB3-67E0-475E-BD4E-F8AF10778F7D}" type="presOf" srcId="{4BC5C387-1FF4-4677-A43C-5D1D2C3CF6EA}" destId="{577D3209-DFFB-48F4-A1CC-9433CB29D353}" srcOrd="0" destOrd="0" presId="urn:microsoft.com/office/officeart/2005/8/layout/vList3"/>
    <dgm:cxn modelId="{12EF1CCC-8384-4904-8947-6870813CBFF7}" srcId="{4BC5C387-1FF4-4677-A43C-5D1D2C3CF6EA}" destId="{FBD64992-EC0F-4B1A-B1C9-F9470777FBBE}" srcOrd="2" destOrd="0" parTransId="{94C2C6C9-41E1-4D53-8A3C-E3BA266333C1}" sibTransId="{E9535A13-AC69-4D56-A4E0-1AF630A85208}"/>
    <dgm:cxn modelId="{1D29CCD1-C197-4A67-BCC8-07B985A533E1}" srcId="{8D2F0595-9821-4BF1-B128-80A258D4AE0E}" destId="{050EDB43-407B-4573-B89C-7BF51E8AC926}" srcOrd="1" destOrd="0" parTransId="{688554B9-37AB-4C7E-923C-4C5691836588}" sibTransId="{18AB055B-867D-4A3E-B7DA-CFA9D6FD22CB}"/>
    <dgm:cxn modelId="{2A671AD2-CE55-4A5E-A500-201E10AA6D7B}" srcId="{4BC5C387-1FF4-4677-A43C-5D1D2C3CF6EA}" destId="{8D2F0595-9821-4BF1-B128-80A258D4AE0E}" srcOrd="3" destOrd="0" parTransId="{4C30531A-BD96-40D7-9D9B-712D7635626F}" sibTransId="{56E78732-C48A-4E33-AC0D-100DDC763CC0}"/>
    <dgm:cxn modelId="{D7C2C5F2-95E0-4D0C-BA3E-8DE00F3EECE3}" srcId="{8D2F0595-9821-4BF1-B128-80A258D4AE0E}" destId="{DE45D60A-F11A-48FA-92DA-7B8018DEE22F}" srcOrd="0" destOrd="0" parTransId="{D73798E7-967D-4DE8-B31E-BDF79B71DA56}" sibTransId="{4089A72E-39D9-4D4C-A386-F6D430A0455B}"/>
    <dgm:cxn modelId="{0DA5A3DF-2DDE-4BB4-AAD7-0D7077FC7BD5}" type="presParOf" srcId="{577D3209-DFFB-48F4-A1CC-9433CB29D353}" destId="{51A4F75D-5906-4BDB-8BE4-06F3CB4B682C}" srcOrd="0" destOrd="0" presId="urn:microsoft.com/office/officeart/2005/8/layout/vList3"/>
    <dgm:cxn modelId="{B06B6829-4FC4-462F-A5E9-148E61727F2C}" type="presParOf" srcId="{51A4F75D-5906-4BDB-8BE4-06F3CB4B682C}" destId="{C49615CA-947D-435C-944D-F74301DD9FAB}" srcOrd="0" destOrd="0" presId="urn:microsoft.com/office/officeart/2005/8/layout/vList3"/>
    <dgm:cxn modelId="{BD7C63A8-4448-4ACB-B386-CA12FA74EA53}" type="presParOf" srcId="{51A4F75D-5906-4BDB-8BE4-06F3CB4B682C}" destId="{1463BE9C-CE24-4E81-96CD-3CD125DC33CF}" srcOrd="1" destOrd="0" presId="urn:microsoft.com/office/officeart/2005/8/layout/vList3"/>
    <dgm:cxn modelId="{0C6F9632-0712-4943-9453-C9D513D0B6B0}" type="presParOf" srcId="{577D3209-DFFB-48F4-A1CC-9433CB29D353}" destId="{3C8A88BC-3454-4E17-B01F-1FECD8813318}" srcOrd="1" destOrd="0" presId="urn:microsoft.com/office/officeart/2005/8/layout/vList3"/>
    <dgm:cxn modelId="{5A0CEAAC-B3A2-41D1-B64B-96BE76A2CB97}" type="presParOf" srcId="{577D3209-DFFB-48F4-A1CC-9433CB29D353}" destId="{839E5B79-B944-4ADA-A536-45098ABBF3BE}" srcOrd="2" destOrd="0" presId="urn:microsoft.com/office/officeart/2005/8/layout/vList3"/>
    <dgm:cxn modelId="{66844FF4-7FE1-49D9-B095-E9B9597F2340}" type="presParOf" srcId="{839E5B79-B944-4ADA-A536-45098ABBF3BE}" destId="{B540F2FA-B363-4502-A6DD-B8DDCA31F19F}" srcOrd="0" destOrd="0" presId="urn:microsoft.com/office/officeart/2005/8/layout/vList3"/>
    <dgm:cxn modelId="{0DDB821E-BAA9-46E7-99FC-B507396A19FD}" type="presParOf" srcId="{839E5B79-B944-4ADA-A536-45098ABBF3BE}" destId="{31E5EA32-2761-4CAD-B491-3F638D527BC5}" srcOrd="1" destOrd="0" presId="urn:microsoft.com/office/officeart/2005/8/layout/vList3"/>
    <dgm:cxn modelId="{C07F0E7A-D3F6-4203-B2DE-787AE6949D52}" type="presParOf" srcId="{577D3209-DFFB-48F4-A1CC-9433CB29D353}" destId="{1B200930-FC7D-48B4-98C0-5260B6C5249B}" srcOrd="3" destOrd="0" presId="urn:microsoft.com/office/officeart/2005/8/layout/vList3"/>
    <dgm:cxn modelId="{6F0EEB8A-C904-4955-8C4B-E71252A4A82C}" type="presParOf" srcId="{577D3209-DFFB-48F4-A1CC-9433CB29D353}" destId="{6FCE377E-9FB7-4C98-8087-E84D9994ED5E}" srcOrd="4" destOrd="0" presId="urn:microsoft.com/office/officeart/2005/8/layout/vList3"/>
    <dgm:cxn modelId="{0C18DDE5-7E2E-47FA-872C-423BA67A33E2}" type="presParOf" srcId="{6FCE377E-9FB7-4C98-8087-E84D9994ED5E}" destId="{753100AD-7C03-4954-9B25-00134CB50578}" srcOrd="0" destOrd="0" presId="urn:microsoft.com/office/officeart/2005/8/layout/vList3"/>
    <dgm:cxn modelId="{DE958FFD-4DAC-4867-AF24-1EA5BE9DAF7D}" type="presParOf" srcId="{6FCE377E-9FB7-4C98-8087-E84D9994ED5E}" destId="{32E4475D-5EE9-4561-BF6C-C3AA7D9482F1}" srcOrd="1" destOrd="0" presId="urn:microsoft.com/office/officeart/2005/8/layout/vList3"/>
    <dgm:cxn modelId="{9EF617F3-3834-4772-8835-429990C0BE12}" type="presParOf" srcId="{577D3209-DFFB-48F4-A1CC-9433CB29D353}" destId="{E52E004E-7F64-41F5-A2AF-1D58D0559713}" srcOrd="5" destOrd="0" presId="urn:microsoft.com/office/officeart/2005/8/layout/vList3"/>
    <dgm:cxn modelId="{364F9D98-7CC5-4511-9FC6-97C162E2C8C2}" type="presParOf" srcId="{577D3209-DFFB-48F4-A1CC-9433CB29D353}" destId="{51C2E412-D81D-440A-9938-4C10F4E2FAA7}" srcOrd="6" destOrd="0" presId="urn:microsoft.com/office/officeart/2005/8/layout/vList3"/>
    <dgm:cxn modelId="{E7D6E36C-8B1C-42ED-A26B-C212F8D26563}" type="presParOf" srcId="{51C2E412-D81D-440A-9938-4C10F4E2FAA7}" destId="{401D9D86-33A6-416B-83B5-1078D26F3E79}" srcOrd="0" destOrd="0" presId="urn:microsoft.com/office/officeart/2005/8/layout/vList3"/>
    <dgm:cxn modelId="{75536EB9-732F-4A1B-B74C-7EB6B3E94A46}" type="presParOf" srcId="{51C2E412-D81D-440A-9938-4C10F4E2FAA7}" destId="{4BCEC943-B197-475A-88A3-F0F5E005EFBA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8B5E1E-C47E-4977-AC9A-B8E5D76E81B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932E0B2-7579-4FE2-8D54-186A40563CD2}">
      <dgm:prSet phldrT="[Texte]" custT="1"/>
      <dgm:spPr/>
      <dgm:t>
        <a:bodyPr/>
        <a:lstStyle/>
        <a:p>
          <a:r>
            <a:rPr lang="fr-FR" sz="2400" dirty="0">
              <a:solidFill>
                <a:srgbClr val="0F0F00"/>
              </a:solidFill>
            </a:rPr>
            <a:t>60% de calcifications : modérées à sévères</a:t>
          </a:r>
        </a:p>
      </dgm:t>
    </dgm:pt>
    <dgm:pt modelId="{26D671BA-8619-4142-80AD-2D91DC054A32}" type="parTrans" cxnId="{97438712-8089-4388-A997-EFA4EED725FD}">
      <dgm:prSet/>
      <dgm:spPr/>
      <dgm:t>
        <a:bodyPr/>
        <a:lstStyle/>
        <a:p>
          <a:endParaRPr lang="fr-FR"/>
        </a:p>
      </dgm:t>
    </dgm:pt>
    <dgm:pt modelId="{02E375DF-2D46-414F-80FE-E4054DD729DA}" type="sibTrans" cxnId="{97438712-8089-4388-A997-EFA4EED725FD}">
      <dgm:prSet/>
      <dgm:spPr/>
      <dgm:t>
        <a:bodyPr/>
        <a:lstStyle/>
        <a:p>
          <a:endParaRPr lang="fr-FR"/>
        </a:p>
      </dgm:t>
    </dgm:pt>
    <dgm:pt modelId="{439D46D9-4458-4D9A-BFBE-D0901F4C4D4E}">
      <dgm:prSet phldrT="[Texte]" custT="1"/>
      <dgm:spPr/>
      <dgm:t>
        <a:bodyPr/>
        <a:lstStyle/>
        <a:p>
          <a:r>
            <a:rPr lang="fr-FR" sz="2400" dirty="0">
              <a:solidFill>
                <a:srgbClr val="0F0F00"/>
              </a:solidFill>
            </a:rPr>
            <a:t>33% des patients: sans antécédents cardiovasculaires connus</a:t>
          </a:r>
        </a:p>
      </dgm:t>
    </dgm:pt>
    <dgm:pt modelId="{A25E87E9-BF7A-4244-ADEA-B6BFC0D79C7A}" type="parTrans" cxnId="{A2FF610F-8FE7-492D-8E58-CA8CC469F734}">
      <dgm:prSet/>
      <dgm:spPr/>
      <dgm:t>
        <a:bodyPr/>
        <a:lstStyle/>
        <a:p>
          <a:endParaRPr lang="fr-FR"/>
        </a:p>
      </dgm:t>
    </dgm:pt>
    <dgm:pt modelId="{054C9AE1-3A2B-4A6A-8978-16AAE3A99028}" type="sibTrans" cxnId="{A2FF610F-8FE7-492D-8E58-CA8CC469F734}">
      <dgm:prSet/>
      <dgm:spPr/>
      <dgm:t>
        <a:bodyPr/>
        <a:lstStyle/>
        <a:p>
          <a:endParaRPr lang="fr-FR"/>
        </a:p>
      </dgm:t>
    </dgm:pt>
    <dgm:pt modelId="{F7C3B1A7-77B5-4D9C-856B-7C10936715B2}">
      <dgm:prSet phldrT="[Texte]" custT="1"/>
      <dgm:spPr/>
      <dgm:t>
        <a:bodyPr/>
        <a:lstStyle/>
        <a:p>
          <a:r>
            <a:rPr lang="fr-FR" sz="2400" dirty="0">
              <a:solidFill>
                <a:srgbClr val="0F0F00"/>
              </a:solidFill>
            </a:rPr>
            <a:t>41% seulement orientés vers un </a:t>
          </a:r>
          <a:r>
            <a:rPr lang="fr-FR" sz="2400">
              <a:solidFill>
                <a:srgbClr val="0F0F00"/>
              </a:solidFill>
            </a:rPr>
            <a:t>avis cardiologique</a:t>
          </a:r>
          <a:endParaRPr lang="fr-FR" sz="2400" dirty="0">
            <a:solidFill>
              <a:srgbClr val="0F0F00"/>
            </a:solidFill>
          </a:endParaRPr>
        </a:p>
      </dgm:t>
    </dgm:pt>
    <dgm:pt modelId="{D5A47993-6BAB-47DC-B0B3-1E79359C1858}" type="parTrans" cxnId="{1C5CB7E1-18A1-4C19-8CCC-31B501C423D1}">
      <dgm:prSet/>
      <dgm:spPr/>
      <dgm:t>
        <a:bodyPr/>
        <a:lstStyle/>
        <a:p>
          <a:endParaRPr lang="fr-FR"/>
        </a:p>
      </dgm:t>
    </dgm:pt>
    <dgm:pt modelId="{37F032E3-D853-4ABF-8ED1-1CE7D8AE081F}" type="sibTrans" cxnId="{1C5CB7E1-18A1-4C19-8CCC-31B501C423D1}">
      <dgm:prSet/>
      <dgm:spPr/>
      <dgm:t>
        <a:bodyPr/>
        <a:lstStyle/>
        <a:p>
          <a:endParaRPr lang="fr-FR"/>
        </a:p>
      </dgm:t>
    </dgm:pt>
    <dgm:pt modelId="{40C0D3F2-3FC4-4AE6-9868-E2E15310E77D}">
      <dgm:prSet phldrT="[Texte]" custT="1"/>
      <dgm:spPr/>
      <dgm:t>
        <a:bodyPr/>
        <a:lstStyle/>
        <a:p>
          <a:r>
            <a:rPr lang="fr-FR" sz="2400" dirty="0">
              <a:solidFill>
                <a:srgbClr val="0F0F00"/>
              </a:solidFill>
            </a:rPr>
            <a:t>IVA atteinte dans 78% des cas</a:t>
          </a:r>
        </a:p>
      </dgm:t>
    </dgm:pt>
    <dgm:pt modelId="{6747A3EC-D24E-4C51-9236-B351CCA04E6E}" type="parTrans" cxnId="{F58DC23B-DD66-4E61-BCA5-4581DF6BFADC}">
      <dgm:prSet/>
      <dgm:spPr/>
      <dgm:t>
        <a:bodyPr/>
        <a:lstStyle/>
        <a:p>
          <a:endParaRPr lang="fr-FR"/>
        </a:p>
      </dgm:t>
    </dgm:pt>
    <dgm:pt modelId="{66DF3020-82EA-4762-A0A8-5ABE29D4C31F}" type="sibTrans" cxnId="{F58DC23B-DD66-4E61-BCA5-4581DF6BFADC}">
      <dgm:prSet/>
      <dgm:spPr/>
      <dgm:t>
        <a:bodyPr/>
        <a:lstStyle/>
        <a:p>
          <a:endParaRPr lang="fr-FR"/>
        </a:p>
      </dgm:t>
    </dgm:pt>
    <dgm:pt modelId="{DF631D28-A237-44AB-9885-1430EF50AA9A}" type="pres">
      <dgm:prSet presAssocID="{488B5E1E-C47E-4977-AC9A-B8E5D76E81BB}" presName="Name0" presStyleCnt="0">
        <dgm:presLayoutVars>
          <dgm:chMax val="7"/>
          <dgm:chPref val="7"/>
          <dgm:dir/>
        </dgm:presLayoutVars>
      </dgm:prSet>
      <dgm:spPr/>
    </dgm:pt>
    <dgm:pt modelId="{24A9A58A-2612-418D-A5D2-9D40BB6A08B9}" type="pres">
      <dgm:prSet presAssocID="{488B5E1E-C47E-4977-AC9A-B8E5D76E81BB}" presName="Name1" presStyleCnt="0"/>
      <dgm:spPr/>
    </dgm:pt>
    <dgm:pt modelId="{09525A64-363B-406A-9C32-CE39DA37EBD7}" type="pres">
      <dgm:prSet presAssocID="{488B5E1E-C47E-4977-AC9A-B8E5D76E81BB}" presName="cycle" presStyleCnt="0"/>
      <dgm:spPr/>
    </dgm:pt>
    <dgm:pt modelId="{54503DC2-3883-45BF-81C1-17FC936E6D23}" type="pres">
      <dgm:prSet presAssocID="{488B5E1E-C47E-4977-AC9A-B8E5D76E81BB}" presName="srcNode" presStyleLbl="node1" presStyleIdx="0" presStyleCnt="4"/>
      <dgm:spPr/>
    </dgm:pt>
    <dgm:pt modelId="{1199BCFE-AFBD-46F9-A60A-EAE33A4CE580}" type="pres">
      <dgm:prSet presAssocID="{488B5E1E-C47E-4977-AC9A-B8E5D76E81BB}" presName="conn" presStyleLbl="parChTrans1D2" presStyleIdx="0" presStyleCnt="1"/>
      <dgm:spPr/>
    </dgm:pt>
    <dgm:pt modelId="{97E4D370-69D1-4392-81B4-079786DE4E89}" type="pres">
      <dgm:prSet presAssocID="{488B5E1E-C47E-4977-AC9A-B8E5D76E81BB}" presName="extraNode" presStyleLbl="node1" presStyleIdx="0" presStyleCnt="4"/>
      <dgm:spPr/>
    </dgm:pt>
    <dgm:pt modelId="{D6086D5C-29E3-458C-8CB3-A83DB329857E}" type="pres">
      <dgm:prSet presAssocID="{488B5E1E-C47E-4977-AC9A-B8E5D76E81BB}" presName="dstNode" presStyleLbl="node1" presStyleIdx="0" presStyleCnt="4"/>
      <dgm:spPr/>
    </dgm:pt>
    <dgm:pt modelId="{2CECFF7B-1A5B-4B56-920D-A6661B38DCA0}" type="pres">
      <dgm:prSet presAssocID="{6932E0B2-7579-4FE2-8D54-186A40563CD2}" presName="text_1" presStyleLbl="node1" presStyleIdx="0" presStyleCnt="4">
        <dgm:presLayoutVars>
          <dgm:bulletEnabled val="1"/>
        </dgm:presLayoutVars>
      </dgm:prSet>
      <dgm:spPr/>
    </dgm:pt>
    <dgm:pt modelId="{A40563A4-6DF0-41DF-8DA2-511E78326EA5}" type="pres">
      <dgm:prSet presAssocID="{6932E0B2-7579-4FE2-8D54-186A40563CD2}" presName="accent_1" presStyleCnt="0"/>
      <dgm:spPr/>
    </dgm:pt>
    <dgm:pt modelId="{46F25F6B-83C4-4088-8E61-130408E29684}" type="pres">
      <dgm:prSet presAssocID="{6932E0B2-7579-4FE2-8D54-186A40563CD2}" presName="accentRepeatNode" presStyleLbl="solidFgAcc1" presStyleIdx="0" presStyleCnt="4"/>
      <dgm:spPr/>
    </dgm:pt>
    <dgm:pt modelId="{FA0B6113-7980-456B-AEE1-A00E9A602301}" type="pres">
      <dgm:prSet presAssocID="{439D46D9-4458-4D9A-BFBE-D0901F4C4D4E}" presName="text_2" presStyleLbl="node1" presStyleIdx="1" presStyleCnt="4">
        <dgm:presLayoutVars>
          <dgm:bulletEnabled val="1"/>
        </dgm:presLayoutVars>
      </dgm:prSet>
      <dgm:spPr/>
    </dgm:pt>
    <dgm:pt modelId="{10542AF6-9EE1-4EAF-88AA-45E53B79F5E0}" type="pres">
      <dgm:prSet presAssocID="{439D46D9-4458-4D9A-BFBE-D0901F4C4D4E}" presName="accent_2" presStyleCnt="0"/>
      <dgm:spPr/>
    </dgm:pt>
    <dgm:pt modelId="{B241C625-63E5-4434-8BFB-9555194C266D}" type="pres">
      <dgm:prSet presAssocID="{439D46D9-4458-4D9A-BFBE-D0901F4C4D4E}" presName="accentRepeatNode" presStyleLbl="solidFgAcc1" presStyleIdx="1" presStyleCnt="4"/>
      <dgm:spPr/>
    </dgm:pt>
    <dgm:pt modelId="{F437CBC1-845A-4B77-8E56-4751FDC8D15C}" type="pres">
      <dgm:prSet presAssocID="{F7C3B1A7-77B5-4D9C-856B-7C10936715B2}" presName="text_3" presStyleLbl="node1" presStyleIdx="2" presStyleCnt="4">
        <dgm:presLayoutVars>
          <dgm:bulletEnabled val="1"/>
        </dgm:presLayoutVars>
      </dgm:prSet>
      <dgm:spPr/>
    </dgm:pt>
    <dgm:pt modelId="{BA3FA0EC-9AE5-427C-B7F9-5219826A3700}" type="pres">
      <dgm:prSet presAssocID="{F7C3B1A7-77B5-4D9C-856B-7C10936715B2}" presName="accent_3" presStyleCnt="0"/>
      <dgm:spPr/>
    </dgm:pt>
    <dgm:pt modelId="{4C2C3107-4EF7-4213-87B3-E3A6B276FB68}" type="pres">
      <dgm:prSet presAssocID="{F7C3B1A7-77B5-4D9C-856B-7C10936715B2}" presName="accentRepeatNode" presStyleLbl="solidFgAcc1" presStyleIdx="2" presStyleCnt="4"/>
      <dgm:spPr/>
    </dgm:pt>
    <dgm:pt modelId="{A093BF71-38BC-49C3-BBF2-25C4FD237FBC}" type="pres">
      <dgm:prSet presAssocID="{40C0D3F2-3FC4-4AE6-9868-E2E15310E77D}" presName="text_4" presStyleLbl="node1" presStyleIdx="3" presStyleCnt="4">
        <dgm:presLayoutVars>
          <dgm:bulletEnabled val="1"/>
        </dgm:presLayoutVars>
      </dgm:prSet>
      <dgm:spPr/>
    </dgm:pt>
    <dgm:pt modelId="{671DC855-7AB4-4416-B321-BF50DB5C9101}" type="pres">
      <dgm:prSet presAssocID="{40C0D3F2-3FC4-4AE6-9868-E2E15310E77D}" presName="accent_4" presStyleCnt="0"/>
      <dgm:spPr/>
    </dgm:pt>
    <dgm:pt modelId="{98863D64-7B7E-4021-839D-C6AF02E39C44}" type="pres">
      <dgm:prSet presAssocID="{40C0D3F2-3FC4-4AE6-9868-E2E15310E77D}" presName="accentRepeatNode" presStyleLbl="solidFgAcc1" presStyleIdx="3" presStyleCnt="4"/>
      <dgm:spPr/>
    </dgm:pt>
  </dgm:ptLst>
  <dgm:cxnLst>
    <dgm:cxn modelId="{A2FF610F-8FE7-492D-8E58-CA8CC469F734}" srcId="{488B5E1E-C47E-4977-AC9A-B8E5D76E81BB}" destId="{439D46D9-4458-4D9A-BFBE-D0901F4C4D4E}" srcOrd="1" destOrd="0" parTransId="{A25E87E9-BF7A-4244-ADEA-B6BFC0D79C7A}" sibTransId="{054C9AE1-3A2B-4A6A-8978-16AAE3A99028}"/>
    <dgm:cxn modelId="{97438712-8089-4388-A997-EFA4EED725FD}" srcId="{488B5E1E-C47E-4977-AC9A-B8E5D76E81BB}" destId="{6932E0B2-7579-4FE2-8D54-186A40563CD2}" srcOrd="0" destOrd="0" parTransId="{26D671BA-8619-4142-80AD-2D91DC054A32}" sibTransId="{02E375DF-2D46-414F-80FE-E4054DD729DA}"/>
    <dgm:cxn modelId="{E6AD0015-50EE-45CC-B610-5C18F84CCAFB}" type="presOf" srcId="{F7C3B1A7-77B5-4D9C-856B-7C10936715B2}" destId="{F437CBC1-845A-4B77-8E56-4751FDC8D15C}" srcOrd="0" destOrd="0" presId="urn:microsoft.com/office/officeart/2008/layout/VerticalCurvedList"/>
    <dgm:cxn modelId="{FB14682E-5F0E-4823-9066-B70E7932E17C}" type="presOf" srcId="{02E375DF-2D46-414F-80FE-E4054DD729DA}" destId="{1199BCFE-AFBD-46F9-A60A-EAE33A4CE580}" srcOrd="0" destOrd="0" presId="urn:microsoft.com/office/officeart/2008/layout/VerticalCurvedList"/>
    <dgm:cxn modelId="{F58DC23B-DD66-4E61-BCA5-4581DF6BFADC}" srcId="{488B5E1E-C47E-4977-AC9A-B8E5D76E81BB}" destId="{40C0D3F2-3FC4-4AE6-9868-E2E15310E77D}" srcOrd="3" destOrd="0" parTransId="{6747A3EC-D24E-4C51-9236-B351CCA04E6E}" sibTransId="{66DF3020-82EA-4762-A0A8-5ABE29D4C31F}"/>
    <dgm:cxn modelId="{069CD544-B766-4A19-A25A-55A8976BB733}" type="presOf" srcId="{488B5E1E-C47E-4977-AC9A-B8E5D76E81BB}" destId="{DF631D28-A237-44AB-9885-1430EF50AA9A}" srcOrd="0" destOrd="0" presId="urn:microsoft.com/office/officeart/2008/layout/VerticalCurvedList"/>
    <dgm:cxn modelId="{8A521771-9C3C-4221-9BEE-B7D9139066F5}" type="presOf" srcId="{6932E0B2-7579-4FE2-8D54-186A40563CD2}" destId="{2CECFF7B-1A5B-4B56-920D-A6661B38DCA0}" srcOrd="0" destOrd="0" presId="urn:microsoft.com/office/officeart/2008/layout/VerticalCurvedList"/>
    <dgm:cxn modelId="{59DE62A0-4152-4FEB-8DE4-949B9988E8DE}" type="presOf" srcId="{439D46D9-4458-4D9A-BFBE-D0901F4C4D4E}" destId="{FA0B6113-7980-456B-AEE1-A00E9A602301}" srcOrd="0" destOrd="0" presId="urn:microsoft.com/office/officeart/2008/layout/VerticalCurvedList"/>
    <dgm:cxn modelId="{822006C8-1149-4927-8524-67202FE8A54C}" type="presOf" srcId="{40C0D3F2-3FC4-4AE6-9868-E2E15310E77D}" destId="{A093BF71-38BC-49C3-BBF2-25C4FD237FBC}" srcOrd="0" destOrd="0" presId="urn:microsoft.com/office/officeart/2008/layout/VerticalCurvedList"/>
    <dgm:cxn modelId="{1C5CB7E1-18A1-4C19-8CCC-31B501C423D1}" srcId="{488B5E1E-C47E-4977-AC9A-B8E5D76E81BB}" destId="{F7C3B1A7-77B5-4D9C-856B-7C10936715B2}" srcOrd="2" destOrd="0" parTransId="{D5A47993-6BAB-47DC-B0B3-1E79359C1858}" sibTransId="{37F032E3-D853-4ABF-8ED1-1CE7D8AE081F}"/>
    <dgm:cxn modelId="{CFACA5A7-CC64-4D84-BEEB-061D33D8284D}" type="presParOf" srcId="{DF631D28-A237-44AB-9885-1430EF50AA9A}" destId="{24A9A58A-2612-418D-A5D2-9D40BB6A08B9}" srcOrd="0" destOrd="0" presId="urn:microsoft.com/office/officeart/2008/layout/VerticalCurvedList"/>
    <dgm:cxn modelId="{EC62942F-B4B8-4371-8715-5E520CCE3A3E}" type="presParOf" srcId="{24A9A58A-2612-418D-A5D2-9D40BB6A08B9}" destId="{09525A64-363B-406A-9C32-CE39DA37EBD7}" srcOrd="0" destOrd="0" presId="urn:microsoft.com/office/officeart/2008/layout/VerticalCurvedList"/>
    <dgm:cxn modelId="{56255D7C-7C71-47E8-9B0D-9DE29C9C3A6B}" type="presParOf" srcId="{09525A64-363B-406A-9C32-CE39DA37EBD7}" destId="{54503DC2-3883-45BF-81C1-17FC936E6D23}" srcOrd="0" destOrd="0" presId="urn:microsoft.com/office/officeart/2008/layout/VerticalCurvedList"/>
    <dgm:cxn modelId="{E33D8B02-C7E8-42D8-A3A5-E30CC888C191}" type="presParOf" srcId="{09525A64-363B-406A-9C32-CE39DA37EBD7}" destId="{1199BCFE-AFBD-46F9-A60A-EAE33A4CE580}" srcOrd="1" destOrd="0" presId="urn:microsoft.com/office/officeart/2008/layout/VerticalCurvedList"/>
    <dgm:cxn modelId="{E31C6255-0DF1-4969-B083-B6C2C3538F37}" type="presParOf" srcId="{09525A64-363B-406A-9C32-CE39DA37EBD7}" destId="{97E4D370-69D1-4392-81B4-079786DE4E89}" srcOrd="2" destOrd="0" presId="urn:microsoft.com/office/officeart/2008/layout/VerticalCurvedList"/>
    <dgm:cxn modelId="{565B9F76-2F86-4634-BA72-4ED71DFF5865}" type="presParOf" srcId="{09525A64-363B-406A-9C32-CE39DA37EBD7}" destId="{D6086D5C-29E3-458C-8CB3-A83DB329857E}" srcOrd="3" destOrd="0" presId="urn:microsoft.com/office/officeart/2008/layout/VerticalCurvedList"/>
    <dgm:cxn modelId="{F867F99E-6675-4E49-A9E9-B7CA9B38BC45}" type="presParOf" srcId="{24A9A58A-2612-418D-A5D2-9D40BB6A08B9}" destId="{2CECFF7B-1A5B-4B56-920D-A6661B38DCA0}" srcOrd="1" destOrd="0" presId="urn:microsoft.com/office/officeart/2008/layout/VerticalCurvedList"/>
    <dgm:cxn modelId="{0A729136-7211-4D3C-8DA8-AA0218F1A9D6}" type="presParOf" srcId="{24A9A58A-2612-418D-A5D2-9D40BB6A08B9}" destId="{A40563A4-6DF0-41DF-8DA2-511E78326EA5}" srcOrd="2" destOrd="0" presId="urn:microsoft.com/office/officeart/2008/layout/VerticalCurvedList"/>
    <dgm:cxn modelId="{9BED74D6-8736-498F-9FA0-03CAA1832D31}" type="presParOf" srcId="{A40563A4-6DF0-41DF-8DA2-511E78326EA5}" destId="{46F25F6B-83C4-4088-8E61-130408E29684}" srcOrd="0" destOrd="0" presId="urn:microsoft.com/office/officeart/2008/layout/VerticalCurvedList"/>
    <dgm:cxn modelId="{6DC4C9EE-B220-435D-90A9-AB89565A648C}" type="presParOf" srcId="{24A9A58A-2612-418D-A5D2-9D40BB6A08B9}" destId="{FA0B6113-7980-456B-AEE1-A00E9A602301}" srcOrd="3" destOrd="0" presId="urn:microsoft.com/office/officeart/2008/layout/VerticalCurvedList"/>
    <dgm:cxn modelId="{491D4F7D-E23D-417A-AA51-E545FC993F37}" type="presParOf" srcId="{24A9A58A-2612-418D-A5D2-9D40BB6A08B9}" destId="{10542AF6-9EE1-4EAF-88AA-45E53B79F5E0}" srcOrd="4" destOrd="0" presId="urn:microsoft.com/office/officeart/2008/layout/VerticalCurvedList"/>
    <dgm:cxn modelId="{4EBAD82F-79B1-48B2-B932-D191333A0118}" type="presParOf" srcId="{10542AF6-9EE1-4EAF-88AA-45E53B79F5E0}" destId="{B241C625-63E5-4434-8BFB-9555194C266D}" srcOrd="0" destOrd="0" presId="urn:microsoft.com/office/officeart/2008/layout/VerticalCurvedList"/>
    <dgm:cxn modelId="{078364A2-6F17-4DC3-94FF-219705067351}" type="presParOf" srcId="{24A9A58A-2612-418D-A5D2-9D40BB6A08B9}" destId="{F437CBC1-845A-4B77-8E56-4751FDC8D15C}" srcOrd="5" destOrd="0" presId="urn:microsoft.com/office/officeart/2008/layout/VerticalCurvedList"/>
    <dgm:cxn modelId="{858435EB-1CAA-4893-A40A-50AD8C59BF56}" type="presParOf" srcId="{24A9A58A-2612-418D-A5D2-9D40BB6A08B9}" destId="{BA3FA0EC-9AE5-427C-B7F9-5219826A3700}" srcOrd="6" destOrd="0" presId="urn:microsoft.com/office/officeart/2008/layout/VerticalCurvedList"/>
    <dgm:cxn modelId="{F162DE7E-58A0-4AE8-94BA-C471B3939B03}" type="presParOf" srcId="{BA3FA0EC-9AE5-427C-B7F9-5219826A3700}" destId="{4C2C3107-4EF7-4213-87B3-E3A6B276FB68}" srcOrd="0" destOrd="0" presId="urn:microsoft.com/office/officeart/2008/layout/VerticalCurvedList"/>
    <dgm:cxn modelId="{D5639E96-14EF-415C-BF51-58931BBFBD6C}" type="presParOf" srcId="{24A9A58A-2612-418D-A5D2-9D40BB6A08B9}" destId="{A093BF71-38BC-49C3-BBF2-25C4FD237FBC}" srcOrd="7" destOrd="0" presId="urn:microsoft.com/office/officeart/2008/layout/VerticalCurvedList"/>
    <dgm:cxn modelId="{25D063BF-0677-4965-AF5E-92B6066886F1}" type="presParOf" srcId="{24A9A58A-2612-418D-A5D2-9D40BB6A08B9}" destId="{671DC855-7AB4-4416-B321-BF50DB5C9101}" srcOrd="8" destOrd="0" presId="urn:microsoft.com/office/officeart/2008/layout/VerticalCurvedList"/>
    <dgm:cxn modelId="{558F6B8A-CED2-4B2F-B8A9-5F4C0F5A83DF}" type="presParOf" srcId="{671DC855-7AB4-4416-B321-BF50DB5C9101}" destId="{98863D64-7B7E-4021-839D-C6AF02E39C44}" srcOrd="0" destOrd="0" presId="urn:microsoft.com/office/officeart/2008/layout/VerticalCurv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3BE9C-CE24-4E81-96CD-3CD125DC33CF}">
      <dsp:nvSpPr>
        <dsp:cNvPr id="0" name=""/>
        <dsp:cNvSpPr/>
      </dsp:nvSpPr>
      <dsp:spPr>
        <a:xfrm rot="10800000">
          <a:off x="1938880" y="224401"/>
          <a:ext cx="6639197" cy="10664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25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Étude rétrospective, monocentrique, descriptive à visée descriptive et analytique</a:t>
          </a:r>
        </a:p>
      </dsp:txBody>
      <dsp:txXfrm rot="10800000">
        <a:off x="2205481" y="224401"/>
        <a:ext cx="6372596" cy="1066404"/>
      </dsp:txXfrm>
    </dsp:sp>
    <dsp:sp modelId="{C49615CA-947D-435C-944D-F74301DD9FAB}">
      <dsp:nvSpPr>
        <dsp:cNvPr id="0" name=""/>
        <dsp:cNvSpPr/>
      </dsp:nvSpPr>
      <dsp:spPr>
        <a:xfrm>
          <a:off x="1405677" y="224401"/>
          <a:ext cx="1066404" cy="106640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E5EA32-2761-4CAD-B491-3F638D527BC5}">
      <dsp:nvSpPr>
        <dsp:cNvPr id="0" name=""/>
        <dsp:cNvSpPr/>
      </dsp:nvSpPr>
      <dsp:spPr>
        <a:xfrm rot="10800000">
          <a:off x="1938880" y="1411051"/>
          <a:ext cx="6639197" cy="10664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25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Service de radiologie des urgences du CHU IBN ROCHD de Casablanca</a:t>
          </a:r>
        </a:p>
      </dsp:txBody>
      <dsp:txXfrm rot="10800000">
        <a:off x="2205481" y="1411051"/>
        <a:ext cx="6372596" cy="1066404"/>
      </dsp:txXfrm>
    </dsp:sp>
    <dsp:sp modelId="{B540F2FA-B363-4502-A6DD-B8DDCA31F19F}">
      <dsp:nvSpPr>
        <dsp:cNvPr id="0" name=""/>
        <dsp:cNvSpPr/>
      </dsp:nvSpPr>
      <dsp:spPr>
        <a:xfrm>
          <a:off x="1405677" y="1411051"/>
          <a:ext cx="1066404" cy="106640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4475D-5EE9-4561-BF6C-C3AA7D9482F1}">
      <dsp:nvSpPr>
        <dsp:cNvPr id="0" name=""/>
        <dsp:cNvSpPr/>
      </dsp:nvSpPr>
      <dsp:spPr>
        <a:xfrm rot="10800000">
          <a:off x="1938880" y="2657611"/>
          <a:ext cx="6639197" cy="106640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25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Février 2024 – février 2026</a:t>
          </a:r>
        </a:p>
      </dsp:txBody>
      <dsp:txXfrm rot="10800000">
        <a:off x="2205481" y="2657611"/>
        <a:ext cx="6372596" cy="1066404"/>
      </dsp:txXfrm>
    </dsp:sp>
    <dsp:sp modelId="{753100AD-7C03-4954-9B25-00134CB50578}">
      <dsp:nvSpPr>
        <dsp:cNvPr id="0" name=""/>
        <dsp:cNvSpPr/>
      </dsp:nvSpPr>
      <dsp:spPr>
        <a:xfrm>
          <a:off x="1405677" y="2657611"/>
          <a:ext cx="1066404" cy="1066404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CEC943-B197-475A-88A3-F0F5E005EFBA}">
      <dsp:nvSpPr>
        <dsp:cNvPr id="0" name=""/>
        <dsp:cNvSpPr/>
      </dsp:nvSpPr>
      <dsp:spPr>
        <a:xfrm rot="10800000">
          <a:off x="1938880" y="3894467"/>
          <a:ext cx="6639197" cy="259091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255" tIns="91440" rIns="170688" bIns="91440" numCol="1" spcCol="1270" anchor="t" anchorCtr="0">
          <a:noAutofit/>
        </a:bodyPr>
        <a:lstStyle/>
        <a:p>
          <a:pPr marL="187325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42 patients</a:t>
          </a:r>
        </a:p>
        <a:p>
          <a:pPr marL="354013" lvl="1" indent="-354013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1698625" algn="l"/>
              <a:tab pos="1790700" algn="l"/>
            </a:tabLst>
          </a:pPr>
          <a:r>
            <a:rPr lang="fr-FR" sz="2400" kern="1200" dirty="0">
              <a:solidFill>
                <a:srgbClr val="0F0F00"/>
              </a:solidFill>
            </a:rPr>
            <a:t>Critères d’inclusion : </a:t>
          </a:r>
          <a:r>
            <a:rPr lang="fr-FR" sz="2400" kern="1200" dirty="0"/>
            <a:t>TDM thoracique, présence de calcifications coronaires</a:t>
          </a:r>
        </a:p>
        <a:p>
          <a:pPr marL="354013" lvl="1" indent="-354013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>
              <a:tab pos="1624013" algn="l"/>
              <a:tab pos="1790700" algn="l"/>
            </a:tabLst>
          </a:pPr>
          <a:r>
            <a:rPr lang="fr-FR" sz="2400" kern="1200" dirty="0">
              <a:solidFill>
                <a:srgbClr val="0F0F00"/>
              </a:solidFill>
            </a:rPr>
            <a:t>Critères d’exclusion : </a:t>
          </a:r>
          <a:r>
            <a:rPr lang="fr-FR" sz="2400" kern="1200" dirty="0"/>
            <a:t>indication cardiaque, coronaropathie connue</a:t>
          </a:r>
        </a:p>
      </dsp:txBody>
      <dsp:txXfrm rot="10800000">
        <a:off x="2586609" y="3894467"/>
        <a:ext cx="5991468" cy="2590915"/>
      </dsp:txXfrm>
    </dsp:sp>
    <dsp:sp modelId="{401D9D86-33A6-416B-83B5-1078D26F3E79}">
      <dsp:nvSpPr>
        <dsp:cNvPr id="0" name=""/>
        <dsp:cNvSpPr/>
      </dsp:nvSpPr>
      <dsp:spPr>
        <a:xfrm>
          <a:off x="1405677" y="4627866"/>
          <a:ext cx="1066404" cy="1066404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9BCFE-AFBD-46F9-A60A-EAE33A4CE580}">
      <dsp:nvSpPr>
        <dsp:cNvPr id="0" name=""/>
        <dsp:cNvSpPr/>
      </dsp:nvSpPr>
      <dsp:spPr>
        <a:xfrm>
          <a:off x="-6710324" y="-1026094"/>
          <a:ext cx="7986457" cy="7986457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ECFF7B-1A5B-4B56-920D-A6661B38DCA0}">
      <dsp:nvSpPr>
        <dsp:cNvPr id="0" name=""/>
        <dsp:cNvSpPr/>
      </dsp:nvSpPr>
      <dsp:spPr>
        <a:xfrm>
          <a:off x="667739" y="456226"/>
          <a:ext cx="10369624" cy="912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63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>
              <a:solidFill>
                <a:srgbClr val="0F0F00"/>
              </a:solidFill>
            </a:rPr>
            <a:t>60% de calcifications : modérées à sévères</a:t>
          </a:r>
        </a:p>
      </dsp:txBody>
      <dsp:txXfrm>
        <a:off x="667739" y="456226"/>
        <a:ext cx="10369624" cy="912927"/>
      </dsp:txXfrm>
    </dsp:sp>
    <dsp:sp modelId="{46F25F6B-83C4-4088-8E61-130408E29684}">
      <dsp:nvSpPr>
        <dsp:cNvPr id="0" name=""/>
        <dsp:cNvSpPr/>
      </dsp:nvSpPr>
      <dsp:spPr>
        <a:xfrm>
          <a:off x="97159" y="342110"/>
          <a:ext cx="1141159" cy="114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0B6113-7980-456B-AEE1-A00E9A602301}">
      <dsp:nvSpPr>
        <dsp:cNvPr id="0" name=""/>
        <dsp:cNvSpPr/>
      </dsp:nvSpPr>
      <dsp:spPr>
        <a:xfrm>
          <a:off x="1191142" y="1825855"/>
          <a:ext cx="9846222" cy="912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63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>
              <a:solidFill>
                <a:srgbClr val="0F0F00"/>
              </a:solidFill>
            </a:rPr>
            <a:t>33% des patients: sans antécédents cardiovasculaires connus</a:t>
          </a:r>
        </a:p>
      </dsp:txBody>
      <dsp:txXfrm>
        <a:off x="1191142" y="1825855"/>
        <a:ext cx="9846222" cy="912927"/>
      </dsp:txXfrm>
    </dsp:sp>
    <dsp:sp modelId="{B241C625-63E5-4434-8BFB-9555194C266D}">
      <dsp:nvSpPr>
        <dsp:cNvPr id="0" name=""/>
        <dsp:cNvSpPr/>
      </dsp:nvSpPr>
      <dsp:spPr>
        <a:xfrm>
          <a:off x="620562" y="1711739"/>
          <a:ext cx="1141159" cy="114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37CBC1-845A-4B77-8E56-4751FDC8D15C}">
      <dsp:nvSpPr>
        <dsp:cNvPr id="0" name=""/>
        <dsp:cNvSpPr/>
      </dsp:nvSpPr>
      <dsp:spPr>
        <a:xfrm>
          <a:off x="1191142" y="3195485"/>
          <a:ext cx="9846222" cy="912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63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>
              <a:solidFill>
                <a:srgbClr val="0F0F00"/>
              </a:solidFill>
            </a:rPr>
            <a:t>41% seulement orientés vers un </a:t>
          </a:r>
          <a:r>
            <a:rPr lang="fr-FR" sz="2400" kern="1200">
              <a:solidFill>
                <a:srgbClr val="0F0F00"/>
              </a:solidFill>
            </a:rPr>
            <a:t>avis cardiologique</a:t>
          </a:r>
          <a:endParaRPr lang="fr-FR" sz="2400" kern="1200" dirty="0">
            <a:solidFill>
              <a:srgbClr val="0F0F00"/>
            </a:solidFill>
          </a:endParaRPr>
        </a:p>
      </dsp:txBody>
      <dsp:txXfrm>
        <a:off x="1191142" y="3195485"/>
        <a:ext cx="9846222" cy="912927"/>
      </dsp:txXfrm>
    </dsp:sp>
    <dsp:sp modelId="{4C2C3107-4EF7-4213-87B3-E3A6B276FB68}">
      <dsp:nvSpPr>
        <dsp:cNvPr id="0" name=""/>
        <dsp:cNvSpPr/>
      </dsp:nvSpPr>
      <dsp:spPr>
        <a:xfrm>
          <a:off x="620562" y="3081369"/>
          <a:ext cx="1141159" cy="114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93BF71-38BC-49C3-BBF2-25C4FD237FBC}">
      <dsp:nvSpPr>
        <dsp:cNvPr id="0" name=""/>
        <dsp:cNvSpPr/>
      </dsp:nvSpPr>
      <dsp:spPr>
        <a:xfrm>
          <a:off x="667739" y="4565114"/>
          <a:ext cx="10369624" cy="9129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63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>
              <a:solidFill>
                <a:srgbClr val="0F0F00"/>
              </a:solidFill>
            </a:rPr>
            <a:t>IVA atteinte dans 78% des cas</a:t>
          </a:r>
        </a:p>
      </dsp:txBody>
      <dsp:txXfrm>
        <a:off x="667739" y="4565114"/>
        <a:ext cx="10369624" cy="912927"/>
      </dsp:txXfrm>
    </dsp:sp>
    <dsp:sp modelId="{98863D64-7B7E-4021-839D-C6AF02E39C44}">
      <dsp:nvSpPr>
        <dsp:cNvPr id="0" name=""/>
        <dsp:cNvSpPr/>
      </dsp:nvSpPr>
      <dsp:spPr>
        <a:xfrm>
          <a:off x="97159" y="4450998"/>
          <a:ext cx="1141159" cy="11411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E947F-90D3-CE4B-B678-E1B575714168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0BB58-53E3-B442-BD29-68D43650EA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1836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0BB58-53E3-B442-BD29-68D43650EA5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03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50BB58-53E3-B442-BD29-68D43650EA5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31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9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87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16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5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2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4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62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5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31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16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729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71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5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6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E4031D-1B97-F72B-CF34-6B818D3B6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39869" y="2085308"/>
            <a:ext cx="7396087" cy="2549461"/>
          </a:xfrm>
        </p:spPr>
        <p:txBody>
          <a:bodyPr>
            <a:noAutofit/>
          </a:bodyPr>
          <a:lstStyle/>
          <a:p>
            <a:r>
              <a:rPr lang="fr-FR" sz="4400" b="1" dirty="0">
                <a:solidFill>
                  <a:srgbClr val="C00000"/>
                </a:solidFill>
                <a:latin typeface="+mn-lt"/>
              </a:rPr>
              <a:t> impact des détections fortuites des calcifications coronaires sur TDM thoracique</a:t>
            </a:r>
            <a:endParaRPr lang="fr-FR" sz="44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7" name="Picture 6" descr="Accueil">
            <a:extLst>
              <a:ext uri="{FF2B5EF4-FFF2-40B4-BE49-F238E27FC236}">
                <a16:creationId xmlns:a16="http://schemas.microsoft.com/office/drawing/2014/main" id="{A450CEB9-6BE0-8008-85D5-9322E889E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340" y="11151"/>
            <a:ext cx="2861790" cy="114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350CA11-750E-953A-C3BC-87CD46F267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8172" y="27406"/>
            <a:ext cx="1491741" cy="188617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73D7938-46BC-A580-0DCF-0F495A5D069C}"/>
              </a:ext>
            </a:extLst>
          </p:cNvPr>
          <p:cNvSpPr txBox="1"/>
          <p:nvPr/>
        </p:nvSpPr>
        <p:spPr>
          <a:xfrm>
            <a:off x="2975417" y="1144144"/>
            <a:ext cx="76422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solidFill>
                  <a:srgbClr val="C00000"/>
                </a:solidFill>
              </a:rPr>
              <a:t>Du hasard à la prévention :</a:t>
            </a:r>
            <a:endParaRPr lang="fr-FR" sz="4400" dirty="0">
              <a:solidFill>
                <a:srgbClr val="C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55F7830-C55F-314F-CBB9-D79BD5599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87" y="83154"/>
            <a:ext cx="3017782" cy="6553768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CE6F1E6C-B7BE-CCC8-A02C-DC311BEAC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8650" y="5703861"/>
            <a:ext cx="8815754" cy="933061"/>
          </a:xfrm>
        </p:spPr>
        <p:txBody>
          <a:bodyPr anchor="ctr">
            <a:norm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Auteurs :  FZ. HANINE, R. KHAISSIDI, Y. SAKHY, H. TABAKH, A. SIWANE, N. TOUIL, O. KACIMI</a:t>
            </a:r>
          </a:p>
          <a:p>
            <a:r>
              <a:rPr lang="fr-FR" sz="1600" dirty="0">
                <a:solidFill>
                  <a:schemeClr val="bg1"/>
                </a:solidFill>
              </a:rPr>
              <a:t>Affiliation: service de radiologie des urgences, CHU IBN ROCHD de Casablanca</a:t>
            </a:r>
          </a:p>
        </p:txBody>
      </p:sp>
    </p:spTree>
    <p:extLst>
      <p:ext uri="{BB962C8B-B14F-4D97-AF65-F5344CB8AC3E}">
        <p14:creationId xmlns:p14="http://schemas.microsoft.com/office/powerpoint/2010/main" val="55134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EEB573-5605-7B3E-CF10-64EAEA950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  <a:latin typeface="+mn-lt"/>
              </a:rPr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95C2A7-4781-8523-9E45-9946CE277E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5142" y="1227208"/>
            <a:ext cx="6843398" cy="4701875"/>
          </a:xfrm>
        </p:spPr>
        <p:txBody>
          <a:bodyPr numCol="2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Introduction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Objectifs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Matériels et méthodes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Résultats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Discussion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Conclusion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Messages clés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4000" dirty="0">
                <a:solidFill>
                  <a:schemeClr val="accent1">
                    <a:lumMod val="50000"/>
                  </a:schemeClr>
                </a:solidFill>
              </a:rPr>
              <a:t>Références</a:t>
            </a:r>
          </a:p>
        </p:txBody>
      </p:sp>
    </p:spTree>
    <p:extLst>
      <p:ext uri="{BB962C8B-B14F-4D97-AF65-F5344CB8AC3E}">
        <p14:creationId xmlns:p14="http://schemas.microsoft.com/office/powerpoint/2010/main" val="99320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75FF36-8412-BEBE-497A-0F436BA78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  <a:latin typeface="+mn-lt"/>
              </a:rPr>
              <a:t>Matériels et méthodes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22E5C67-EED2-0F63-7906-C092005B6D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8792980"/>
              </p:ext>
            </p:extLst>
          </p:nvPr>
        </p:nvGraphicFramePr>
        <p:xfrm>
          <a:off x="3303032" y="111968"/>
          <a:ext cx="9983756" cy="6746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2676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614980-4521-681E-4369-07565B31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67DF38-ABB3-113E-BDA6-F2E2C43D3B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10" name="Diagramme 9">
            <a:extLst>
              <a:ext uri="{FF2B5EF4-FFF2-40B4-BE49-F238E27FC236}">
                <a16:creationId xmlns:a16="http://schemas.microsoft.com/office/drawing/2014/main" id="{13B909A0-C563-27C5-2FCA-4BAD5E5A89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527836"/>
              </p:ext>
            </p:extLst>
          </p:nvPr>
        </p:nvGraphicFramePr>
        <p:xfrm>
          <a:off x="205274" y="461865"/>
          <a:ext cx="11122090" cy="5934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Graphique 11" descr="Graphique en secteurs">
            <a:extLst>
              <a:ext uri="{FF2B5EF4-FFF2-40B4-BE49-F238E27FC236}">
                <a16:creationId xmlns:a16="http://schemas.microsoft.com/office/drawing/2014/main" id="{0E281288-E95D-18E4-9026-EC27FAAA8D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3659" y="937726"/>
            <a:ext cx="914400" cy="914400"/>
          </a:xfrm>
          <a:prstGeom prst="rect">
            <a:avLst/>
          </a:prstGeom>
        </p:spPr>
      </p:pic>
      <p:pic>
        <p:nvPicPr>
          <p:cNvPr id="14" name="Graphique 13" descr="Utilisateurs">
            <a:extLst>
              <a:ext uri="{FF2B5EF4-FFF2-40B4-BE49-F238E27FC236}">
                <a16:creationId xmlns:a16="http://schemas.microsoft.com/office/drawing/2014/main" id="{C3587A5A-E760-EC9E-4272-9B820A73B3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26386" y="2346648"/>
            <a:ext cx="914400" cy="914400"/>
          </a:xfrm>
          <a:prstGeom prst="rect">
            <a:avLst/>
          </a:prstGeom>
        </p:spPr>
      </p:pic>
      <p:pic>
        <p:nvPicPr>
          <p:cNvPr id="16" name="Graphique 15" descr="Organe du cœur">
            <a:extLst>
              <a:ext uri="{FF2B5EF4-FFF2-40B4-BE49-F238E27FC236}">
                <a16:creationId xmlns:a16="http://schemas.microsoft.com/office/drawing/2014/main" id="{06E8BEBE-C172-0C74-9788-85C8FE2CD1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6386" y="3666930"/>
            <a:ext cx="914400" cy="9144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20AA1B4-B6F2-5056-9636-84A0F70E0BD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4500" y="4796846"/>
            <a:ext cx="1383771" cy="138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5231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3684</TotalTime>
  <Words>155</Words>
  <Application>Microsoft Office PowerPoint</Application>
  <PresentationFormat>Grand écran</PresentationFormat>
  <Paragraphs>26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Rockwell</vt:lpstr>
      <vt:lpstr>Wingdings</vt:lpstr>
      <vt:lpstr>Atlas</vt:lpstr>
      <vt:lpstr> impact des détections fortuites des calcifications coronaires sur TDM thoracique</vt:lpstr>
      <vt:lpstr>Plan</vt:lpstr>
      <vt:lpstr>Matériels et méthodes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CAT DEVANT DES CÉPHALÉES AIGUES D’INSTALLATION BRUTALE</dc:title>
  <dc:creator>Microsoft Office User</dc:creator>
  <cp:lastModifiedBy>fatim zahra hanine</cp:lastModifiedBy>
  <cp:revision>123</cp:revision>
  <dcterms:created xsi:type="dcterms:W3CDTF">2026-01-31T08:12:49Z</dcterms:created>
  <dcterms:modified xsi:type="dcterms:W3CDTF">2026-02-26T22:17:16Z</dcterms:modified>
</cp:coreProperties>
</file>