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A82AAF-064B-DF0A-80E3-032CD42E5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F86196-6174-38E6-84FB-BD9D02315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3D1A4F-0A83-78E2-DC87-1AC9631A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325B9A-749F-915E-C71D-3BE8003DD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89C876-995C-C79F-6D3A-0D339CE5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578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9E0865-F9B9-4557-E10B-278B8E7E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F0BA99-8A25-B2D2-3C75-94BA1783A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56AF5B-6B2E-5108-7464-89DC743F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9CBC0C-B8F0-C58E-C7CF-85B83CD2C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3A1818-F09F-C0E6-BDE2-6790B561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31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0958E-0D44-2BC4-6551-946CA97E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BB6230-110D-F34F-B219-88E4C6FC8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D2E2D6-B951-6822-D39C-C7FC41051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66FEFE-4F79-C0E9-1939-B500DFDE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5270D2-E808-28F8-30B8-D676F9B16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75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EF782-2B1D-4893-EDCC-C278A0F7B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F718A7-5A1A-9EA2-5957-3311571ED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2E692A-54BE-37C4-F425-642D47DFE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EC3591-72DF-D8AE-60B3-F2FC641E2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A7FA0B-AFE3-BA53-7E1E-8E527D14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D62A37-B958-D033-FDD2-15980F73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95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FF270-4915-231C-3C61-726B7905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A57244-E0F1-E8AD-56D7-BFDEEE53F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4D70A3-849D-B283-64C2-5DBB302C4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A58E478-2732-B606-AC0D-1D5CD7D36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8BCF773-E242-EDCC-84F2-1CF82C64D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21AB82-D14D-BD03-255B-D6F65DB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CBC6BA-8E38-639B-04A0-54CCBB608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0F79B4D-FDC5-E8DB-9209-F05B8A03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61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77FF4-1C71-E53B-4F11-B4E446D7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C584F6-FC04-6963-72B2-DA18E4B5C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300FC0-B40E-3859-9900-C8E10395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3BE155-E5B8-34CE-3F34-17E3FC18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07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E41EA5-DBEF-0085-DB9E-A8CA44D46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4B839C-893F-4605-002D-E47B979D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6F5959-D85A-9E63-B0DF-0831AE50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27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2B9BB-C16C-1203-7D19-412B79D02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872DC8-097D-5AA7-956B-EFDDFA06D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502A97-E2D4-0B01-5322-DF0A9CAB1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4E0E40-9A1F-CBF5-1E78-F64DF728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298D13-E3E6-3952-0B46-D6BA134E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B84933-C2B4-A962-CFE1-780C50923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67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2197C5-0AF1-D827-CB75-3971B00A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F6FECED-A69A-C78C-8DA8-2F8C7C405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87FDC2-7D7E-EC99-2012-2B6EAAF7D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FA54FF-0517-2DB8-3047-3F09FF3A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223AC2-329C-0352-A3BD-29D01D2A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DDCF4E-A3BF-4863-5893-464AF250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01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5A98B-AA60-5155-BD90-7CC092BA2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802DB6-ED9E-F43F-E482-426043918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B7970E-2A0E-A6C6-6858-104AB7770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C6685A-1627-77C9-6516-6D79C2AC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DE1F43-8B15-5EF2-44B3-EB6E62B5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52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80A98DD-5B18-2A2F-0BE5-6DE3CDF0C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3C9D-BF6A-BAD3-0173-D24B6E9F9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380B42-C71A-F091-D2C2-F810E903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09B7-2103-031F-1398-44E881F8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94EE9E-278F-2D38-0B70-5ECCF035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30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CF0563-18B0-E51D-086A-D5D770437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F00350-9830-FE6F-85C8-4C9B0B139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C288AD-0713-5DA1-886E-B6B6A364F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E39FC-A7FE-4AD2-A940-4C96D91845E9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D49B24-7EA1-5696-2A18-5D42CDDF5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938028-783B-044C-6D8A-98627F9A8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3320E-2762-4CB9-91B2-9CB24C742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29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EA9F30-C192-4FC1-2DA2-EEB6B324D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63" y="978195"/>
            <a:ext cx="7377222" cy="2925264"/>
          </a:xfrm>
        </p:spPr>
        <p:txBody>
          <a:bodyPr/>
          <a:lstStyle/>
          <a:p>
            <a:pPr marL="0" indent="0">
              <a:buNone/>
            </a:pPr>
            <a:r>
              <a:rPr lang="fr-FR" sz="3600" b="1" dirty="0" err="1">
                <a:solidFill>
                  <a:schemeClr val="accent1"/>
                </a:solidFill>
              </a:rPr>
              <a:t>Pott’s</a:t>
            </a:r>
            <a:r>
              <a:rPr lang="fr-FR" sz="3600" b="1" dirty="0">
                <a:solidFill>
                  <a:schemeClr val="accent1"/>
                </a:solidFill>
              </a:rPr>
              <a:t> </a:t>
            </a:r>
            <a:r>
              <a:rPr lang="fr-FR" sz="3600" b="1" dirty="0" err="1">
                <a:solidFill>
                  <a:schemeClr val="accent1"/>
                </a:solidFill>
              </a:rPr>
              <a:t>puffy</a:t>
            </a:r>
            <a:r>
              <a:rPr lang="fr-FR" sz="3600" b="1" dirty="0">
                <a:solidFill>
                  <a:schemeClr val="accent1"/>
                </a:solidFill>
              </a:rPr>
              <a:t> </a:t>
            </a:r>
            <a:r>
              <a:rPr lang="fr-FR" sz="3600" b="1" dirty="0" err="1">
                <a:solidFill>
                  <a:schemeClr val="accent1"/>
                </a:solidFill>
              </a:rPr>
              <a:t>tumor</a:t>
            </a:r>
            <a:r>
              <a:rPr lang="fr-FR" sz="3600" b="1" dirty="0">
                <a:solidFill>
                  <a:schemeClr val="accent1"/>
                </a:solidFill>
              </a:rPr>
              <a:t> </a:t>
            </a:r>
          </a:p>
          <a:p>
            <a:r>
              <a:rPr lang="fr-FR" dirty="0"/>
              <a:t>Complication (rare++) sinusite frontale </a:t>
            </a:r>
          </a:p>
          <a:p>
            <a:r>
              <a:rPr lang="fr-FR" dirty="0"/>
              <a:t>Abcès sous-périosté </a:t>
            </a:r>
          </a:p>
          <a:p>
            <a:r>
              <a:rPr lang="fr-FR" dirty="0"/>
              <a:t>Ostéomyélite </a:t>
            </a:r>
          </a:p>
          <a:p>
            <a:r>
              <a:rPr lang="fr-FR" dirty="0"/>
              <a:t>Empyème</a:t>
            </a:r>
          </a:p>
        </p:txBody>
      </p:sp>
      <p:pic>
        <p:nvPicPr>
          <p:cNvPr id="5" name="Image 4" descr="Une image contenant noir et blanc, noir, monochrome, film radiographique&#10;&#10;Le contenu généré par l’IA peut être incorrect.">
            <a:extLst>
              <a:ext uri="{FF2B5EF4-FFF2-40B4-BE49-F238E27FC236}">
                <a16:creationId xmlns:a16="http://schemas.microsoft.com/office/drawing/2014/main" id="{9A14BBB0-8EE5-A9D2-8C13-DD22789D5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96" y="1834147"/>
            <a:ext cx="3490063" cy="4466359"/>
          </a:xfrm>
          <a:prstGeom prst="rect">
            <a:avLst/>
          </a:prstGeom>
        </p:spPr>
      </p:pic>
      <p:pic>
        <p:nvPicPr>
          <p:cNvPr id="7" name="Image 6" descr="Une image contenant Imagerie médicale, radiologie, noir, film radiographique&#10;&#10;Le contenu généré par l’IA peut être incorrect.">
            <a:extLst>
              <a:ext uri="{FF2B5EF4-FFF2-40B4-BE49-F238E27FC236}">
                <a16:creationId xmlns:a16="http://schemas.microsoft.com/office/drawing/2014/main" id="{9972E08E-99D4-203C-8D41-77AAD207B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30" y="3903459"/>
            <a:ext cx="7716208" cy="239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5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3F18F2-CBE1-DB1E-CEDA-CD21BB9DD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68" y="500564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3100" dirty="0"/>
              <a:t>Pathologie tumorale – Etage moyen </a:t>
            </a:r>
          </a:p>
          <a:p>
            <a:pPr marL="0" indent="0">
              <a:buNone/>
            </a:pPr>
            <a:r>
              <a:rPr lang="fr-FR" sz="3100" dirty="0"/>
              <a:t>Tumeurs du sinus sphénoïdal et du cavum </a:t>
            </a:r>
          </a:p>
          <a:p>
            <a:pPr marL="0" indent="0">
              <a:buNone/>
            </a:pPr>
            <a:r>
              <a:rPr lang="fr-FR" sz="3100" dirty="0"/>
              <a:t>Lésions hypophysaires </a:t>
            </a:r>
          </a:p>
          <a:p>
            <a:pPr marL="0" indent="0">
              <a:buNone/>
            </a:pPr>
            <a:r>
              <a:rPr lang="fr-FR" sz="3300" dirty="0"/>
              <a:t>Tumeurs de la ligne médiane </a:t>
            </a:r>
            <a:r>
              <a:rPr lang="fr-FR" dirty="0"/>
              <a:t>: </a:t>
            </a:r>
            <a:r>
              <a:rPr lang="fr-FR" dirty="0" err="1"/>
              <a:t>crâniopharyngiome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sz="3300" dirty="0"/>
              <a:t>Tumeurs méningées </a:t>
            </a:r>
            <a:r>
              <a:rPr lang="fr-FR" dirty="0"/>
              <a:t>: méningiomes </a:t>
            </a:r>
          </a:p>
          <a:p>
            <a:pPr marL="0" indent="0">
              <a:buNone/>
            </a:pPr>
            <a:r>
              <a:rPr lang="fr-FR" sz="3300" dirty="0"/>
              <a:t>Tumeurs nerveuses : </a:t>
            </a:r>
            <a:r>
              <a:rPr lang="fr-FR" dirty="0" err="1"/>
              <a:t>schwannomes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sz="3300" dirty="0"/>
              <a:t>Lésions osseuses </a:t>
            </a:r>
            <a:r>
              <a:rPr lang="fr-FR" dirty="0"/>
              <a:t>: </a:t>
            </a:r>
          </a:p>
          <a:p>
            <a:pPr lvl="1"/>
            <a:r>
              <a:rPr lang="fr-FR" sz="2800" dirty="0"/>
              <a:t>Dysplasie fibreuse </a:t>
            </a:r>
          </a:p>
          <a:p>
            <a:pPr lvl="1"/>
            <a:r>
              <a:rPr lang="fr-FR" sz="2800" dirty="0" err="1"/>
              <a:t>Chordome</a:t>
            </a:r>
            <a:r>
              <a:rPr lang="fr-FR" sz="2800" dirty="0"/>
              <a:t> </a:t>
            </a:r>
          </a:p>
          <a:p>
            <a:pPr lvl="1"/>
            <a:r>
              <a:rPr lang="fr-FR" sz="2800" dirty="0"/>
              <a:t>Chondrome-chondrosarcome </a:t>
            </a:r>
          </a:p>
          <a:p>
            <a:pPr lvl="1"/>
            <a:r>
              <a:rPr lang="fr-FR" sz="2800" dirty="0"/>
              <a:t>métastases</a:t>
            </a:r>
          </a:p>
        </p:txBody>
      </p:sp>
      <p:pic>
        <p:nvPicPr>
          <p:cNvPr id="5" name="Image 4" descr="Une image contenant noir et blanc, monochrome, cratère&#10;&#10;Le contenu généré par l’IA peut être incorrect.">
            <a:extLst>
              <a:ext uri="{FF2B5EF4-FFF2-40B4-BE49-F238E27FC236}">
                <a16:creationId xmlns:a16="http://schemas.microsoft.com/office/drawing/2014/main" id="{3914AA2B-C583-F008-EFBE-6714C46B7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159" y="3471157"/>
            <a:ext cx="6759789" cy="26437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5166A36-97AE-6948-44BF-EE7FABCD0754}"/>
              </a:ext>
            </a:extLst>
          </p:cNvPr>
          <p:cNvSpPr txBox="1"/>
          <p:nvPr/>
        </p:nvSpPr>
        <p:spPr>
          <a:xfrm>
            <a:off x="5628168" y="6114939"/>
            <a:ext cx="6097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Contiguïté : sinus caverneux ++ </a:t>
            </a:r>
          </a:p>
          <a:p>
            <a:pPr algn="ctr"/>
            <a:r>
              <a:rPr lang="fr-FR" sz="2000" b="1" dirty="0">
                <a:solidFill>
                  <a:schemeClr val="accent1"/>
                </a:solidFill>
              </a:rPr>
              <a:t>UCNT cavum</a:t>
            </a:r>
          </a:p>
        </p:txBody>
      </p:sp>
      <p:pic>
        <p:nvPicPr>
          <p:cNvPr id="9" name="Image 8" descr="Une image contenant noir et blanc, croquis, Photographie monochrome, monochrome&#10;&#10;Le contenu généré par l’IA peut être incorrect.">
            <a:extLst>
              <a:ext uri="{FF2B5EF4-FFF2-40B4-BE49-F238E27FC236}">
                <a16:creationId xmlns:a16="http://schemas.microsoft.com/office/drawing/2014/main" id="{F80EE92C-B0FA-D702-3BDC-5202BB09B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841" y="219025"/>
            <a:ext cx="2631448" cy="280632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954C121-4D9E-4DBF-0B7A-2939F6735515}"/>
              </a:ext>
            </a:extLst>
          </p:cNvPr>
          <p:cNvSpPr txBox="1"/>
          <p:nvPr/>
        </p:nvSpPr>
        <p:spPr>
          <a:xfrm>
            <a:off x="9058809" y="2979181"/>
            <a:ext cx="1515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 err="1">
                <a:solidFill>
                  <a:schemeClr val="accent1"/>
                </a:solidFill>
              </a:rPr>
              <a:t>Chordome</a:t>
            </a:r>
            <a:endParaRPr lang="fr-FR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86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rt, monochrome, noir et blanc, Photographie monochrome&#10;&#10;Le contenu généré par l’IA peut être incorrect.">
            <a:extLst>
              <a:ext uri="{FF2B5EF4-FFF2-40B4-BE49-F238E27FC236}">
                <a16:creationId xmlns:a16="http://schemas.microsoft.com/office/drawing/2014/main" id="{58E9D3DF-D01B-A3B6-4801-E8728A64B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53" y="1823211"/>
            <a:ext cx="10981893" cy="29841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72258DD-C19A-C978-26AF-66C06DAC88BC}"/>
              </a:ext>
            </a:extLst>
          </p:cNvPr>
          <p:cNvSpPr txBox="1"/>
          <p:nvPr/>
        </p:nvSpPr>
        <p:spPr>
          <a:xfrm>
            <a:off x="3121542" y="4956176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 err="1">
                <a:solidFill>
                  <a:schemeClr val="accent1"/>
                </a:solidFill>
              </a:rPr>
              <a:t>Angiofibrome</a:t>
            </a:r>
            <a:r>
              <a:rPr lang="fr-FR" sz="3200" b="1" dirty="0">
                <a:solidFill>
                  <a:schemeClr val="accent1"/>
                </a:solidFill>
              </a:rPr>
              <a:t> </a:t>
            </a:r>
            <a:r>
              <a:rPr lang="fr-FR" sz="3200" b="1" dirty="0" err="1">
                <a:solidFill>
                  <a:schemeClr val="accent1"/>
                </a:solidFill>
              </a:rPr>
              <a:t>naso</a:t>
            </a:r>
            <a:r>
              <a:rPr lang="fr-FR" sz="3200" b="1" dirty="0">
                <a:solidFill>
                  <a:schemeClr val="accent1"/>
                </a:solidFill>
              </a:rPr>
              <a:t>-pharyngien </a:t>
            </a:r>
          </a:p>
        </p:txBody>
      </p:sp>
    </p:spTree>
    <p:extLst>
      <p:ext uri="{BB962C8B-B14F-4D97-AF65-F5344CB8AC3E}">
        <p14:creationId xmlns:p14="http://schemas.microsoft.com/office/powerpoint/2010/main" val="140842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Imagerie médicale, radiologie, radiographie, Rayon X&#10;&#10;Le contenu généré par l’IA peut être incorrect.">
            <a:extLst>
              <a:ext uri="{FF2B5EF4-FFF2-40B4-BE49-F238E27FC236}">
                <a16:creationId xmlns:a16="http://schemas.microsoft.com/office/drawing/2014/main" id="{2006415C-4D05-3F7F-B412-9378E6B0D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6" y="1346422"/>
            <a:ext cx="6288671" cy="2595790"/>
          </a:xfrm>
          <a:prstGeom prst="rect">
            <a:avLst/>
          </a:prstGeom>
        </p:spPr>
      </p:pic>
      <p:pic>
        <p:nvPicPr>
          <p:cNvPr id="7" name="Image 6" descr="Une image contenant noir, noir et blanc, monochro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50AA18-C1A4-531F-5F97-A5412A802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06" y="4550735"/>
            <a:ext cx="10760830" cy="165480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0D635BB-DDE7-8F85-086F-E3049723FE91}"/>
              </a:ext>
            </a:extLst>
          </p:cNvPr>
          <p:cNvSpPr txBox="1"/>
          <p:nvPr/>
        </p:nvSpPr>
        <p:spPr>
          <a:xfrm>
            <a:off x="2672408" y="652456"/>
            <a:ext cx="2505648" cy="5232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Hémangiome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6B46D5-5CFA-4825-3158-9AFFF205F34B}"/>
              </a:ext>
            </a:extLst>
          </p:cNvPr>
          <p:cNvSpPr txBox="1"/>
          <p:nvPr/>
        </p:nvSpPr>
        <p:spPr>
          <a:xfrm>
            <a:off x="6972300" y="1799433"/>
            <a:ext cx="4171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Lésion lytique stellaire ou radiaire, amincissement ou rupture de la table externe, respect de la table interne.</a:t>
            </a:r>
          </a:p>
        </p:txBody>
      </p:sp>
    </p:spTree>
    <p:extLst>
      <p:ext uri="{BB962C8B-B14F-4D97-AF65-F5344CB8AC3E}">
        <p14:creationId xmlns:p14="http://schemas.microsoft.com/office/powerpoint/2010/main" val="33353844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81</Words>
  <Application>Microsoft Office PowerPoint</Application>
  <PresentationFormat>Grand écran</PresentationFormat>
  <Paragraphs>22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fz ouamer</dc:creator>
  <cp:lastModifiedBy>fz ouamer</cp:lastModifiedBy>
  <cp:revision>1</cp:revision>
  <dcterms:created xsi:type="dcterms:W3CDTF">2026-02-25T23:01:54Z</dcterms:created>
  <dcterms:modified xsi:type="dcterms:W3CDTF">2026-02-25T23:14:21Z</dcterms:modified>
</cp:coreProperties>
</file>