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fr-T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28"/>
  </p:normalViewPr>
  <p:slideViewPr>
    <p:cSldViewPr snapToGrid="0">
      <p:cViewPr varScale="1">
        <p:scale>
          <a:sx n="93" d="100"/>
          <a:sy n="93" d="100"/>
        </p:scale>
        <p:origin x="216" y="6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6A040-0BFA-C891-2823-7EA3E05CD2E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TN"/>
          </a:p>
        </p:txBody>
      </p:sp>
      <p:sp>
        <p:nvSpPr>
          <p:cNvPr id="3" name="Sous-titre 2">
            <a:extLst>
              <a:ext uri="{FF2B5EF4-FFF2-40B4-BE49-F238E27FC236}">
                <a16:creationId xmlns:a16="http://schemas.microsoft.com/office/drawing/2014/main" id="{DC7A2293-DA9F-DAE2-8FE5-8F2BD85EA1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TN"/>
          </a:p>
        </p:txBody>
      </p:sp>
      <p:sp>
        <p:nvSpPr>
          <p:cNvPr id="4" name="Espace réservé de la date 3">
            <a:extLst>
              <a:ext uri="{FF2B5EF4-FFF2-40B4-BE49-F238E27FC236}">
                <a16:creationId xmlns:a16="http://schemas.microsoft.com/office/drawing/2014/main" id="{84A64C6B-0891-8564-F688-F86BACC9444F}"/>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5" name="Espace réservé du pied de page 4">
            <a:extLst>
              <a:ext uri="{FF2B5EF4-FFF2-40B4-BE49-F238E27FC236}">
                <a16:creationId xmlns:a16="http://schemas.microsoft.com/office/drawing/2014/main" id="{DAC0B10A-C755-11C9-FD70-91745ED8E322}"/>
              </a:ext>
            </a:extLst>
          </p:cNvPr>
          <p:cNvSpPr>
            <a:spLocks noGrp="1"/>
          </p:cNvSpPr>
          <p:nvPr>
            <p:ph type="ftr" sz="quarter" idx="11"/>
          </p:nvPr>
        </p:nvSpPr>
        <p:spPr/>
        <p:txBody>
          <a:bodyPr/>
          <a:lstStyle/>
          <a:p>
            <a:endParaRPr lang="fr-TN"/>
          </a:p>
        </p:txBody>
      </p:sp>
      <p:sp>
        <p:nvSpPr>
          <p:cNvPr id="6" name="Espace réservé du numéro de diapositive 5">
            <a:extLst>
              <a:ext uri="{FF2B5EF4-FFF2-40B4-BE49-F238E27FC236}">
                <a16:creationId xmlns:a16="http://schemas.microsoft.com/office/drawing/2014/main" id="{E3A0CC29-8163-0162-C17E-404F8B9B419C}"/>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3435785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07B7E2-011C-B8D3-DC7D-E25004104261}"/>
              </a:ext>
            </a:extLst>
          </p:cNvPr>
          <p:cNvSpPr>
            <a:spLocks noGrp="1"/>
          </p:cNvSpPr>
          <p:nvPr>
            <p:ph type="title"/>
          </p:nvPr>
        </p:nvSpPr>
        <p:spPr/>
        <p:txBody>
          <a:bodyPr/>
          <a:lstStyle/>
          <a:p>
            <a:r>
              <a:rPr lang="fr-FR"/>
              <a:t>Modifiez le style du titre</a:t>
            </a:r>
            <a:endParaRPr lang="fr-TN"/>
          </a:p>
        </p:txBody>
      </p:sp>
      <p:sp>
        <p:nvSpPr>
          <p:cNvPr id="3" name="Espace réservé du contenu 2">
            <a:extLst>
              <a:ext uri="{FF2B5EF4-FFF2-40B4-BE49-F238E27FC236}">
                <a16:creationId xmlns:a16="http://schemas.microsoft.com/office/drawing/2014/main" id="{CB639693-B46B-38EE-A5F0-170189DD342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4" name="Espace réservé de la date 3">
            <a:extLst>
              <a:ext uri="{FF2B5EF4-FFF2-40B4-BE49-F238E27FC236}">
                <a16:creationId xmlns:a16="http://schemas.microsoft.com/office/drawing/2014/main" id="{9F2054DB-5DCF-43AA-6F91-4083816B60DA}"/>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5" name="Espace réservé du pied de page 4">
            <a:extLst>
              <a:ext uri="{FF2B5EF4-FFF2-40B4-BE49-F238E27FC236}">
                <a16:creationId xmlns:a16="http://schemas.microsoft.com/office/drawing/2014/main" id="{209CE8E9-3FBA-8D16-2E4F-0A4996FEB011}"/>
              </a:ext>
            </a:extLst>
          </p:cNvPr>
          <p:cNvSpPr>
            <a:spLocks noGrp="1"/>
          </p:cNvSpPr>
          <p:nvPr>
            <p:ph type="ftr" sz="quarter" idx="11"/>
          </p:nvPr>
        </p:nvSpPr>
        <p:spPr/>
        <p:txBody>
          <a:bodyPr/>
          <a:lstStyle/>
          <a:p>
            <a:endParaRPr lang="fr-TN"/>
          </a:p>
        </p:txBody>
      </p:sp>
      <p:sp>
        <p:nvSpPr>
          <p:cNvPr id="6" name="Espace réservé du numéro de diapositive 5">
            <a:extLst>
              <a:ext uri="{FF2B5EF4-FFF2-40B4-BE49-F238E27FC236}">
                <a16:creationId xmlns:a16="http://schemas.microsoft.com/office/drawing/2014/main" id="{83364BCF-B331-FF06-5B5A-DC5F732C3E0B}"/>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1699217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D8BEA4-C6EB-311C-5669-A6D8D7048DA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TN"/>
          </a:p>
        </p:txBody>
      </p:sp>
      <p:sp>
        <p:nvSpPr>
          <p:cNvPr id="3" name="Espace réservé du texte 2">
            <a:extLst>
              <a:ext uri="{FF2B5EF4-FFF2-40B4-BE49-F238E27FC236}">
                <a16:creationId xmlns:a16="http://schemas.microsoft.com/office/drawing/2014/main" id="{F09B9D36-E9CC-55B1-C8B9-52AAF7BA99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FA95BD0-20F9-BD47-281D-FF7426E576B4}"/>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5" name="Espace réservé du pied de page 4">
            <a:extLst>
              <a:ext uri="{FF2B5EF4-FFF2-40B4-BE49-F238E27FC236}">
                <a16:creationId xmlns:a16="http://schemas.microsoft.com/office/drawing/2014/main" id="{B5947619-31E9-20F6-ADA1-46E2B329799D}"/>
              </a:ext>
            </a:extLst>
          </p:cNvPr>
          <p:cNvSpPr>
            <a:spLocks noGrp="1"/>
          </p:cNvSpPr>
          <p:nvPr>
            <p:ph type="ftr" sz="quarter" idx="11"/>
          </p:nvPr>
        </p:nvSpPr>
        <p:spPr/>
        <p:txBody>
          <a:bodyPr/>
          <a:lstStyle/>
          <a:p>
            <a:endParaRPr lang="fr-TN"/>
          </a:p>
        </p:txBody>
      </p:sp>
      <p:sp>
        <p:nvSpPr>
          <p:cNvPr id="6" name="Espace réservé du numéro de diapositive 5">
            <a:extLst>
              <a:ext uri="{FF2B5EF4-FFF2-40B4-BE49-F238E27FC236}">
                <a16:creationId xmlns:a16="http://schemas.microsoft.com/office/drawing/2014/main" id="{CED3889F-E5AA-73BF-34C9-82C3FB4189E1}"/>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925809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6BB6BF-83FE-7CF9-7BA4-F2F35583073C}"/>
              </a:ext>
            </a:extLst>
          </p:cNvPr>
          <p:cNvSpPr>
            <a:spLocks noGrp="1"/>
          </p:cNvSpPr>
          <p:nvPr>
            <p:ph type="title"/>
          </p:nvPr>
        </p:nvSpPr>
        <p:spPr/>
        <p:txBody>
          <a:bodyPr/>
          <a:lstStyle/>
          <a:p>
            <a:r>
              <a:rPr lang="fr-FR"/>
              <a:t>Modifiez le style du titre</a:t>
            </a:r>
            <a:endParaRPr lang="fr-TN"/>
          </a:p>
        </p:txBody>
      </p:sp>
      <p:sp>
        <p:nvSpPr>
          <p:cNvPr id="3" name="Espace réservé du contenu 2">
            <a:extLst>
              <a:ext uri="{FF2B5EF4-FFF2-40B4-BE49-F238E27FC236}">
                <a16:creationId xmlns:a16="http://schemas.microsoft.com/office/drawing/2014/main" id="{39BF3F2C-6301-BB09-BDD0-33FE1F0E41F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4" name="Espace réservé du contenu 3">
            <a:extLst>
              <a:ext uri="{FF2B5EF4-FFF2-40B4-BE49-F238E27FC236}">
                <a16:creationId xmlns:a16="http://schemas.microsoft.com/office/drawing/2014/main" id="{4CF51D13-F222-562B-7B0E-04B60C2A7F8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5" name="Espace réservé de la date 4">
            <a:extLst>
              <a:ext uri="{FF2B5EF4-FFF2-40B4-BE49-F238E27FC236}">
                <a16:creationId xmlns:a16="http://schemas.microsoft.com/office/drawing/2014/main" id="{4C60CE8B-3D9D-6BFE-785B-93A09BE44DD6}"/>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6" name="Espace réservé du pied de page 5">
            <a:extLst>
              <a:ext uri="{FF2B5EF4-FFF2-40B4-BE49-F238E27FC236}">
                <a16:creationId xmlns:a16="http://schemas.microsoft.com/office/drawing/2014/main" id="{78AE13ED-9F8B-6C1B-F6FC-2168E249B2A6}"/>
              </a:ext>
            </a:extLst>
          </p:cNvPr>
          <p:cNvSpPr>
            <a:spLocks noGrp="1"/>
          </p:cNvSpPr>
          <p:nvPr>
            <p:ph type="ftr" sz="quarter" idx="11"/>
          </p:nvPr>
        </p:nvSpPr>
        <p:spPr/>
        <p:txBody>
          <a:bodyPr/>
          <a:lstStyle/>
          <a:p>
            <a:endParaRPr lang="fr-TN"/>
          </a:p>
        </p:txBody>
      </p:sp>
      <p:sp>
        <p:nvSpPr>
          <p:cNvPr id="7" name="Espace réservé du numéro de diapositive 6">
            <a:extLst>
              <a:ext uri="{FF2B5EF4-FFF2-40B4-BE49-F238E27FC236}">
                <a16:creationId xmlns:a16="http://schemas.microsoft.com/office/drawing/2014/main" id="{9F3ABF75-0A79-0DBF-FAA6-A9210727A461}"/>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1324588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CD436F-7B7B-B906-1687-DBBBBB44713C}"/>
              </a:ext>
            </a:extLst>
          </p:cNvPr>
          <p:cNvSpPr>
            <a:spLocks noGrp="1"/>
          </p:cNvSpPr>
          <p:nvPr>
            <p:ph type="title"/>
          </p:nvPr>
        </p:nvSpPr>
        <p:spPr>
          <a:xfrm>
            <a:off x="839788" y="365125"/>
            <a:ext cx="10515600" cy="1325563"/>
          </a:xfrm>
        </p:spPr>
        <p:txBody>
          <a:bodyPr/>
          <a:lstStyle/>
          <a:p>
            <a:r>
              <a:rPr lang="fr-FR"/>
              <a:t>Modifiez le style du titre</a:t>
            </a:r>
            <a:endParaRPr lang="fr-TN"/>
          </a:p>
        </p:txBody>
      </p:sp>
      <p:sp>
        <p:nvSpPr>
          <p:cNvPr id="3" name="Espace réservé du texte 2">
            <a:extLst>
              <a:ext uri="{FF2B5EF4-FFF2-40B4-BE49-F238E27FC236}">
                <a16:creationId xmlns:a16="http://schemas.microsoft.com/office/drawing/2014/main" id="{7E2B8D5B-9F79-BE96-76A0-8E72F5C7EE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B4DD1C2-4DEB-4FE2-8E27-4494C9CC2C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5" name="Espace réservé du texte 4">
            <a:extLst>
              <a:ext uri="{FF2B5EF4-FFF2-40B4-BE49-F238E27FC236}">
                <a16:creationId xmlns:a16="http://schemas.microsoft.com/office/drawing/2014/main" id="{A55CC8BA-8AE4-2417-6EE3-505F37D9AE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05A2052-4532-7D40-50E8-F82F8B9B6C8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7" name="Espace réservé de la date 6">
            <a:extLst>
              <a:ext uri="{FF2B5EF4-FFF2-40B4-BE49-F238E27FC236}">
                <a16:creationId xmlns:a16="http://schemas.microsoft.com/office/drawing/2014/main" id="{BCF5EF71-ABA5-7D52-6FF0-872AC359E34B}"/>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8" name="Espace réservé du pied de page 7">
            <a:extLst>
              <a:ext uri="{FF2B5EF4-FFF2-40B4-BE49-F238E27FC236}">
                <a16:creationId xmlns:a16="http://schemas.microsoft.com/office/drawing/2014/main" id="{BBCD7C12-3D6F-0DF6-5731-23221441D8B3}"/>
              </a:ext>
            </a:extLst>
          </p:cNvPr>
          <p:cNvSpPr>
            <a:spLocks noGrp="1"/>
          </p:cNvSpPr>
          <p:nvPr>
            <p:ph type="ftr" sz="quarter" idx="11"/>
          </p:nvPr>
        </p:nvSpPr>
        <p:spPr/>
        <p:txBody>
          <a:bodyPr/>
          <a:lstStyle/>
          <a:p>
            <a:endParaRPr lang="fr-TN"/>
          </a:p>
        </p:txBody>
      </p:sp>
      <p:sp>
        <p:nvSpPr>
          <p:cNvPr id="9" name="Espace réservé du numéro de diapositive 8">
            <a:extLst>
              <a:ext uri="{FF2B5EF4-FFF2-40B4-BE49-F238E27FC236}">
                <a16:creationId xmlns:a16="http://schemas.microsoft.com/office/drawing/2014/main" id="{33FBA6E5-2D3F-A332-D1FB-CCCB01627541}"/>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1829132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45FD2E-DEF9-C7F5-9026-754EAE749072}"/>
              </a:ext>
            </a:extLst>
          </p:cNvPr>
          <p:cNvSpPr>
            <a:spLocks noGrp="1"/>
          </p:cNvSpPr>
          <p:nvPr>
            <p:ph type="title"/>
          </p:nvPr>
        </p:nvSpPr>
        <p:spPr/>
        <p:txBody>
          <a:bodyPr/>
          <a:lstStyle/>
          <a:p>
            <a:r>
              <a:rPr lang="fr-FR"/>
              <a:t>Modifiez le style du titre</a:t>
            </a:r>
            <a:endParaRPr lang="fr-TN"/>
          </a:p>
        </p:txBody>
      </p:sp>
      <p:sp>
        <p:nvSpPr>
          <p:cNvPr id="3" name="Espace réservé de la date 2">
            <a:extLst>
              <a:ext uri="{FF2B5EF4-FFF2-40B4-BE49-F238E27FC236}">
                <a16:creationId xmlns:a16="http://schemas.microsoft.com/office/drawing/2014/main" id="{AAE4B989-F7EE-E6C7-E2D0-B2D45B022379}"/>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4" name="Espace réservé du pied de page 3">
            <a:extLst>
              <a:ext uri="{FF2B5EF4-FFF2-40B4-BE49-F238E27FC236}">
                <a16:creationId xmlns:a16="http://schemas.microsoft.com/office/drawing/2014/main" id="{D065AEA3-D7B7-7305-EFE8-E2EF0868AE92}"/>
              </a:ext>
            </a:extLst>
          </p:cNvPr>
          <p:cNvSpPr>
            <a:spLocks noGrp="1"/>
          </p:cNvSpPr>
          <p:nvPr>
            <p:ph type="ftr" sz="quarter" idx="11"/>
          </p:nvPr>
        </p:nvSpPr>
        <p:spPr/>
        <p:txBody>
          <a:bodyPr/>
          <a:lstStyle/>
          <a:p>
            <a:endParaRPr lang="fr-TN"/>
          </a:p>
        </p:txBody>
      </p:sp>
      <p:sp>
        <p:nvSpPr>
          <p:cNvPr id="5" name="Espace réservé du numéro de diapositive 4">
            <a:extLst>
              <a:ext uri="{FF2B5EF4-FFF2-40B4-BE49-F238E27FC236}">
                <a16:creationId xmlns:a16="http://schemas.microsoft.com/office/drawing/2014/main" id="{DB638F48-8B44-8C78-F2BA-DE8D476872B4}"/>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2395649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014697D-00B8-59B2-4A59-8E4A3F866250}"/>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3" name="Espace réservé du pied de page 2">
            <a:extLst>
              <a:ext uri="{FF2B5EF4-FFF2-40B4-BE49-F238E27FC236}">
                <a16:creationId xmlns:a16="http://schemas.microsoft.com/office/drawing/2014/main" id="{6A62CAAF-BE13-F24F-F6C2-0403510CD21D}"/>
              </a:ext>
            </a:extLst>
          </p:cNvPr>
          <p:cNvSpPr>
            <a:spLocks noGrp="1"/>
          </p:cNvSpPr>
          <p:nvPr>
            <p:ph type="ftr" sz="quarter" idx="11"/>
          </p:nvPr>
        </p:nvSpPr>
        <p:spPr/>
        <p:txBody>
          <a:bodyPr/>
          <a:lstStyle/>
          <a:p>
            <a:endParaRPr lang="fr-TN"/>
          </a:p>
        </p:txBody>
      </p:sp>
      <p:sp>
        <p:nvSpPr>
          <p:cNvPr id="4" name="Espace réservé du numéro de diapositive 3">
            <a:extLst>
              <a:ext uri="{FF2B5EF4-FFF2-40B4-BE49-F238E27FC236}">
                <a16:creationId xmlns:a16="http://schemas.microsoft.com/office/drawing/2014/main" id="{DBEACAEE-19A1-55C7-4B55-5C3EAD3EA52D}"/>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3850028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45E38D-9F3A-7965-3D16-F3A07FC15C5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TN"/>
          </a:p>
        </p:txBody>
      </p:sp>
      <p:sp>
        <p:nvSpPr>
          <p:cNvPr id="3" name="Espace réservé du contenu 2">
            <a:extLst>
              <a:ext uri="{FF2B5EF4-FFF2-40B4-BE49-F238E27FC236}">
                <a16:creationId xmlns:a16="http://schemas.microsoft.com/office/drawing/2014/main" id="{900BB0A7-3BED-F454-3C8F-2A8452E021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4" name="Espace réservé du texte 3">
            <a:extLst>
              <a:ext uri="{FF2B5EF4-FFF2-40B4-BE49-F238E27FC236}">
                <a16:creationId xmlns:a16="http://schemas.microsoft.com/office/drawing/2014/main" id="{5BF1CA79-D7C1-5D74-920D-5D95FAF3B8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D027152-0CCC-3AF2-C2EE-940BE8F8EE7A}"/>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6" name="Espace réservé du pied de page 5">
            <a:extLst>
              <a:ext uri="{FF2B5EF4-FFF2-40B4-BE49-F238E27FC236}">
                <a16:creationId xmlns:a16="http://schemas.microsoft.com/office/drawing/2014/main" id="{69F24F76-6CF1-4D54-C631-13AA0B237684}"/>
              </a:ext>
            </a:extLst>
          </p:cNvPr>
          <p:cNvSpPr>
            <a:spLocks noGrp="1"/>
          </p:cNvSpPr>
          <p:nvPr>
            <p:ph type="ftr" sz="quarter" idx="11"/>
          </p:nvPr>
        </p:nvSpPr>
        <p:spPr/>
        <p:txBody>
          <a:bodyPr/>
          <a:lstStyle/>
          <a:p>
            <a:endParaRPr lang="fr-TN"/>
          </a:p>
        </p:txBody>
      </p:sp>
      <p:sp>
        <p:nvSpPr>
          <p:cNvPr id="7" name="Espace réservé du numéro de diapositive 6">
            <a:extLst>
              <a:ext uri="{FF2B5EF4-FFF2-40B4-BE49-F238E27FC236}">
                <a16:creationId xmlns:a16="http://schemas.microsoft.com/office/drawing/2014/main" id="{504B9EB7-5F65-7C2E-C3BA-E9BB522D80A0}"/>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3452525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8B423C-E689-2C20-5F7F-C24846BC03B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TN"/>
          </a:p>
        </p:txBody>
      </p:sp>
      <p:sp>
        <p:nvSpPr>
          <p:cNvPr id="3" name="Espace réservé pour une image  2">
            <a:extLst>
              <a:ext uri="{FF2B5EF4-FFF2-40B4-BE49-F238E27FC236}">
                <a16:creationId xmlns:a16="http://schemas.microsoft.com/office/drawing/2014/main" id="{8A78D752-A51A-D985-F7B7-BF2927125A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TN"/>
          </a:p>
        </p:txBody>
      </p:sp>
      <p:sp>
        <p:nvSpPr>
          <p:cNvPr id="4" name="Espace réservé du texte 3">
            <a:extLst>
              <a:ext uri="{FF2B5EF4-FFF2-40B4-BE49-F238E27FC236}">
                <a16:creationId xmlns:a16="http://schemas.microsoft.com/office/drawing/2014/main" id="{44FB658F-3DB4-1A93-2EC8-DF765564C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E09D2AF-FBC1-1D53-0FF5-6CED3DBB368B}"/>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6" name="Espace réservé du pied de page 5">
            <a:extLst>
              <a:ext uri="{FF2B5EF4-FFF2-40B4-BE49-F238E27FC236}">
                <a16:creationId xmlns:a16="http://schemas.microsoft.com/office/drawing/2014/main" id="{197AB480-F581-6E22-040E-80C9ED235E8A}"/>
              </a:ext>
            </a:extLst>
          </p:cNvPr>
          <p:cNvSpPr>
            <a:spLocks noGrp="1"/>
          </p:cNvSpPr>
          <p:nvPr>
            <p:ph type="ftr" sz="quarter" idx="11"/>
          </p:nvPr>
        </p:nvSpPr>
        <p:spPr/>
        <p:txBody>
          <a:bodyPr/>
          <a:lstStyle/>
          <a:p>
            <a:endParaRPr lang="fr-TN"/>
          </a:p>
        </p:txBody>
      </p:sp>
      <p:sp>
        <p:nvSpPr>
          <p:cNvPr id="7" name="Espace réservé du numéro de diapositive 6">
            <a:extLst>
              <a:ext uri="{FF2B5EF4-FFF2-40B4-BE49-F238E27FC236}">
                <a16:creationId xmlns:a16="http://schemas.microsoft.com/office/drawing/2014/main" id="{3E2BCFF8-E32C-D380-F4DF-8B88C0AB9389}"/>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4264840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723DF1-5C4F-AC39-C7C3-C2213C781D81}"/>
              </a:ext>
            </a:extLst>
          </p:cNvPr>
          <p:cNvSpPr>
            <a:spLocks noGrp="1"/>
          </p:cNvSpPr>
          <p:nvPr>
            <p:ph type="title"/>
          </p:nvPr>
        </p:nvSpPr>
        <p:spPr/>
        <p:txBody>
          <a:bodyPr/>
          <a:lstStyle/>
          <a:p>
            <a:r>
              <a:rPr lang="fr-FR"/>
              <a:t>Modifiez le style du titre</a:t>
            </a:r>
            <a:endParaRPr lang="fr-TN"/>
          </a:p>
        </p:txBody>
      </p:sp>
      <p:sp>
        <p:nvSpPr>
          <p:cNvPr id="3" name="Espace réservé du texte vertical 2">
            <a:extLst>
              <a:ext uri="{FF2B5EF4-FFF2-40B4-BE49-F238E27FC236}">
                <a16:creationId xmlns:a16="http://schemas.microsoft.com/office/drawing/2014/main" id="{97181A00-5543-BCE1-F519-5CA883143F5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4" name="Espace réservé de la date 3">
            <a:extLst>
              <a:ext uri="{FF2B5EF4-FFF2-40B4-BE49-F238E27FC236}">
                <a16:creationId xmlns:a16="http://schemas.microsoft.com/office/drawing/2014/main" id="{23CF6613-A785-3DB2-2663-FA8C6062A86A}"/>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5" name="Espace réservé du pied de page 4">
            <a:extLst>
              <a:ext uri="{FF2B5EF4-FFF2-40B4-BE49-F238E27FC236}">
                <a16:creationId xmlns:a16="http://schemas.microsoft.com/office/drawing/2014/main" id="{33BE2D52-8FC7-B266-7003-8A28788144D7}"/>
              </a:ext>
            </a:extLst>
          </p:cNvPr>
          <p:cNvSpPr>
            <a:spLocks noGrp="1"/>
          </p:cNvSpPr>
          <p:nvPr>
            <p:ph type="ftr" sz="quarter" idx="11"/>
          </p:nvPr>
        </p:nvSpPr>
        <p:spPr/>
        <p:txBody>
          <a:bodyPr/>
          <a:lstStyle/>
          <a:p>
            <a:endParaRPr lang="fr-TN"/>
          </a:p>
        </p:txBody>
      </p:sp>
      <p:sp>
        <p:nvSpPr>
          <p:cNvPr id="6" name="Espace réservé du numéro de diapositive 5">
            <a:extLst>
              <a:ext uri="{FF2B5EF4-FFF2-40B4-BE49-F238E27FC236}">
                <a16:creationId xmlns:a16="http://schemas.microsoft.com/office/drawing/2014/main" id="{903F487C-55EF-6009-5A61-096BA93434C9}"/>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311766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4FCC133-4C3F-6652-2C35-C0DE1F0FBFFD}"/>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TN"/>
          </a:p>
        </p:txBody>
      </p:sp>
      <p:sp>
        <p:nvSpPr>
          <p:cNvPr id="3" name="Espace réservé du texte vertical 2">
            <a:extLst>
              <a:ext uri="{FF2B5EF4-FFF2-40B4-BE49-F238E27FC236}">
                <a16:creationId xmlns:a16="http://schemas.microsoft.com/office/drawing/2014/main" id="{92AB49FD-9532-67E5-9CB5-3D7B0E4D728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4" name="Espace réservé de la date 3">
            <a:extLst>
              <a:ext uri="{FF2B5EF4-FFF2-40B4-BE49-F238E27FC236}">
                <a16:creationId xmlns:a16="http://schemas.microsoft.com/office/drawing/2014/main" id="{1DA32D20-17C8-DF28-5C5B-E310F2CA357A}"/>
              </a:ext>
            </a:extLst>
          </p:cNvPr>
          <p:cNvSpPr>
            <a:spLocks noGrp="1"/>
          </p:cNvSpPr>
          <p:nvPr>
            <p:ph type="dt" sz="half" idx="10"/>
          </p:nvPr>
        </p:nvSpPr>
        <p:spPr/>
        <p:txBody>
          <a:bodyPr/>
          <a:lstStyle/>
          <a:p>
            <a:fld id="{9F720E36-8652-E241-8BB6-A06444C0CE63}" type="datetimeFigureOut">
              <a:rPr lang="fr-TN" smtClean="0"/>
              <a:t>28/02/2026</a:t>
            </a:fld>
            <a:endParaRPr lang="fr-TN"/>
          </a:p>
        </p:txBody>
      </p:sp>
      <p:sp>
        <p:nvSpPr>
          <p:cNvPr id="5" name="Espace réservé du pied de page 4">
            <a:extLst>
              <a:ext uri="{FF2B5EF4-FFF2-40B4-BE49-F238E27FC236}">
                <a16:creationId xmlns:a16="http://schemas.microsoft.com/office/drawing/2014/main" id="{1AD0A953-6FA9-1205-4751-DE65656CF63B}"/>
              </a:ext>
            </a:extLst>
          </p:cNvPr>
          <p:cNvSpPr>
            <a:spLocks noGrp="1"/>
          </p:cNvSpPr>
          <p:nvPr>
            <p:ph type="ftr" sz="quarter" idx="11"/>
          </p:nvPr>
        </p:nvSpPr>
        <p:spPr/>
        <p:txBody>
          <a:bodyPr/>
          <a:lstStyle/>
          <a:p>
            <a:endParaRPr lang="fr-TN"/>
          </a:p>
        </p:txBody>
      </p:sp>
      <p:sp>
        <p:nvSpPr>
          <p:cNvPr id="6" name="Espace réservé du numéro de diapositive 5">
            <a:extLst>
              <a:ext uri="{FF2B5EF4-FFF2-40B4-BE49-F238E27FC236}">
                <a16:creationId xmlns:a16="http://schemas.microsoft.com/office/drawing/2014/main" id="{966F7320-0B1F-9A89-B128-9326EDF2EFD8}"/>
              </a:ext>
            </a:extLst>
          </p:cNvPr>
          <p:cNvSpPr>
            <a:spLocks noGrp="1"/>
          </p:cNvSpPr>
          <p:nvPr>
            <p:ph type="sldNum" sz="quarter" idx="12"/>
          </p:nvPr>
        </p:nvSpPr>
        <p:spPr/>
        <p:txBody>
          <a:bodyPr/>
          <a:lstStyle/>
          <a:p>
            <a:fld id="{0767E078-417A-D548-BCDE-13C4AB1FAE81}" type="slidenum">
              <a:rPr lang="fr-TN" smtClean="0"/>
              <a:t>‹N°›</a:t>
            </a:fld>
            <a:endParaRPr lang="fr-TN"/>
          </a:p>
        </p:txBody>
      </p:sp>
    </p:spTree>
    <p:extLst>
      <p:ext uri="{BB962C8B-B14F-4D97-AF65-F5344CB8AC3E}">
        <p14:creationId xmlns:p14="http://schemas.microsoft.com/office/powerpoint/2010/main" val="4183330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F63377D-B9B8-87C9-186F-255AB3FA9F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TN"/>
          </a:p>
        </p:txBody>
      </p:sp>
      <p:sp>
        <p:nvSpPr>
          <p:cNvPr id="3" name="Espace réservé du texte 2">
            <a:extLst>
              <a:ext uri="{FF2B5EF4-FFF2-40B4-BE49-F238E27FC236}">
                <a16:creationId xmlns:a16="http://schemas.microsoft.com/office/drawing/2014/main" id="{113517B6-01F8-D47A-0A75-7CB9601ACE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TN"/>
          </a:p>
        </p:txBody>
      </p:sp>
      <p:sp>
        <p:nvSpPr>
          <p:cNvPr id="4" name="Espace réservé de la date 3">
            <a:extLst>
              <a:ext uri="{FF2B5EF4-FFF2-40B4-BE49-F238E27FC236}">
                <a16:creationId xmlns:a16="http://schemas.microsoft.com/office/drawing/2014/main" id="{95095556-C0F1-2D1A-082E-F7A74264E7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720E36-8652-E241-8BB6-A06444C0CE63}" type="datetimeFigureOut">
              <a:rPr lang="fr-TN" smtClean="0"/>
              <a:t>28/02/2026</a:t>
            </a:fld>
            <a:endParaRPr lang="fr-TN"/>
          </a:p>
        </p:txBody>
      </p:sp>
      <p:sp>
        <p:nvSpPr>
          <p:cNvPr id="5" name="Espace réservé du pied de page 4">
            <a:extLst>
              <a:ext uri="{FF2B5EF4-FFF2-40B4-BE49-F238E27FC236}">
                <a16:creationId xmlns:a16="http://schemas.microsoft.com/office/drawing/2014/main" id="{42D589F8-4620-8A64-BED9-E9B497DDA8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TN"/>
          </a:p>
        </p:txBody>
      </p:sp>
      <p:sp>
        <p:nvSpPr>
          <p:cNvPr id="6" name="Espace réservé du numéro de diapositive 5">
            <a:extLst>
              <a:ext uri="{FF2B5EF4-FFF2-40B4-BE49-F238E27FC236}">
                <a16:creationId xmlns:a16="http://schemas.microsoft.com/office/drawing/2014/main" id="{4615947B-1567-3E99-6801-9C55F564DD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67E078-417A-D548-BCDE-13C4AB1FAE81}" type="slidenum">
              <a:rPr lang="fr-TN" smtClean="0"/>
              <a:t>‹N°›</a:t>
            </a:fld>
            <a:endParaRPr lang="fr-TN"/>
          </a:p>
        </p:txBody>
      </p:sp>
    </p:spTree>
    <p:extLst>
      <p:ext uri="{BB962C8B-B14F-4D97-AF65-F5344CB8AC3E}">
        <p14:creationId xmlns:p14="http://schemas.microsoft.com/office/powerpoint/2010/main" val="3395034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T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DD8400-8CF6-CFBF-137F-09DD7A032B33}"/>
              </a:ext>
            </a:extLst>
          </p:cNvPr>
          <p:cNvSpPr>
            <a:spLocks noGrp="1"/>
          </p:cNvSpPr>
          <p:nvPr>
            <p:ph type="ctrTitle"/>
          </p:nvPr>
        </p:nvSpPr>
        <p:spPr>
          <a:xfrm>
            <a:off x="1524000" y="1891796"/>
            <a:ext cx="9144000" cy="2387600"/>
          </a:xfrm>
        </p:spPr>
        <p:txBody>
          <a:bodyPr>
            <a:normAutofit/>
          </a:bodyPr>
          <a:lstStyle/>
          <a:p>
            <a:r>
              <a:rPr lang="de-DE" sz="4000" b="1" kern="100" dirty="0" err="1">
                <a:latin typeface="Aptos" panose="020B0004020202020204" pitchFamily="34" charset="0"/>
                <a:cs typeface="Arial" panose="020B0604020202020204" pitchFamily="34" charset="0"/>
              </a:rPr>
              <a:t>Les</a:t>
            </a: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complications</a:t>
            </a: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vasculaires</a:t>
            </a:r>
            <a:r>
              <a:rPr lang="de-DE" sz="4000" b="1" kern="100" dirty="0">
                <a:latin typeface="Aptos" panose="020B0004020202020204" pitchFamily="34" charset="0"/>
                <a:cs typeface="Arial" panose="020B0604020202020204" pitchFamily="34" charset="0"/>
              </a:rPr>
              <a:t> de la </a:t>
            </a:r>
            <a:r>
              <a:rPr lang="de-DE" sz="4000" b="1" kern="100" dirty="0" err="1">
                <a:latin typeface="Aptos" panose="020B0004020202020204" pitchFamily="34" charset="0"/>
                <a:cs typeface="Arial" panose="020B0604020202020204" pitchFamily="34" charset="0"/>
              </a:rPr>
              <a:t>transplantation</a:t>
            </a: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hépatique</a:t>
            </a:r>
            <a:r>
              <a:rPr lang="de-DE" sz="4000" b="1" kern="100" dirty="0">
                <a:latin typeface="Aptos" panose="020B0004020202020204" pitchFamily="34" charset="0"/>
                <a:cs typeface="Arial" panose="020B0604020202020204" pitchFamily="34" charset="0"/>
              </a:rPr>
              <a:t> :</a:t>
            </a:r>
            <a:br>
              <a:rPr lang="fr-TN" sz="4000" b="1" kern="100" dirty="0">
                <a:latin typeface="Aptos" panose="020B0004020202020204" pitchFamily="34" charset="0"/>
                <a:cs typeface="Arial" panose="020B0604020202020204" pitchFamily="34" charset="0"/>
              </a:rPr>
            </a:b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ce</a:t>
            </a: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que</a:t>
            </a:r>
            <a:r>
              <a:rPr lang="de-DE" sz="4000" b="1" kern="100" dirty="0">
                <a:latin typeface="Aptos" panose="020B0004020202020204" pitchFamily="34" charset="0"/>
                <a:cs typeface="Arial" panose="020B0604020202020204" pitchFamily="34" charset="0"/>
              </a:rPr>
              <a:t> le </a:t>
            </a:r>
            <a:r>
              <a:rPr lang="de-DE" sz="4000" b="1" kern="100" dirty="0" err="1">
                <a:latin typeface="Aptos" panose="020B0004020202020204" pitchFamily="34" charset="0"/>
                <a:cs typeface="Arial" panose="020B0604020202020204" pitchFamily="34" charset="0"/>
              </a:rPr>
              <a:t>radiologue</a:t>
            </a: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doit</a:t>
            </a:r>
            <a:r>
              <a:rPr lang="de-DE" sz="4000" b="1" kern="100" dirty="0">
                <a:latin typeface="Aptos" panose="020B0004020202020204" pitchFamily="34" charset="0"/>
                <a:cs typeface="Arial" panose="020B0604020202020204" pitchFamily="34" charset="0"/>
              </a:rPr>
              <a:t> </a:t>
            </a:r>
            <a:r>
              <a:rPr lang="de-DE" sz="4000" b="1" kern="100" dirty="0" err="1">
                <a:latin typeface="Aptos" panose="020B0004020202020204" pitchFamily="34" charset="0"/>
                <a:cs typeface="Arial" panose="020B0604020202020204" pitchFamily="34" charset="0"/>
              </a:rPr>
              <a:t>savoir</a:t>
            </a:r>
            <a:r>
              <a:rPr lang="de-DE" sz="4000" b="1" kern="100" dirty="0">
                <a:latin typeface="Aptos" panose="020B0004020202020204" pitchFamily="34" charset="0"/>
                <a:cs typeface="Arial" panose="020B0604020202020204" pitchFamily="34" charset="0"/>
              </a:rPr>
              <a:t> !</a:t>
            </a:r>
            <a:br>
              <a:rPr lang="fr-TN" sz="4000" b="1" kern="100" dirty="0">
                <a:latin typeface="Aptos" panose="020B0004020202020204" pitchFamily="34" charset="0"/>
                <a:cs typeface="Arial" panose="020B0604020202020204" pitchFamily="34" charset="0"/>
              </a:rPr>
            </a:br>
            <a:endParaRPr lang="fr-TN" sz="4000" b="1" kern="100" dirty="0">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605749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Espace réservé du contenu 3" descr="Une image contenant Imagerie médicale, médical, radiologie, Échographie obstétricale&#10;&#10;Description générée automatiquement">
            <a:extLst>
              <a:ext uri="{FF2B5EF4-FFF2-40B4-BE49-F238E27FC236}">
                <a16:creationId xmlns:a16="http://schemas.microsoft.com/office/drawing/2014/main" id="{56D9B029-98B8-AD77-1938-E5AA0EACB2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1768" y="690861"/>
            <a:ext cx="3305545" cy="3077576"/>
          </a:xfrm>
          <a:prstGeom prst="rect">
            <a:avLst/>
          </a:prstGeom>
        </p:spPr>
      </p:pic>
      <p:pic>
        <p:nvPicPr>
          <p:cNvPr id="5" name="Image 4" descr="Une image contenant Imagerie médicale, radiologie, Radiographie médicale, Échographie obstétricale&#10;&#10;Description générée automatiquement">
            <a:extLst>
              <a:ext uri="{FF2B5EF4-FFF2-40B4-BE49-F238E27FC236}">
                <a16:creationId xmlns:a16="http://schemas.microsoft.com/office/drawing/2014/main" id="{0F40C58C-0AEC-EDE4-2588-948BFF7DEA05}"/>
              </a:ext>
            </a:extLst>
          </p:cNvPr>
          <p:cNvPicPr>
            <a:picLocks noChangeAspect="1"/>
          </p:cNvPicPr>
          <p:nvPr/>
        </p:nvPicPr>
        <p:blipFill rotWithShape="1">
          <a:blip r:embed="rId3">
            <a:extLst>
              <a:ext uri="{28A0092B-C50C-407E-A947-70E740481C1C}">
                <a14:useLocalDpi xmlns:a14="http://schemas.microsoft.com/office/drawing/2010/main" val="0"/>
              </a:ext>
            </a:extLst>
          </a:blip>
          <a:srcRect b="28456"/>
          <a:stretch/>
        </p:blipFill>
        <p:spPr>
          <a:xfrm>
            <a:off x="6604689" y="810819"/>
            <a:ext cx="3814232" cy="3077576"/>
          </a:xfrm>
          <a:prstGeom prst="rect">
            <a:avLst/>
          </a:prstGeom>
        </p:spPr>
      </p:pic>
      <p:sp>
        <p:nvSpPr>
          <p:cNvPr id="6" name="Rectangle 5">
            <a:extLst>
              <a:ext uri="{FF2B5EF4-FFF2-40B4-BE49-F238E27FC236}">
                <a16:creationId xmlns:a16="http://schemas.microsoft.com/office/drawing/2014/main" id="{1729A2F2-8C70-46D8-BA75-B671AFC63FA0}"/>
              </a:ext>
            </a:extLst>
          </p:cNvPr>
          <p:cNvSpPr/>
          <p:nvPr/>
        </p:nvSpPr>
        <p:spPr>
          <a:xfrm>
            <a:off x="2792926" y="4589509"/>
            <a:ext cx="6788728" cy="1704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fr-FR" sz="1800" b="1" dirty="0">
                <a:solidFill>
                  <a:schemeClr val="tx1"/>
                </a:solidFill>
                <a:effectLst/>
                <a:latin typeface="Tahoma" panose="020B0604030504040204" pitchFamily="34" charset="0"/>
                <a:ea typeface="Calibri" panose="020F0502020204030204" pitchFamily="34" charset="0"/>
                <a:cs typeface="Arial" panose="020B0604020202020204" pitchFamily="34" charset="0"/>
              </a:rPr>
              <a:t>Thrombose de l’artère hépatique :</a:t>
            </a:r>
            <a:endParaRPr lang="fr-TN"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600"/>
              </a:spcAft>
            </a:pPr>
            <a:r>
              <a:rPr lang="fr-FR" sz="1800" dirty="0">
                <a:solidFill>
                  <a:schemeClr val="tx1"/>
                </a:solidFill>
                <a:effectLst/>
                <a:latin typeface="Tahoma" panose="020B0604030504040204" pitchFamily="34" charset="0"/>
                <a:ea typeface="Calibri" panose="020F0502020204030204" pitchFamily="34" charset="0"/>
                <a:cs typeface="Arial" panose="020B0604020202020204" pitchFamily="34" charset="0"/>
              </a:rPr>
              <a:t>Echographie-Doppler abdominale illustrant un contenu échogène (flèche) au niveau de l’artère hépatique (a) sans flux décelable au Doppler pulsé (b).</a:t>
            </a:r>
            <a:endParaRPr lang="fr-TN"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7" name="Zone de texte 27">
            <a:extLst>
              <a:ext uri="{FF2B5EF4-FFF2-40B4-BE49-F238E27FC236}">
                <a16:creationId xmlns:a16="http://schemas.microsoft.com/office/drawing/2014/main" id="{71E0EB10-DCDD-C645-5336-C066145A7150}"/>
              </a:ext>
            </a:extLst>
          </p:cNvPr>
          <p:cNvSpPr txBox="1"/>
          <p:nvPr/>
        </p:nvSpPr>
        <p:spPr>
          <a:xfrm>
            <a:off x="2281768" y="3429000"/>
            <a:ext cx="271780" cy="262255"/>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a:effectLst/>
                <a:latin typeface="Calibri" panose="020F0502020204030204" pitchFamily="34" charset="0"/>
                <a:ea typeface="Calibri" panose="020F0502020204030204" pitchFamily="34" charset="0"/>
                <a:cs typeface="Arial" panose="020B0604020202020204" pitchFamily="34" charset="0"/>
              </a:rPr>
              <a:t>a</a:t>
            </a:r>
            <a:endParaRPr lang="fr-TN" sz="1100">
              <a:effectLst/>
              <a:latin typeface="Calibri" panose="020F0502020204030204" pitchFamily="34" charset="0"/>
              <a:ea typeface="Calibri" panose="020F0502020204030204" pitchFamily="34" charset="0"/>
              <a:cs typeface="Arial" panose="020B0604020202020204" pitchFamily="34" charset="0"/>
            </a:endParaRPr>
          </a:p>
        </p:txBody>
      </p:sp>
      <p:sp>
        <p:nvSpPr>
          <p:cNvPr id="8" name="Zone de texte 27">
            <a:extLst>
              <a:ext uri="{FF2B5EF4-FFF2-40B4-BE49-F238E27FC236}">
                <a16:creationId xmlns:a16="http://schemas.microsoft.com/office/drawing/2014/main" id="{E0FED008-BAAF-3E12-726A-430DC97A8EED}"/>
              </a:ext>
            </a:extLst>
          </p:cNvPr>
          <p:cNvSpPr txBox="1"/>
          <p:nvPr/>
        </p:nvSpPr>
        <p:spPr>
          <a:xfrm>
            <a:off x="6468799" y="3421091"/>
            <a:ext cx="271780" cy="262255"/>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dirty="0">
                <a:latin typeface="Calibri" panose="020F0502020204030204" pitchFamily="34" charset="0"/>
                <a:ea typeface="Calibri" panose="020F0502020204030204" pitchFamily="34" charset="0"/>
                <a:cs typeface="Arial" panose="020B0604020202020204" pitchFamily="34" charset="0"/>
              </a:rPr>
              <a:t>b</a:t>
            </a:r>
            <a:endParaRPr lang="fr-TN"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7844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Image 9" descr="Une image contenant capture d’écran, Imagerie médicale, Échographie obstétricale, astronomie&#10;&#10;Description générée automatiquement">
            <a:extLst>
              <a:ext uri="{FF2B5EF4-FFF2-40B4-BE49-F238E27FC236}">
                <a16:creationId xmlns:a16="http://schemas.microsoft.com/office/drawing/2014/main" id="{B625DAFA-4EA5-05CD-5308-D6D0D4FBF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9670" y="221241"/>
            <a:ext cx="4104582" cy="3130942"/>
          </a:xfrm>
          <a:prstGeom prst="rect">
            <a:avLst/>
          </a:prstGeom>
        </p:spPr>
      </p:pic>
      <p:pic>
        <p:nvPicPr>
          <p:cNvPr id="9" name="Image 8" descr="Une image contenant capture d’écran, Imagerie médicale, Échographie obstétricale&#10;&#10;Description générée automatiquement">
            <a:extLst>
              <a:ext uri="{FF2B5EF4-FFF2-40B4-BE49-F238E27FC236}">
                <a16:creationId xmlns:a16="http://schemas.microsoft.com/office/drawing/2014/main" id="{2F676B84-C382-6A56-06BF-97577531B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810" y="552404"/>
            <a:ext cx="3814231" cy="2799779"/>
          </a:xfrm>
          <a:prstGeom prst="rect">
            <a:avLst/>
          </a:prstGeom>
        </p:spPr>
      </p:pic>
      <p:sp>
        <p:nvSpPr>
          <p:cNvPr id="6" name="Rectangle 5">
            <a:extLst>
              <a:ext uri="{FF2B5EF4-FFF2-40B4-BE49-F238E27FC236}">
                <a16:creationId xmlns:a16="http://schemas.microsoft.com/office/drawing/2014/main" id="{1729A2F2-8C70-46D8-BA75-B671AFC63FA0}"/>
              </a:ext>
            </a:extLst>
          </p:cNvPr>
          <p:cNvSpPr/>
          <p:nvPr/>
        </p:nvSpPr>
        <p:spPr>
          <a:xfrm>
            <a:off x="4981944" y="3906982"/>
            <a:ext cx="6835983" cy="2729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fr-FR" sz="1800" b="1" dirty="0">
                <a:solidFill>
                  <a:schemeClr val="tx1"/>
                </a:solidFill>
                <a:effectLst/>
                <a:latin typeface="Tahoma" panose="020B0604030504040204" pitchFamily="34" charset="0"/>
                <a:ea typeface="Calibri" panose="020F0502020204030204" pitchFamily="34" charset="0"/>
                <a:cs typeface="Arial" panose="020B0604020202020204" pitchFamily="34" charset="0"/>
              </a:rPr>
              <a:t>Sténose de l’artère hépatique :</a:t>
            </a:r>
          </a:p>
          <a:p>
            <a:pPr algn="ctr">
              <a:lnSpc>
                <a:spcPct val="115000"/>
              </a:lnSpc>
              <a:spcBef>
                <a:spcPts val="600"/>
              </a:spcBef>
              <a:spcAft>
                <a:spcPts val="600"/>
              </a:spcAft>
            </a:pPr>
            <a:r>
              <a:rPr lang="fr-FR" sz="1800" dirty="0">
                <a:solidFill>
                  <a:schemeClr val="tx1"/>
                </a:solidFill>
                <a:effectLst/>
                <a:latin typeface="Tahoma" panose="020B0604030504040204" pitchFamily="34" charset="0"/>
                <a:ea typeface="Calibri" panose="020F0502020204030204" pitchFamily="34" charset="0"/>
                <a:cs typeface="Arial" panose="020B0604020202020204" pitchFamily="34" charset="0"/>
              </a:rPr>
              <a:t>Echographie-Doppler abdominale mettant en évidence un aliasing (flèche) au niveau de l’anastomose artérielle (a), une accélération des vitesses dépassant 3m/sec au niveau de l’artère hépatique (b) et un flux intra-parenchymateux démodulé et amorti avec un temps de montée</a:t>
            </a:r>
          </a:p>
          <a:p>
            <a:pPr algn="ctr">
              <a:lnSpc>
                <a:spcPct val="115000"/>
              </a:lnSpc>
              <a:spcBef>
                <a:spcPts val="600"/>
              </a:spcBef>
              <a:spcAft>
                <a:spcPts val="600"/>
              </a:spcAft>
            </a:pPr>
            <a:r>
              <a:rPr lang="fr-FR" sz="1800" dirty="0">
                <a:solidFill>
                  <a:schemeClr val="tx1"/>
                </a:solidFill>
                <a:effectLst/>
                <a:latin typeface="Tahoma" panose="020B0604030504040204" pitchFamily="34" charset="0"/>
                <a:ea typeface="Calibri" panose="020F0502020204030204" pitchFamily="34" charset="0"/>
                <a:cs typeface="Arial" panose="020B0604020202020204" pitchFamily="34" charset="0"/>
              </a:rPr>
              <a:t>systolique allongé et un index de résistance diminué (c).</a:t>
            </a:r>
          </a:p>
        </p:txBody>
      </p:sp>
      <p:sp>
        <p:nvSpPr>
          <p:cNvPr id="7" name="Zone de texte 27">
            <a:extLst>
              <a:ext uri="{FF2B5EF4-FFF2-40B4-BE49-F238E27FC236}">
                <a16:creationId xmlns:a16="http://schemas.microsoft.com/office/drawing/2014/main" id="{71E0EB10-DCDD-C645-5336-C066145A7150}"/>
              </a:ext>
            </a:extLst>
          </p:cNvPr>
          <p:cNvSpPr txBox="1"/>
          <p:nvPr/>
        </p:nvSpPr>
        <p:spPr>
          <a:xfrm>
            <a:off x="945540" y="3089928"/>
            <a:ext cx="271780" cy="262255"/>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a:effectLst/>
                <a:latin typeface="Calibri" panose="020F0502020204030204" pitchFamily="34" charset="0"/>
                <a:ea typeface="Calibri" panose="020F0502020204030204" pitchFamily="34" charset="0"/>
                <a:cs typeface="Arial" panose="020B0604020202020204" pitchFamily="34" charset="0"/>
              </a:rPr>
              <a:t>a</a:t>
            </a:r>
            <a:endParaRPr lang="fr-TN" sz="1100">
              <a:effectLst/>
              <a:latin typeface="Calibri" panose="020F0502020204030204" pitchFamily="34" charset="0"/>
              <a:ea typeface="Calibri" panose="020F0502020204030204" pitchFamily="34" charset="0"/>
              <a:cs typeface="Arial" panose="020B0604020202020204" pitchFamily="34" charset="0"/>
            </a:endParaRPr>
          </a:p>
        </p:txBody>
      </p:sp>
      <p:sp>
        <p:nvSpPr>
          <p:cNvPr id="8" name="Zone de texte 27">
            <a:extLst>
              <a:ext uri="{FF2B5EF4-FFF2-40B4-BE49-F238E27FC236}">
                <a16:creationId xmlns:a16="http://schemas.microsoft.com/office/drawing/2014/main" id="{E0FED008-BAAF-3E12-726A-430DC97A8EED}"/>
              </a:ext>
            </a:extLst>
          </p:cNvPr>
          <p:cNvSpPr txBox="1"/>
          <p:nvPr/>
        </p:nvSpPr>
        <p:spPr>
          <a:xfrm>
            <a:off x="5439670" y="3089928"/>
            <a:ext cx="271780" cy="262255"/>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dirty="0">
                <a:latin typeface="Calibri" panose="020F0502020204030204" pitchFamily="34" charset="0"/>
                <a:ea typeface="Calibri" panose="020F0502020204030204" pitchFamily="34" charset="0"/>
                <a:cs typeface="Arial" panose="020B0604020202020204" pitchFamily="34" charset="0"/>
              </a:rPr>
              <a:t>b</a:t>
            </a:r>
            <a:endParaRPr lang="fr-TN"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Image 10" descr="Une image contenant Imagerie médicale, Échographie obstétricale, radiologie&#10;&#10;Description générée automatiquement">
            <a:extLst>
              <a:ext uri="{FF2B5EF4-FFF2-40B4-BE49-F238E27FC236}">
                <a16:creationId xmlns:a16="http://schemas.microsoft.com/office/drawing/2014/main" id="{55E74292-2D21-00DB-BC5E-7E4A2C444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810" y="4134773"/>
            <a:ext cx="3320415" cy="2329180"/>
          </a:xfrm>
          <a:prstGeom prst="rect">
            <a:avLst/>
          </a:prstGeom>
        </p:spPr>
      </p:pic>
      <p:sp>
        <p:nvSpPr>
          <p:cNvPr id="12" name="Zone de texte 23">
            <a:extLst>
              <a:ext uri="{FF2B5EF4-FFF2-40B4-BE49-F238E27FC236}">
                <a16:creationId xmlns:a16="http://schemas.microsoft.com/office/drawing/2014/main" id="{D3291030-36A8-7909-859D-0F55AF695ADE}"/>
              </a:ext>
            </a:extLst>
          </p:cNvPr>
          <p:cNvSpPr txBox="1"/>
          <p:nvPr/>
        </p:nvSpPr>
        <p:spPr>
          <a:xfrm>
            <a:off x="894776" y="6010032"/>
            <a:ext cx="340360" cy="330200"/>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a:effectLst/>
                <a:latin typeface="Calibri" panose="020F0502020204030204" pitchFamily="34" charset="0"/>
                <a:ea typeface="Calibri" panose="020F0502020204030204" pitchFamily="34" charset="0"/>
                <a:cs typeface="Arial" panose="020B0604020202020204" pitchFamily="34" charset="0"/>
              </a:rPr>
              <a:t>c</a:t>
            </a:r>
            <a:endParaRPr lang="fr-TN" sz="11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5801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29A2F2-8C70-46D8-BA75-B671AFC63FA0}"/>
              </a:ext>
            </a:extLst>
          </p:cNvPr>
          <p:cNvSpPr/>
          <p:nvPr/>
        </p:nvSpPr>
        <p:spPr>
          <a:xfrm>
            <a:off x="1881795" y="4904830"/>
            <a:ext cx="9462654" cy="16075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fr-FR" sz="1800" b="1" dirty="0">
                <a:solidFill>
                  <a:schemeClr val="tx1"/>
                </a:solidFill>
                <a:effectLst/>
                <a:latin typeface="Tahoma" panose="020B0604030504040204" pitchFamily="34" charset="0"/>
                <a:ea typeface="Calibri" panose="020F0502020204030204" pitchFamily="34" charset="0"/>
                <a:cs typeface="Arial" panose="020B0604020202020204" pitchFamily="34" charset="0"/>
              </a:rPr>
              <a:t>Thrombose portale chronique :</a:t>
            </a:r>
            <a:endParaRPr lang="fr-TN" sz="1800" b="1"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ctr">
              <a:lnSpc>
                <a:spcPct val="115000"/>
              </a:lnSpc>
              <a:spcAft>
                <a:spcPts val="600"/>
              </a:spcAft>
            </a:pPr>
            <a:r>
              <a:rPr lang="fr-FR" sz="1800" dirty="0">
                <a:solidFill>
                  <a:schemeClr val="tx1"/>
                </a:solidFill>
                <a:effectLst/>
                <a:latin typeface="Tahoma" panose="020B0604030504040204" pitchFamily="34" charset="0"/>
                <a:ea typeface="Calibri" panose="020F0502020204030204" pitchFamily="34" charset="0"/>
                <a:cs typeface="Arial" panose="020B0604020202020204" pitchFamily="34" charset="0"/>
              </a:rPr>
              <a:t>TDM injectée au temps portal en coupes axiales illustrant un cavernome porte avec une splénomégalie et des CVC porto-systémiques.</a:t>
            </a:r>
            <a:endParaRPr lang="fr-TN"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 1" descr="Une image contenant capture d’écran&#10;&#10;Description générée automatiquement">
            <a:extLst>
              <a:ext uri="{FF2B5EF4-FFF2-40B4-BE49-F238E27FC236}">
                <a16:creationId xmlns:a16="http://schemas.microsoft.com/office/drawing/2014/main" id="{EC54686F-C7C5-D563-F05C-41AD2C66720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486" t="16038" r="22318" b="15109"/>
          <a:stretch/>
        </p:blipFill>
        <p:spPr bwMode="auto">
          <a:xfrm>
            <a:off x="1336271" y="345611"/>
            <a:ext cx="4257848" cy="3771651"/>
          </a:xfrm>
          <a:prstGeom prst="rect">
            <a:avLst/>
          </a:prstGeom>
          <a:ln>
            <a:noFill/>
          </a:ln>
          <a:extLst>
            <a:ext uri="{53640926-AAD7-44D8-BBD7-CCE9431645EC}">
              <a14:shadowObscured xmlns:a14="http://schemas.microsoft.com/office/drawing/2010/main"/>
            </a:ext>
          </a:extLst>
        </p:spPr>
      </p:pic>
      <p:pic>
        <p:nvPicPr>
          <p:cNvPr id="3" name="Image 2" descr="Une image contenant cercle, capture d’écran, Imagerie médicale&#10;&#10;Description générée automatiquement">
            <a:extLst>
              <a:ext uri="{FF2B5EF4-FFF2-40B4-BE49-F238E27FC236}">
                <a16:creationId xmlns:a16="http://schemas.microsoft.com/office/drawing/2014/main" id="{25351533-5EA5-0614-46E8-F6C1A78DECD8}"/>
              </a:ext>
            </a:extLst>
          </p:cNvPr>
          <p:cNvPicPr>
            <a:picLocks noChangeAspect="1"/>
          </p:cNvPicPr>
          <p:nvPr/>
        </p:nvPicPr>
        <p:blipFill rotWithShape="1">
          <a:blip r:embed="rId3">
            <a:extLst>
              <a:ext uri="{28A0092B-C50C-407E-A947-70E740481C1C}">
                <a14:useLocalDpi xmlns:a14="http://schemas.microsoft.com/office/drawing/2010/main" val="0"/>
              </a:ext>
            </a:extLst>
          </a:blip>
          <a:srcRect l="24830" t="15050" r="21977" b="17834"/>
          <a:stretch/>
        </p:blipFill>
        <p:spPr bwMode="auto">
          <a:xfrm>
            <a:off x="6597882" y="100469"/>
            <a:ext cx="4485753" cy="402041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32009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29A2F2-8C70-46D8-BA75-B671AFC63FA0}"/>
              </a:ext>
            </a:extLst>
          </p:cNvPr>
          <p:cNvSpPr/>
          <p:nvPr/>
        </p:nvSpPr>
        <p:spPr>
          <a:xfrm>
            <a:off x="1881795" y="4904830"/>
            <a:ext cx="9462654" cy="16075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5000"/>
              </a:lnSpc>
              <a:spcBef>
                <a:spcPts val="600"/>
              </a:spcBef>
              <a:spcAft>
                <a:spcPts val="600"/>
              </a:spcAft>
            </a:pPr>
            <a:r>
              <a:rPr lang="fr-FR" sz="1800" b="1" dirty="0">
                <a:solidFill>
                  <a:schemeClr val="tx1"/>
                </a:solidFill>
                <a:effectLst/>
                <a:latin typeface="Tahoma" panose="020B0604030504040204" pitchFamily="34" charset="0"/>
                <a:ea typeface="Calibri" panose="020F0502020204030204" pitchFamily="34" charset="0"/>
                <a:cs typeface="Arial" panose="020B0604020202020204" pitchFamily="34" charset="0"/>
              </a:rPr>
              <a:t>Sténose de l’anastomose portale :</a:t>
            </a:r>
          </a:p>
          <a:p>
            <a:pPr algn="ctr">
              <a:lnSpc>
                <a:spcPct val="115000"/>
              </a:lnSpc>
              <a:spcBef>
                <a:spcPts val="600"/>
              </a:spcBef>
              <a:spcAft>
                <a:spcPts val="600"/>
              </a:spcAft>
            </a:pPr>
            <a:r>
              <a:rPr lang="fr-FR" sz="1800" dirty="0">
                <a:solidFill>
                  <a:schemeClr val="tx1"/>
                </a:solidFill>
                <a:effectLst/>
                <a:latin typeface="Tahoma" panose="020B0604030504040204" pitchFamily="34" charset="0"/>
                <a:ea typeface="Calibri" panose="020F0502020204030204" pitchFamily="34" charset="0"/>
                <a:cs typeface="Arial" panose="020B0604020202020204" pitchFamily="34" charset="0"/>
              </a:rPr>
              <a:t>TDM injectée au temps portal en coupe axiale (a) et en MPR coronale oblique (b) montrant un rétrécissement de l’anastomose portale (flèche) avec une dilatation en amont et des signes d’hypertension portale (splénomégalie).</a:t>
            </a:r>
          </a:p>
        </p:txBody>
      </p:sp>
      <p:pic>
        <p:nvPicPr>
          <p:cNvPr id="4" name="Image 3" descr="Une image contenant Imagerie médicale, radiologie&#10;&#10;Description générée automatiquement">
            <a:extLst>
              <a:ext uri="{FF2B5EF4-FFF2-40B4-BE49-F238E27FC236}">
                <a16:creationId xmlns:a16="http://schemas.microsoft.com/office/drawing/2014/main" id="{D5982008-3CE3-5160-D79C-BC6357C5216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436" t="11845" r="19110" b="18581"/>
          <a:stretch/>
        </p:blipFill>
        <p:spPr bwMode="auto">
          <a:xfrm>
            <a:off x="1462896" y="592116"/>
            <a:ext cx="4633104" cy="3648557"/>
          </a:xfrm>
          <a:prstGeom prst="rect">
            <a:avLst/>
          </a:prstGeom>
          <a:ln>
            <a:noFill/>
          </a:ln>
          <a:extLst>
            <a:ext uri="{53640926-AAD7-44D8-BBD7-CCE9431645EC}">
              <a14:shadowObscured xmlns:a14="http://schemas.microsoft.com/office/drawing/2010/main"/>
            </a:ext>
          </a:extLst>
        </p:spPr>
      </p:pic>
      <p:sp>
        <p:nvSpPr>
          <p:cNvPr id="5" name="Flèche vers le bas 4">
            <a:extLst>
              <a:ext uri="{FF2B5EF4-FFF2-40B4-BE49-F238E27FC236}">
                <a16:creationId xmlns:a16="http://schemas.microsoft.com/office/drawing/2014/main" id="{87B506A4-9801-6B56-C6BB-B28620C25DB2}"/>
              </a:ext>
            </a:extLst>
          </p:cNvPr>
          <p:cNvSpPr/>
          <p:nvPr/>
        </p:nvSpPr>
        <p:spPr>
          <a:xfrm rot="920814">
            <a:off x="3013131" y="1489436"/>
            <a:ext cx="201326" cy="444385"/>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pic>
        <p:nvPicPr>
          <p:cNvPr id="7" name="Image 6" descr="Une image contenant texte, capture d’écran, chien&#10;&#10;Description générée automatiquement">
            <a:extLst>
              <a:ext uri="{FF2B5EF4-FFF2-40B4-BE49-F238E27FC236}">
                <a16:creationId xmlns:a16="http://schemas.microsoft.com/office/drawing/2014/main" id="{AD167265-47CA-357F-F971-CAF4E9D19DB6}"/>
              </a:ext>
            </a:extLst>
          </p:cNvPr>
          <p:cNvPicPr>
            <a:picLocks noChangeAspect="1"/>
          </p:cNvPicPr>
          <p:nvPr/>
        </p:nvPicPr>
        <p:blipFill rotWithShape="1">
          <a:blip r:embed="rId3">
            <a:extLst>
              <a:ext uri="{28A0092B-C50C-407E-A947-70E740481C1C}">
                <a14:useLocalDpi xmlns:a14="http://schemas.microsoft.com/office/drawing/2010/main" val="0"/>
              </a:ext>
            </a:extLst>
          </a:blip>
          <a:srcRect l="5405" t="36300" r="6608" b="42118"/>
          <a:stretch/>
        </p:blipFill>
        <p:spPr bwMode="auto">
          <a:xfrm>
            <a:off x="6305521" y="1711628"/>
            <a:ext cx="5500445" cy="2181368"/>
          </a:xfrm>
          <a:prstGeom prst="rect">
            <a:avLst/>
          </a:prstGeom>
          <a:ln>
            <a:noFill/>
          </a:ln>
          <a:extLst>
            <a:ext uri="{53640926-AAD7-44D8-BBD7-CCE9431645EC}">
              <a14:shadowObscured xmlns:a14="http://schemas.microsoft.com/office/drawing/2010/main"/>
            </a:ext>
          </a:extLst>
        </p:spPr>
      </p:pic>
      <p:sp>
        <p:nvSpPr>
          <p:cNvPr id="8" name="Flèche vers le bas 7">
            <a:extLst>
              <a:ext uri="{FF2B5EF4-FFF2-40B4-BE49-F238E27FC236}">
                <a16:creationId xmlns:a16="http://schemas.microsoft.com/office/drawing/2014/main" id="{73664E55-2033-87FF-E535-F72FB5334333}"/>
              </a:ext>
            </a:extLst>
          </p:cNvPr>
          <p:cNvSpPr/>
          <p:nvPr/>
        </p:nvSpPr>
        <p:spPr>
          <a:xfrm rot="2224144" flipH="1">
            <a:off x="8563773" y="2325594"/>
            <a:ext cx="243439" cy="45930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FR"/>
          </a:p>
        </p:txBody>
      </p:sp>
      <p:sp>
        <p:nvSpPr>
          <p:cNvPr id="9" name="Zone de texte 27">
            <a:extLst>
              <a:ext uri="{FF2B5EF4-FFF2-40B4-BE49-F238E27FC236}">
                <a16:creationId xmlns:a16="http://schemas.microsoft.com/office/drawing/2014/main" id="{1B018AF1-DD4A-1ED5-F7EC-5C729797166E}"/>
              </a:ext>
            </a:extLst>
          </p:cNvPr>
          <p:cNvSpPr txBox="1"/>
          <p:nvPr/>
        </p:nvSpPr>
        <p:spPr>
          <a:xfrm>
            <a:off x="1610015" y="3892996"/>
            <a:ext cx="271780" cy="262255"/>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a:effectLst/>
                <a:latin typeface="Calibri" panose="020F0502020204030204" pitchFamily="34" charset="0"/>
                <a:ea typeface="Calibri" panose="020F0502020204030204" pitchFamily="34" charset="0"/>
                <a:cs typeface="Arial" panose="020B0604020202020204" pitchFamily="34" charset="0"/>
              </a:rPr>
              <a:t>a</a:t>
            </a:r>
            <a:endParaRPr lang="fr-TN" sz="1100">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 de texte 27">
            <a:extLst>
              <a:ext uri="{FF2B5EF4-FFF2-40B4-BE49-F238E27FC236}">
                <a16:creationId xmlns:a16="http://schemas.microsoft.com/office/drawing/2014/main" id="{AAFD5FEC-0036-B628-0FE2-25DB0E21CEF2}"/>
              </a:ext>
            </a:extLst>
          </p:cNvPr>
          <p:cNvSpPr txBox="1"/>
          <p:nvPr/>
        </p:nvSpPr>
        <p:spPr>
          <a:xfrm>
            <a:off x="6477232" y="3892995"/>
            <a:ext cx="271780" cy="262255"/>
          </a:xfrm>
          <a:prstGeom prst="rect">
            <a:avLst/>
          </a:prstGeom>
          <a:solidFill>
            <a:schemeClr val="bg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de-DE" sz="1100" dirty="0">
                <a:latin typeface="Calibri" panose="020F0502020204030204" pitchFamily="34" charset="0"/>
                <a:ea typeface="Calibri" panose="020F0502020204030204" pitchFamily="34" charset="0"/>
                <a:cs typeface="Arial" panose="020B0604020202020204" pitchFamily="34" charset="0"/>
              </a:rPr>
              <a:t>b</a:t>
            </a:r>
            <a:endParaRPr lang="fr-TN"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017823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188</Words>
  <Application>Microsoft Macintosh PowerPoint</Application>
  <PresentationFormat>Grand écran</PresentationFormat>
  <Paragraphs>17</Paragraphs>
  <Slides>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vt:i4>
      </vt:variant>
    </vt:vector>
  </HeadingPairs>
  <TitlesOfParts>
    <vt:vector size="11" baseType="lpstr">
      <vt:lpstr>Aptos</vt:lpstr>
      <vt:lpstr>Aptos Display</vt:lpstr>
      <vt:lpstr>Arial</vt:lpstr>
      <vt:lpstr>Calibri</vt:lpstr>
      <vt:lpstr>Tahoma</vt:lpstr>
      <vt:lpstr>Thème Office</vt:lpstr>
      <vt:lpstr>Les complications vasculaires de la transplantation hépatique :  ce que le radiologue doit savoir ! </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complications vasculaires de la transplantation hépatique :  ce que le radiologue doit savoir ! </dc:title>
  <dc:creator>Azza CHERNI</dc:creator>
  <cp:lastModifiedBy>Azza CHERNI</cp:lastModifiedBy>
  <cp:revision>1</cp:revision>
  <dcterms:created xsi:type="dcterms:W3CDTF">2026-02-28T10:49:07Z</dcterms:created>
  <dcterms:modified xsi:type="dcterms:W3CDTF">2026-02-28T11:22:52Z</dcterms:modified>
</cp:coreProperties>
</file>