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2" r:id="rId5"/>
    <p:sldId id="264" r:id="rId6"/>
  </p:sldIdLst>
  <p:sldSz cx="18288000" cy="10287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rimson Pro" pitchFamily="2" charset="77"/>
      <p:regular r:id="rId12"/>
    </p:embeddedFont>
    <p:embeddedFont>
      <p:font typeface="Noto Serif Display ExtraCondensed" panose="02020506080505020204" pitchFamily="18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2B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1" autoAdjust="0"/>
    <p:restoredTop sz="94640" autoAdjust="0"/>
  </p:normalViewPr>
  <p:slideViewPr>
    <p:cSldViewPr>
      <p:cViewPr varScale="1">
        <p:scale>
          <a:sx n="41" d="100"/>
          <a:sy n="41" d="100"/>
        </p:scale>
        <p:origin x="216" y="7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40057-4CCB-2C4B-93D9-6D7693A6E612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Cliquez pour 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BF4DC6-6EAD-D345-BCA2-5B1906D6A8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4775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BF4DC6-6EAD-D345-BCA2-5B1906D6A89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351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BF4DC6-6EAD-D345-BCA2-5B1906D6A89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316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BF4DC6-6EAD-D345-BCA2-5B1906D6A89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4531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BF4DC6-6EAD-D345-BCA2-5B1906D6A89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163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B4B">
            <a:alpha val="9882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47480" y="948678"/>
            <a:ext cx="14593038" cy="3403641"/>
            <a:chOff x="-2" y="-306562"/>
            <a:chExt cx="19457383" cy="4538186"/>
          </a:xfrm>
        </p:grpSpPr>
        <p:sp>
          <p:nvSpPr>
            <p:cNvPr id="3" name="TextBox 3"/>
            <p:cNvSpPr txBox="1"/>
            <p:nvPr/>
          </p:nvSpPr>
          <p:spPr>
            <a:xfrm>
              <a:off x="-2" y="3714099"/>
              <a:ext cx="19457382" cy="517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00"/>
                </a:lnSpc>
              </a:pPr>
              <a:endParaRPr lang="en-US" sz="2500" spc="-75" dirty="0">
                <a:solidFill>
                  <a:srgbClr val="FCFEF1"/>
                </a:solidFill>
                <a:latin typeface="Crimson Pro"/>
                <a:sym typeface="Crimson Pro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1" y="-306562"/>
              <a:ext cx="19457382" cy="36112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fr-MA" sz="8800" spc="-607" dirty="0">
                  <a:solidFill>
                    <a:srgbClr val="FCFEF1"/>
                  </a:solidFill>
                  <a:latin typeface="Noto Serif Display ExtraCondensed"/>
                  <a:ea typeface="Noto Serif Display ExtraCondensed"/>
                  <a:cs typeface="Noto Serif Display ExtraCondensed"/>
                </a:rPr>
                <a:t>MOGAD versus NMOSD : critères IRM discriminants en pratique quotidienne</a:t>
              </a:r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2741855" y="8891563"/>
            <a:ext cx="12804284" cy="85964"/>
          </a:xfrm>
          <a:prstGeom prst="line">
            <a:avLst/>
          </a:prstGeom>
          <a:ln w="9525" cap="flat">
            <a:solidFill>
              <a:srgbClr val="FCFEF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2488068" y="9314019"/>
            <a:ext cx="13311857" cy="294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9"/>
              </a:lnSpc>
              <a:spcBef>
                <a:spcPct val="0"/>
              </a:spcBef>
            </a:pPr>
            <a:endParaRPr lang="en-US" sz="2800" spc="-92" noProof="1">
              <a:solidFill>
                <a:srgbClr val="FCFEF1"/>
              </a:solidFill>
              <a:latin typeface="Crimson Pro"/>
              <a:sym typeface="Open Sans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4D2ED954-095B-FA48-8DCC-7DDBBD3DFDF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7" y="0"/>
            <a:ext cx="1433623" cy="167335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758CFDF-0707-794C-B27C-F17E4C4691D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596" y="4742341"/>
            <a:ext cx="5638800" cy="3759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477451"/>
            <a:ext cx="8570898" cy="2130936"/>
            <a:chOff x="0" y="604685"/>
            <a:chExt cx="11427864" cy="2841248"/>
          </a:xfrm>
        </p:grpSpPr>
        <p:sp>
          <p:nvSpPr>
            <p:cNvPr id="3" name="TextBox 3"/>
            <p:cNvSpPr txBox="1"/>
            <p:nvPr/>
          </p:nvSpPr>
          <p:spPr>
            <a:xfrm>
              <a:off x="0" y="604685"/>
              <a:ext cx="11427864" cy="15587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54"/>
                </a:lnSpc>
              </a:pPr>
              <a:r>
                <a:rPr lang="en-US" sz="8049" spc="-362" dirty="0">
                  <a:solidFill>
                    <a:schemeClr val="tx2">
                      <a:lumMod val="75000"/>
                    </a:schemeClr>
                  </a:solidFill>
                  <a:latin typeface="Noto Serif Display ExtraCondensed"/>
                  <a:ea typeface="Noto Serif Display ExtraCondensed"/>
                  <a:cs typeface="Noto Serif Display ExtraCondensed"/>
                  <a:sym typeface="Noto Serif Display ExtraCondensed"/>
                </a:rPr>
                <a:t>Introduction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2725208"/>
              <a:ext cx="11427864" cy="720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0" y="1023937"/>
            <a:ext cx="18493007" cy="0"/>
          </a:xfrm>
          <a:prstGeom prst="line">
            <a:avLst/>
          </a:prstGeom>
          <a:ln w="952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V="1">
            <a:off x="0" y="9258300"/>
            <a:ext cx="18493007" cy="0"/>
          </a:xfrm>
          <a:prstGeom prst="line">
            <a:avLst/>
          </a:prstGeom>
          <a:ln w="952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8"/>
          <p:cNvSpPr txBox="1"/>
          <p:nvPr/>
        </p:nvSpPr>
        <p:spPr>
          <a:xfrm>
            <a:off x="609600" y="2936223"/>
            <a:ext cx="17068800" cy="6155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178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fr-MA" sz="2998" spc="-134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Longtemps considérées comme des variantes de la sclérose en plaques (SEP), </a:t>
            </a:r>
            <a:r>
              <a:rPr lang="fr-MA" sz="2998" b="1" spc="-134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le NMOSD </a:t>
            </a:r>
            <a:r>
              <a:rPr lang="fr-MA" sz="2998" spc="-134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(Neuromyelitis Optica Spectrum Disorder) </a:t>
            </a:r>
            <a:r>
              <a:rPr lang="fr-MA" sz="2998" b="1" spc="-134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et le MOGAD</a:t>
            </a:r>
            <a:r>
              <a:rPr lang="fr-MA" sz="2998" spc="-134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 (Myelin Oligodendrocyte Glycoprotein Antibody-associated Disease) sont désormais reconnus comme des entités distinctes avec des cibles immunopathologiques propres : l'astrocyte pour le NMOSD (AQP4-IgG) et l'oligodendrocyte pour le MOGAD (MOG-IgG).</a:t>
            </a:r>
          </a:p>
          <a:p>
            <a:pPr marL="457200" indent="-457200">
              <a:lnSpc>
                <a:spcPts val="3178"/>
              </a:lnSpc>
              <a:spcBef>
                <a:spcPct val="0"/>
              </a:spcBef>
              <a:buFont typeface="Wingdings" pitchFamily="2" charset="2"/>
              <a:buChar char="ü"/>
            </a:pPr>
            <a:endParaRPr lang="fr-MA" sz="2998" spc="-134" noProof="1">
              <a:solidFill>
                <a:srgbClr val="01392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ts val="3178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fr-MA" sz="2998" b="1" spc="-134" noProof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L’urgence du diagnostic différentiel : </a:t>
            </a:r>
            <a:r>
              <a:rPr lang="fr-MA" sz="2998" i="1" spc="-134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Bien que leurs présentations cliniques se chevauchent (névrite optique, myélite), leurs pronostics et prises en charge diffèrent radicalement. </a:t>
            </a:r>
            <a:r>
              <a:rPr lang="fr-MA" sz="2998" b="1" i="1" spc="-134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Le NMOSD </a:t>
            </a:r>
            <a:r>
              <a:rPr lang="fr-MA" sz="2998" i="1" spc="-134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est marqué par des poussées sévères laissant des handicaps résiduels lourds, tandis que le </a:t>
            </a:r>
            <a:r>
              <a:rPr lang="fr-MA" sz="2998" b="1" i="1" spc="-134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MOGAD</a:t>
            </a:r>
            <a:r>
              <a:rPr lang="fr-MA" sz="2998" i="1" spc="-134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 présente souvent une meilleure récupération fonctionnelle</a:t>
            </a:r>
          </a:p>
          <a:p>
            <a:pPr marL="457200" indent="-457200">
              <a:lnSpc>
                <a:spcPts val="3178"/>
              </a:lnSpc>
              <a:spcBef>
                <a:spcPct val="0"/>
              </a:spcBef>
              <a:buFont typeface="Wingdings" pitchFamily="2" charset="2"/>
              <a:buChar char="ü"/>
            </a:pPr>
            <a:endParaRPr lang="fr-MA" sz="2998" spc="-134" noProof="1">
              <a:solidFill>
                <a:srgbClr val="01392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ts val="3178"/>
              </a:lnSpc>
              <a:spcBef>
                <a:spcPct val="0"/>
              </a:spcBef>
              <a:buFont typeface="Wingdings" pitchFamily="2" charset="2"/>
              <a:buChar char="ü"/>
            </a:pPr>
            <a:r>
              <a:rPr lang="fr-MA" sz="2998" b="1" spc="-134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Le rôle pivot de l'imagerie : </a:t>
            </a:r>
            <a:r>
              <a:rPr lang="fr-MA" sz="2998" spc="-134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L'IRM est l'examen de première intention. Avant même la sérologie, certains signes morphologiques "clés" permettent d'orienter le diagnostic et d'initier rapidement un traitement d'épargne neuronale.</a:t>
            </a:r>
          </a:p>
          <a:p>
            <a:pPr marL="457200" indent="-457200">
              <a:lnSpc>
                <a:spcPts val="3178"/>
              </a:lnSpc>
              <a:spcBef>
                <a:spcPct val="0"/>
              </a:spcBef>
              <a:buFont typeface="Wingdings" pitchFamily="2" charset="2"/>
              <a:buChar char="ü"/>
            </a:pPr>
            <a:endParaRPr lang="fr-MA" sz="2998" b="1" i="1" spc="-134" noProof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3178"/>
              </a:lnSpc>
              <a:spcBef>
                <a:spcPct val="0"/>
              </a:spcBef>
            </a:pPr>
            <a:r>
              <a:rPr lang="fr-MA" sz="2998" b="1" i="1" spc="-134" noProof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Objectif : Synthétiser les critères IRM discriminants pour le radiologue afin de différencier précocement MOGAD et NMOSD</a:t>
            </a:r>
            <a:endParaRPr lang="en-US" sz="2998" b="1" i="1" spc="-134" noProof="1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Crimson Pro"/>
              <a:cs typeface="Times New Roman" panose="02020603050405020304" pitchFamily="18" charset="0"/>
              <a:sym typeface="Crimson Pro"/>
            </a:endParaRPr>
          </a:p>
          <a:p>
            <a:pPr algn="ctr">
              <a:lnSpc>
                <a:spcPts val="3178"/>
              </a:lnSpc>
              <a:spcBef>
                <a:spcPct val="0"/>
              </a:spcBef>
            </a:pPr>
            <a:r>
              <a:rPr lang="en-US" sz="2998" spc="-134" noProof="1">
                <a:solidFill>
                  <a:srgbClr val="013927"/>
                </a:solidFill>
                <a:latin typeface="Times New Roman" panose="02020603050405020304" pitchFamily="18" charset="0"/>
                <a:ea typeface="Crimson Pro"/>
                <a:cs typeface="Times New Roman" panose="02020603050405020304" pitchFamily="18" charset="0"/>
                <a:sym typeface="Crimson Pro"/>
              </a:rPr>
              <a:t>•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353178"/>
            <a:ext cx="11239500" cy="2282676"/>
            <a:chOff x="0" y="438988"/>
            <a:chExt cx="11427864" cy="3043568"/>
          </a:xfrm>
        </p:grpSpPr>
        <p:sp>
          <p:nvSpPr>
            <p:cNvPr id="3" name="TextBox 3"/>
            <p:cNvSpPr txBox="1"/>
            <p:nvPr/>
          </p:nvSpPr>
          <p:spPr>
            <a:xfrm>
              <a:off x="0" y="438988"/>
              <a:ext cx="11427864" cy="30435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854"/>
                </a:lnSpc>
              </a:pPr>
              <a:r>
                <a:rPr lang="fr-MA" sz="8049" spc="-362" dirty="0">
                  <a:solidFill>
                    <a:schemeClr val="tx2">
                      <a:lumMod val="75000"/>
                    </a:schemeClr>
                  </a:solidFill>
                  <a:latin typeface="Noto Serif Display ExtraCondensed"/>
                  <a:ea typeface="Noto Serif Display ExtraCondensed"/>
                  <a:cs typeface="Noto Serif Display ExtraCondensed"/>
                </a:rPr>
                <a:t>Clés du diagnostic différentiel</a:t>
              </a:r>
              <a:endParaRPr lang="en-US" sz="8049" spc="-362" dirty="0">
                <a:solidFill>
                  <a:schemeClr val="tx2">
                    <a:lumMod val="75000"/>
                  </a:schemeClr>
                </a:solidFill>
                <a:latin typeface="Noto Serif Display ExtraCondensed"/>
                <a:ea typeface="Noto Serif Display ExtraCondensed"/>
                <a:cs typeface="Noto Serif Display ExtraCondensed"/>
                <a:sym typeface="Noto Serif Display ExtraCondensed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2725208"/>
              <a:ext cx="11427864" cy="720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0" y="1023937"/>
            <a:ext cx="18493007" cy="0"/>
          </a:xfrm>
          <a:prstGeom prst="line">
            <a:avLst/>
          </a:prstGeom>
          <a:ln w="952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V="1">
            <a:off x="0" y="9258300"/>
            <a:ext cx="18493007" cy="0"/>
          </a:xfrm>
          <a:prstGeom prst="line">
            <a:avLst/>
          </a:prstGeom>
          <a:ln w="952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7EE8FEC-85AF-D34B-B5CA-3031A3557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909" y="2781301"/>
            <a:ext cx="15248182" cy="555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558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353178"/>
            <a:ext cx="15887700" cy="2255209"/>
            <a:chOff x="0" y="438988"/>
            <a:chExt cx="16153964" cy="3006945"/>
          </a:xfrm>
        </p:grpSpPr>
        <p:sp>
          <p:nvSpPr>
            <p:cNvPr id="3" name="TextBox 3"/>
            <p:cNvSpPr txBox="1"/>
            <p:nvPr/>
          </p:nvSpPr>
          <p:spPr>
            <a:xfrm>
              <a:off x="0" y="438988"/>
              <a:ext cx="16153964" cy="15217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854"/>
                </a:lnSpc>
              </a:pPr>
              <a:r>
                <a:rPr lang="fr-MA" sz="8049" spc="-362" noProof="1">
                  <a:solidFill>
                    <a:schemeClr val="tx2">
                      <a:lumMod val="75000"/>
                    </a:schemeClr>
                  </a:solidFill>
                  <a:latin typeface="Noto Serif Display ExtraCondensed"/>
                  <a:ea typeface="Noto Serif Display ExtraCondensed"/>
                  <a:cs typeface="Noto Serif Display ExtraCondensed"/>
                </a:rPr>
                <a:t>NMOSD </a:t>
              </a:r>
              <a:r>
                <a:rPr lang="fr-MA" sz="6600" spc="-362" noProof="1">
                  <a:solidFill>
                    <a:schemeClr val="tx2">
                      <a:lumMod val="75000"/>
                    </a:schemeClr>
                  </a:solidFill>
                  <a:latin typeface="Noto Serif Display ExtraCondensed"/>
                  <a:ea typeface="Noto Serif Display ExtraCondensed"/>
                  <a:cs typeface="Noto Serif Display ExtraCondensed"/>
                </a:rPr>
                <a:t>(Neuromyelitis Optica Spectrum Disorder)</a:t>
              </a:r>
              <a:endParaRPr lang="en-US" sz="8049" spc="-362" dirty="0">
                <a:solidFill>
                  <a:schemeClr val="tx2">
                    <a:lumMod val="75000"/>
                  </a:schemeClr>
                </a:solidFill>
                <a:latin typeface="Noto Serif Display ExtraCondensed"/>
                <a:ea typeface="Noto Serif Display ExtraCondensed"/>
                <a:cs typeface="Noto Serif Display ExtraCondensed"/>
                <a:sym typeface="Noto Serif Display ExtraCondensed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2725208"/>
              <a:ext cx="11427864" cy="720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0" y="1023937"/>
            <a:ext cx="18493007" cy="0"/>
          </a:xfrm>
          <a:prstGeom prst="line">
            <a:avLst/>
          </a:prstGeom>
          <a:ln w="952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BC4BCB4-AD55-2646-BC63-84B0EF2994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190627"/>
            <a:ext cx="5910737" cy="610739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8F4A6D3-C36C-5D43-8908-D1E851D12B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137" y="2513123"/>
            <a:ext cx="5696289" cy="695140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87A41F5-BACF-364F-9AB1-6F7C938728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562" y="2823756"/>
            <a:ext cx="4468371" cy="403224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57537A6-51C6-1A4F-AC86-E37632615A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882" y="8116211"/>
            <a:ext cx="3117360" cy="188531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EC33D64-51C5-9C4B-99E2-D91053114F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0639" y="7352238"/>
            <a:ext cx="3117361" cy="1527946"/>
          </a:xfrm>
          <a:prstGeom prst="rect">
            <a:avLst/>
          </a:prstGeom>
        </p:spPr>
      </p:pic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15618A20-B0C7-D543-9EB1-1F4C5AE603E2}"/>
              </a:ext>
            </a:extLst>
          </p:cNvPr>
          <p:cNvCxnSpPr>
            <a:cxnSpLocks/>
          </p:cNvCxnSpPr>
          <p:nvPr/>
        </p:nvCxnSpPr>
        <p:spPr>
          <a:xfrm flipH="1">
            <a:off x="3987505" y="6678614"/>
            <a:ext cx="236816" cy="2481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F4DF294C-D3D4-BC47-B564-75FAE96669AB}"/>
              </a:ext>
            </a:extLst>
          </p:cNvPr>
          <p:cNvCxnSpPr>
            <a:cxnSpLocks/>
          </p:cNvCxnSpPr>
          <p:nvPr/>
        </p:nvCxnSpPr>
        <p:spPr>
          <a:xfrm flipH="1">
            <a:off x="9292281" y="6980061"/>
            <a:ext cx="3474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6BC748BC-66D9-9748-9609-7F4EF560D09C}"/>
              </a:ext>
            </a:extLst>
          </p:cNvPr>
          <p:cNvCxnSpPr>
            <a:cxnSpLocks/>
          </p:cNvCxnSpPr>
          <p:nvPr/>
        </p:nvCxnSpPr>
        <p:spPr>
          <a:xfrm flipH="1">
            <a:off x="15468600" y="5448300"/>
            <a:ext cx="236816" cy="2481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A9F50B39-08D9-C74C-AFCA-819440EF685B}"/>
              </a:ext>
            </a:extLst>
          </p:cNvPr>
          <p:cNvCxnSpPr>
            <a:cxnSpLocks/>
          </p:cNvCxnSpPr>
          <p:nvPr/>
        </p:nvCxnSpPr>
        <p:spPr>
          <a:xfrm flipH="1">
            <a:off x="12323884" y="9464527"/>
            <a:ext cx="2491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17887EE2-3505-FC48-ACB9-AD7A2B4E7312}"/>
              </a:ext>
            </a:extLst>
          </p:cNvPr>
          <p:cNvCxnSpPr>
            <a:cxnSpLocks/>
          </p:cNvCxnSpPr>
          <p:nvPr/>
        </p:nvCxnSpPr>
        <p:spPr>
          <a:xfrm flipH="1">
            <a:off x="15603414" y="8130413"/>
            <a:ext cx="30402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5431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BEF5C6F2-6A58-5241-9197-F95BC9E20A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529" y="2239475"/>
            <a:ext cx="6070600" cy="75819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3B24B2-506C-074B-8590-45C067617F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769" y="5069302"/>
            <a:ext cx="4459760" cy="505378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7AFEE6-453D-BB4A-8F4F-1C29B25F64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0" y="2837494"/>
            <a:ext cx="5524462" cy="7122274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1028700" y="1353178"/>
            <a:ext cx="15887700" cy="2255209"/>
            <a:chOff x="0" y="438988"/>
            <a:chExt cx="16153964" cy="3006945"/>
          </a:xfrm>
        </p:grpSpPr>
        <p:sp>
          <p:nvSpPr>
            <p:cNvPr id="3" name="TextBox 3"/>
            <p:cNvSpPr txBox="1"/>
            <p:nvPr/>
          </p:nvSpPr>
          <p:spPr>
            <a:xfrm>
              <a:off x="0" y="438988"/>
              <a:ext cx="16153964" cy="15217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854"/>
                </a:lnSpc>
              </a:pPr>
              <a:r>
                <a:rPr lang="fr-MA" sz="8049" spc="-362" noProof="1">
                  <a:solidFill>
                    <a:schemeClr val="tx2">
                      <a:lumMod val="75000"/>
                    </a:schemeClr>
                  </a:solidFill>
                  <a:latin typeface="Noto Serif Display ExtraCondensed"/>
                  <a:ea typeface="Noto Serif Display ExtraCondensed"/>
                  <a:cs typeface="Noto Serif Display ExtraCondensed"/>
                </a:rPr>
                <a:t>MOGAD </a:t>
              </a:r>
              <a:r>
                <a:rPr lang="fr-MA" sz="4800" spc="-362" noProof="1">
                  <a:solidFill>
                    <a:schemeClr val="tx2">
                      <a:lumMod val="75000"/>
                    </a:schemeClr>
                  </a:solidFill>
                  <a:latin typeface="Noto Serif Display ExtraCondensed"/>
                  <a:ea typeface="Noto Serif Display ExtraCondensed"/>
                  <a:cs typeface="Noto Serif Display ExtraCondensed"/>
                </a:rPr>
                <a:t>(Myelin Oligodendrocyte Glycoprotein Antibody-associated Disease)</a:t>
              </a:r>
              <a:endParaRPr lang="en-US" sz="8049" spc="-362" dirty="0">
                <a:solidFill>
                  <a:schemeClr val="tx2">
                    <a:lumMod val="75000"/>
                  </a:schemeClr>
                </a:solidFill>
                <a:latin typeface="Noto Serif Display ExtraCondensed"/>
                <a:ea typeface="Noto Serif Display ExtraCondensed"/>
                <a:cs typeface="Noto Serif Display ExtraCondensed"/>
                <a:sym typeface="Noto Serif Display ExtraCondensed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2725208"/>
              <a:ext cx="11427864" cy="720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0" y="1023937"/>
            <a:ext cx="18493007" cy="0"/>
          </a:xfrm>
          <a:prstGeom prst="line">
            <a:avLst/>
          </a:prstGeom>
          <a:ln w="9525" cap="flat">
            <a:solidFill>
              <a:schemeClr val="tx2"/>
            </a:solidFill>
            <a:prstDash val="solid"/>
            <a:headEnd type="none" w="sm" len="sm"/>
            <a:tailEnd type="none" w="sm" len="sm"/>
          </a:ln>
        </p:spPr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15618A20-B0C7-D543-9EB1-1F4C5AE603E2}"/>
              </a:ext>
            </a:extLst>
          </p:cNvPr>
          <p:cNvCxnSpPr>
            <a:cxnSpLocks/>
          </p:cNvCxnSpPr>
          <p:nvPr/>
        </p:nvCxnSpPr>
        <p:spPr>
          <a:xfrm flipH="1">
            <a:off x="3581400" y="6907167"/>
            <a:ext cx="236816" cy="2481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F4DF294C-D3D4-BC47-B564-75FAE96669AB}"/>
              </a:ext>
            </a:extLst>
          </p:cNvPr>
          <p:cNvCxnSpPr>
            <a:cxnSpLocks/>
          </p:cNvCxnSpPr>
          <p:nvPr/>
        </p:nvCxnSpPr>
        <p:spPr>
          <a:xfrm flipH="1">
            <a:off x="8796523" y="7810500"/>
            <a:ext cx="3474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6BC748BC-66D9-9748-9609-7F4EF560D09C}"/>
              </a:ext>
            </a:extLst>
          </p:cNvPr>
          <p:cNvCxnSpPr>
            <a:cxnSpLocks/>
          </p:cNvCxnSpPr>
          <p:nvPr/>
        </p:nvCxnSpPr>
        <p:spPr>
          <a:xfrm flipH="1">
            <a:off x="14859000" y="5906366"/>
            <a:ext cx="236816" cy="2481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486CBCA0-942E-1C49-B07C-3B863437BD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2837494"/>
            <a:ext cx="1943100" cy="1828800"/>
          </a:xfrm>
          <a:prstGeom prst="rect">
            <a:avLst/>
          </a:prstGeom>
        </p:spPr>
      </p:pic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9C72086E-0EB7-3241-B8A8-E7BA2B3B0F78}"/>
              </a:ext>
            </a:extLst>
          </p:cNvPr>
          <p:cNvCxnSpPr>
            <a:cxnSpLocks/>
          </p:cNvCxnSpPr>
          <p:nvPr/>
        </p:nvCxnSpPr>
        <p:spPr>
          <a:xfrm flipH="1">
            <a:off x="7545987" y="3860480"/>
            <a:ext cx="3474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 17">
            <a:extLst>
              <a:ext uri="{FF2B5EF4-FFF2-40B4-BE49-F238E27FC236}">
                <a16:creationId xmlns:a16="http://schemas.microsoft.com/office/drawing/2014/main" id="{8EE2D2EA-D637-894E-A087-454A3CA5BD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129" y="7468282"/>
            <a:ext cx="2128340" cy="2646640"/>
          </a:xfrm>
          <a:prstGeom prst="rect">
            <a:avLst/>
          </a:prstGeom>
        </p:spPr>
      </p:pic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4807CCDE-2342-8748-B7DA-DB34888090C1}"/>
              </a:ext>
            </a:extLst>
          </p:cNvPr>
          <p:cNvCxnSpPr>
            <a:cxnSpLocks/>
          </p:cNvCxnSpPr>
          <p:nvPr/>
        </p:nvCxnSpPr>
        <p:spPr>
          <a:xfrm flipH="1">
            <a:off x="17672065" y="8591343"/>
            <a:ext cx="394129" cy="400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CA5EB9BA-459F-2945-B3C6-60BB55F0DB3B}"/>
              </a:ext>
            </a:extLst>
          </p:cNvPr>
          <p:cNvSpPr txBox="1"/>
          <p:nvPr/>
        </p:nvSpPr>
        <p:spPr>
          <a:xfrm>
            <a:off x="16097135" y="5725557"/>
            <a:ext cx="16385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2">
                    <a:lumMod val="50000"/>
                  </a:schemeClr>
                </a:solidFill>
              </a:rPr>
              <a:t>Type FLAMES</a:t>
            </a:r>
          </a:p>
        </p:txBody>
      </p:sp>
    </p:spTree>
    <p:extLst>
      <p:ext uri="{BB962C8B-B14F-4D97-AF65-F5344CB8AC3E}">
        <p14:creationId xmlns:p14="http://schemas.microsoft.com/office/powerpoint/2010/main" val="216327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200</Words>
  <Application>Microsoft Macintosh PowerPoint</Application>
  <PresentationFormat>Personnalisé</PresentationFormat>
  <Paragraphs>18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Calibri</vt:lpstr>
      <vt:lpstr>Wingdings</vt:lpstr>
      <vt:lpstr>Arial</vt:lpstr>
      <vt:lpstr>Crimson Pro</vt:lpstr>
      <vt:lpstr>Noto Serif Display ExtraCondensed</vt:lpstr>
      <vt:lpstr>Times New Roman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Stratégie Marketing Élégance Aspirationnelle en Noir et Blanc Vert Émeraude et Menthe</dc:title>
  <cp:lastModifiedBy>Microsoft Office User</cp:lastModifiedBy>
  <cp:revision>24</cp:revision>
  <dcterms:created xsi:type="dcterms:W3CDTF">2006-08-16T00:00:00Z</dcterms:created>
  <dcterms:modified xsi:type="dcterms:W3CDTF">2026-02-27T23:06:27Z</dcterms:modified>
  <dc:identifier>DAGu8Uv4pAo</dc:identifier>
</cp:coreProperties>
</file>