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456" r:id="rId2"/>
    <p:sldId id="280" r:id="rId3"/>
    <p:sldId id="455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151A"/>
    <a:srgbClr val="751659"/>
    <a:srgbClr val="DFF7F6"/>
    <a:srgbClr val="FF8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42"/>
    <p:restoredTop sz="88906"/>
  </p:normalViewPr>
  <p:slideViewPr>
    <p:cSldViewPr snapToGrid="0">
      <p:cViewPr varScale="1">
        <p:scale>
          <a:sx n="93" d="100"/>
          <a:sy n="93" d="100"/>
        </p:scale>
        <p:origin x="216" y="32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B4F0E-C914-4A46-9956-782B047EFEF4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394BE-8FCC-3B43-B0B3-2966C6B629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023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394BE-8FCC-3B43-B0B3-2966C6B629A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272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394BE-8FCC-3B43-B0B3-2966C6B629A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184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394BE-8FCC-3B43-B0B3-2966C6B629A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395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517830-1E57-A7DB-DD07-C37F99F8E6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FF9B03-1F3A-E4B6-B47A-2045D64B70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285DC3-9DD9-75D8-DE88-2467C8426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EA1C80-5EFF-9B19-ACD4-4EDDDF75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01AF77-7820-D5E3-316E-85913370E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790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C1CBB9-9F0F-9A00-CA7E-BA959169F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B3E5CE-20AA-B2BC-2C6D-3CEB3CFD0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1A3E46-C488-3A22-903E-909EF85D7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076BC2-996A-F5DE-AAB6-D27E5ACBC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D46DD-45F6-0355-90DC-14E926497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15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9CBB3F-ABB2-6736-1ACA-8A8CCD8B8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50BFD2-9322-A689-9C9F-969417A8A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105124-C4C2-7C72-206B-812F997E9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DAF94B-1EDF-5FFE-7BD2-ADE756C1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42DB83-AAC6-A0F2-F6B3-F2DA25816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021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1D4C1F-C34E-8707-A350-8F96D1575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40F9C7-9506-BB51-BB6C-3B2331D97A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AF9BD3-130B-7A3D-8819-99307AD1F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332168-8BE1-1750-5FAB-86A395137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818F1B-2F3D-92C7-C2AC-20B71F855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4EDEE7-3C01-B311-57EF-DB3B88E92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23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CA8B2-582C-DA5C-4709-168D7FC8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C1507C-BE03-1CD2-0879-D43E6D6BA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058410-6FD4-E651-54BE-7DA03C235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F896C69-7129-41C2-3059-2B40E898A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60D4DAF-7220-2D76-FEE2-6BE329444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5B41C9-2BD1-8F95-D07D-4C5E35DF8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B46918C-31CC-BE03-1834-0161962C7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F8772A1-2982-986F-F56F-E8894DF6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50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82AF25-5789-FCB6-E582-B9D2D8A0B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C95DC62-E30A-C892-B4EA-C203A21B9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D5C0101-2A23-F475-F175-1607188D0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21E20C8-1ECC-D494-8A7C-B77F0EEEC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86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C30D4CE-E2DB-B996-E13C-4A0BB22C4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38E7886-B746-3568-32EC-1A0D60500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6F10C5-B4A5-995B-AC47-73AD18787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613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9D98C-9947-3A68-8B76-7EBBD372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7EA32C-7291-9C45-8A66-AE14C4552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2390BE-9ED8-BB69-C954-31211F2E6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98AA92-41AF-8EF5-3875-AB7241A37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E2F213-7B24-BE8F-C807-3EBE50A9F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3DD560-3177-6CFB-1CFE-4F5003364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239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6274FF-B432-4C4E-6BE5-747B3DEE4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DEFE1A-C66C-4F85-4B01-D854544960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A774C8-5264-F5B3-7839-4BD57E01D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869B38F-C69C-9166-90C0-9EE04B43C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823052-5184-0555-BAA7-7D9BBDA6C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4176A8-D5DC-01E7-662A-042B05EE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1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D24109-C3E8-168B-172D-3E7894FC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2F5DC5-4B82-E230-8421-82BE2B3AA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382462-8364-8682-585B-CC1A2A1ED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F456B6-016D-539B-01E3-102674F40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44822E-88CE-1EA3-A523-6ECF6E1D8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54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9E58570-85A8-C2A8-6CA5-A5A558BA08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C3FD534-D0EE-B3CF-34C6-3ECFA75D1F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DC14D2-1BC5-98CF-E8E5-230B7FD2F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5B76AE-6894-28C9-B5B6-F391DC56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71AE6A-8ADC-7CBD-B88A-216F059F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133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A46F40-39B7-C35B-E008-BE2B2D85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C6572E-7506-3E4F-02C0-576C1E6CD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FAFC92-97FD-5984-0BCD-EEEF0C8341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D4AFA-4873-DC4D-9514-6A9FC89E2FC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BFA11B-5E7C-3A01-0776-58CB19EE33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46D630-15A9-A666-A675-5DA5BB647B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CB162-D20E-0D44-ADAB-67780FF6F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06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B487B7-F698-4CE8-EEA9-EC6F2234221A}"/>
              </a:ext>
            </a:extLst>
          </p:cNvPr>
          <p:cNvSpPr/>
          <p:nvPr/>
        </p:nvSpPr>
        <p:spPr>
          <a:xfrm>
            <a:off x="0" y="1"/>
            <a:ext cx="12192000" cy="1119116"/>
          </a:xfrm>
          <a:prstGeom prst="rect">
            <a:avLst/>
          </a:prstGeom>
          <a:solidFill>
            <a:schemeClr val="accent1">
              <a:lumMod val="40000"/>
              <a:lumOff val="60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b="1" dirty="0">
                <a:solidFill>
                  <a:schemeClr val="accent1">
                    <a:lumMod val="50000"/>
                  </a:schemeClr>
                </a:solidFill>
              </a:rPr>
              <a:t>OBJECTIFS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AE693D-33A3-1C96-B9C2-BBBA24190463}"/>
              </a:ext>
            </a:extLst>
          </p:cNvPr>
          <p:cNvSpPr txBox="1"/>
          <p:nvPr/>
        </p:nvSpPr>
        <p:spPr>
          <a:xfrm>
            <a:off x="422514" y="1927305"/>
            <a:ext cx="8457669" cy="36822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2400" b="0" i="0" u="none" strike="noStrike">
                <a:effectLst/>
                <a:latin typeface="Inter"/>
              </a:defRPr>
            </a:lvl1pPr>
          </a:lstStyle>
          <a:p>
            <a:pPr>
              <a:lnSpc>
                <a:spcPct val="200000"/>
              </a:lnSpc>
            </a:pPr>
            <a:r>
              <a:rPr lang="fr-MA" dirty="0"/>
              <a:t>Illustrer la diversité des configurations artérielles rénales au-delà du modèle classique.</a:t>
            </a:r>
          </a:p>
          <a:p>
            <a:pPr>
              <a:lnSpc>
                <a:spcPct val="200000"/>
              </a:lnSpc>
            </a:pPr>
            <a:r>
              <a:rPr lang="fr-MA" dirty="0"/>
              <a:t>Caractériser les variantes de trajet et de division.</a:t>
            </a:r>
          </a:p>
          <a:p>
            <a:pPr>
              <a:lnSpc>
                <a:spcPct val="200000"/>
              </a:lnSpc>
            </a:pPr>
            <a:r>
              <a:rPr lang="fr-MA" dirty="0"/>
              <a:t>Corréler chaque variante anatomique avec son risque chirurgical.</a:t>
            </a:r>
          </a:p>
        </p:txBody>
      </p:sp>
      <p:pic>
        <p:nvPicPr>
          <p:cNvPr id="2" name="Image 1" descr="Une image contenant texte, Cerveau&#10;&#10;Description générée automatiquement">
            <a:extLst>
              <a:ext uri="{FF2B5EF4-FFF2-40B4-BE49-F238E27FC236}">
                <a16:creationId xmlns:a16="http://schemas.microsoft.com/office/drawing/2014/main" id="{80FD6272-1A63-DEAF-E86D-29360EA08D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1676"/>
          <a:stretch/>
        </p:blipFill>
        <p:spPr>
          <a:xfrm>
            <a:off x="9251954" y="1821483"/>
            <a:ext cx="2517532" cy="4331749"/>
          </a:xfrm>
          <a:prstGeom prst="rect">
            <a:avLst/>
          </a:prstGeom>
          <a:effectLst>
            <a:softEdge rad="124630"/>
          </a:effectLst>
        </p:spPr>
      </p:pic>
    </p:spTree>
    <p:extLst>
      <p:ext uri="{BB962C8B-B14F-4D97-AF65-F5344CB8AC3E}">
        <p14:creationId xmlns:p14="http://schemas.microsoft.com/office/powerpoint/2010/main" val="293687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DF7AB40-8CDD-96DC-B32B-DE7ABC80C887}"/>
              </a:ext>
            </a:extLst>
          </p:cNvPr>
          <p:cNvSpPr txBox="1">
            <a:spLocks/>
          </p:cNvSpPr>
          <p:nvPr/>
        </p:nvSpPr>
        <p:spPr>
          <a:xfrm>
            <a:off x="0" y="341"/>
            <a:ext cx="12192000" cy="9917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 b="1" dirty="0">
                <a:solidFill>
                  <a:schemeClr val="accent1">
                    <a:lumMod val="50000"/>
                  </a:schemeClr>
                </a:solidFill>
              </a:rPr>
              <a:t>Anatomie modale artérielle rénale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58D4376-DE66-B714-1FB8-F43FE26D073A}"/>
              </a:ext>
            </a:extLst>
          </p:cNvPr>
          <p:cNvSpPr txBox="1"/>
          <p:nvPr/>
        </p:nvSpPr>
        <p:spPr>
          <a:xfrm>
            <a:off x="130120" y="1174597"/>
            <a:ext cx="6875987" cy="55751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MA" sz="2000" b="0" dirty="0"/>
              <a:t>Naissance environ 2 cm en dessous du point d'origine de l'AMS, au tiers inferieur de L1.</a:t>
            </a:r>
          </a:p>
          <a:p>
            <a:r>
              <a:rPr lang="fr-MA" sz="2000" b="0" dirty="0"/>
              <a:t>En arrière des veines et de la VCI. </a:t>
            </a:r>
          </a:p>
          <a:p>
            <a:r>
              <a:rPr lang="fr-MA" sz="2000" b="0" dirty="0"/>
              <a:t>Trajet oblique en bas et en arrière. </a:t>
            </a:r>
          </a:p>
          <a:p>
            <a:r>
              <a:rPr lang="fr-MA" sz="2000" b="0" dirty="0">
                <a:effectLst/>
              </a:rPr>
              <a:t>Diamètre: 6-8 mm </a:t>
            </a:r>
          </a:p>
          <a:p>
            <a:r>
              <a:rPr lang="fr-MA" sz="2000" b="0" dirty="0">
                <a:effectLst/>
              </a:rPr>
              <a:t>Longueur: 5-6 cm à droite, 3-4 cm à gauche </a:t>
            </a:r>
          </a:p>
          <a:p>
            <a:pPr marL="0" indent="0">
              <a:buNone/>
            </a:pPr>
            <a:r>
              <a:rPr lang="fr-MA" sz="2000" b="0" dirty="0">
                <a:effectLst/>
                <a:sym typeface="Wingdings" pitchFamily="2" charset="2"/>
              </a:rPr>
              <a:t> </a:t>
            </a:r>
            <a:r>
              <a:rPr lang="fr-MA" sz="2000" b="0" dirty="0">
                <a:effectLst/>
              </a:rPr>
              <a:t>Les artères rénales se divisent en </a:t>
            </a:r>
          </a:p>
          <a:p>
            <a:pPr marL="0" indent="0">
              <a:buNone/>
            </a:pPr>
            <a:r>
              <a:rPr lang="fr-MA" sz="2000" b="0" dirty="0">
                <a:effectLst/>
              </a:rPr>
              <a:t>branches segmentaires pré et rétro- pyloriques.</a:t>
            </a:r>
            <a:br>
              <a:rPr lang="fr-MA" sz="2000" b="0" dirty="0">
                <a:effectLst/>
              </a:rPr>
            </a:br>
            <a:r>
              <a:rPr lang="fr-MA" sz="2000" dirty="0">
                <a:solidFill>
                  <a:srgbClr val="6D151A"/>
                </a:solidFill>
                <a:effectLst/>
              </a:rPr>
              <a:t>Cette division se fait le plus souvent au niveau du hile mais peut se faire plus précocement, jusqu'à une naissance aortique séparée.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fr-MA" sz="2000" b="0" i="0" u="none" strike="noStrike" dirty="0">
              <a:effectLst/>
            </a:endParaRPr>
          </a:p>
        </p:txBody>
      </p:sp>
      <p:pic>
        <p:nvPicPr>
          <p:cNvPr id="6" name="Image 5" descr="Une image contenant texte, Cerveau, squelette&#10;&#10;Description générée automatiquement">
            <a:extLst>
              <a:ext uri="{FF2B5EF4-FFF2-40B4-BE49-F238E27FC236}">
                <a16:creationId xmlns:a16="http://schemas.microsoft.com/office/drawing/2014/main" id="{44932CFA-8B7F-9AD2-6126-AABF465AC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976" y="3610296"/>
            <a:ext cx="4400932" cy="313948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2C12F1-2A54-1939-1E39-4A7EE191DE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032" b="23193"/>
          <a:stretch/>
        </p:blipFill>
        <p:spPr>
          <a:xfrm>
            <a:off x="7944986" y="1090607"/>
            <a:ext cx="3188911" cy="251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5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5DF7AB40-8CDD-96DC-B32B-DE7ABC80C887}"/>
              </a:ext>
            </a:extLst>
          </p:cNvPr>
          <p:cNvSpPr txBox="1">
            <a:spLocks/>
          </p:cNvSpPr>
          <p:nvPr/>
        </p:nvSpPr>
        <p:spPr>
          <a:xfrm>
            <a:off x="0" y="341"/>
            <a:ext cx="7918806" cy="9917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 b="1" dirty="0">
                <a:solidFill>
                  <a:schemeClr val="accent1">
                    <a:lumMod val="50000"/>
                  </a:schemeClr>
                </a:solidFill>
              </a:rPr>
              <a:t>Variantes artérielles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B9A771D-1A41-447F-F9DA-F030DBD34767}"/>
              </a:ext>
            </a:extLst>
          </p:cNvPr>
          <p:cNvSpPr txBox="1">
            <a:spLocks/>
          </p:cNvSpPr>
          <p:nvPr/>
        </p:nvSpPr>
        <p:spPr>
          <a:xfrm>
            <a:off x="7918807" y="341"/>
            <a:ext cx="4273193" cy="9917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 sz="2800" b="1" dirty="0">
                <a:solidFill>
                  <a:srgbClr val="6D151A"/>
                </a:solidFill>
              </a:rPr>
              <a:t>Artères</a:t>
            </a:r>
            <a:r>
              <a:rPr lang="fr-MA" sz="2800" b="1" dirty="0">
                <a:solidFill>
                  <a:srgbClr val="6D151A"/>
                </a:solidFill>
                <a:effectLst/>
              </a:rPr>
              <a:t> multiples </a:t>
            </a:r>
            <a:endParaRPr lang="fr-MA" sz="2800" b="1" dirty="0">
              <a:solidFill>
                <a:srgbClr val="6D151A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FA5948-AA91-9AD1-C732-BF43A30E4E7D}"/>
              </a:ext>
            </a:extLst>
          </p:cNvPr>
          <p:cNvSpPr txBox="1"/>
          <p:nvPr/>
        </p:nvSpPr>
        <p:spPr>
          <a:xfrm>
            <a:off x="456350" y="1717139"/>
            <a:ext cx="10980090" cy="37285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2000" b="0">
                <a:latin typeface="Cambria" panose="02040503050406030204" pitchFamily="18" charset="0"/>
              </a:defRPr>
            </a:lvl1pPr>
          </a:lstStyle>
          <a:p>
            <a:r>
              <a:rPr lang="fr-MA" dirty="0"/>
              <a:t>Seuls 39% des reins ne présentent qu'une artère et qu'une veine à l'autopsie.</a:t>
            </a:r>
          </a:p>
          <a:p>
            <a:r>
              <a:rPr lang="fr-MA" dirty="0"/>
              <a:t>Variante anatomique fréquente (≈ 20–30 % de la population).</a:t>
            </a:r>
          </a:p>
          <a:p>
            <a:r>
              <a:rPr lang="fr-MA" dirty="0"/>
              <a:t>Résultent de la </a:t>
            </a:r>
            <a:r>
              <a:rPr lang="fr-MA" b="1" dirty="0"/>
              <a:t>persistance d’artères embryonnaires latérales</a:t>
            </a:r>
            <a:endParaRPr lang="fr-MA" dirty="0"/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MA" sz="1600" dirty="0">
                <a:effectLst/>
                <a:latin typeface="Comic Sans MS" panose="030F0902030302020204" pitchFamily="66" charset="0"/>
              </a:rPr>
              <a:t> </a:t>
            </a:r>
            <a:r>
              <a:rPr lang="fr-MA" sz="2000" dirty="0" err="1">
                <a:effectLst/>
                <a:latin typeface="Cambria" panose="02040503050406030204" pitchFamily="18" charset="0"/>
              </a:rPr>
              <a:t>Bilatérales</a:t>
            </a:r>
            <a:r>
              <a:rPr lang="fr-MA" sz="2000" dirty="0">
                <a:effectLst/>
                <a:latin typeface="Cambria" panose="02040503050406030204" pitchFamily="18" charset="0"/>
              </a:rPr>
              <a:t>: 10 % de la population 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MA" sz="2000" dirty="0">
                <a:latin typeface="Cambria" panose="02040503050406030204" pitchFamily="18" charset="0"/>
              </a:rPr>
              <a:t> 2 </a:t>
            </a:r>
            <a:r>
              <a:rPr lang="fr-MA" sz="2000" dirty="0" err="1">
                <a:latin typeface="Cambria" panose="02040503050406030204" pitchFamily="18" charset="0"/>
              </a:rPr>
              <a:t>artères</a:t>
            </a:r>
            <a:r>
              <a:rPr lang="fr-MA" sz="2000" dirty="0">
                <a:latin typeface="Cambria" panose="02040503050406030204" pitchFamily="18" charset="0"/>
              </a:rPr>
              <a:t>: 25 %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MA" sz="2000" dirty="0">
                <a:latin typeface="Cambria" panose="02040503050406030204" pitchFamily="18" charset="0"/>
              </a:rPr>
              <a:t> 3 </a:t>
            </a:r>
            <a:r>
              <a:rPr lang="fr-MA" sz="2000" dirty="0" err="1">
                <a:latin typeface="Cambria" panose="02040503050406030204" pitchFamily="18" charset="0"/>
              </a:rPr>
              <a:t>artères</a:t>
            </a:r>
            <a:r>
              <a:rPr lang="fr-MA" sz="2000" dirty="0">
                <a:latin typeface="Cambria" panose="02040503050406030204" pitchFamily="18" charset="0"/>
              </a:rPr>
              <a:t>: 4%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MA" sz="2000" dirty="0">
                <a:latin typeface="Cambria" panose="02040503050406030204" pitchFamily="18" charset="0"/>
              </a:rPr>
              <a:t> 4 </a:t>
            </a:r>
            <a:r>
              <a:rPr lang="fr-MA" sz="2000" dirty="0" err="1">
                <a:latin typeface="Cambria" panose="02040503050406030204" pitchFamily="18" charset="0"/>
              </a:rPr>
              <a:t>artères</a:t>
            </a:r>
            <a:r>
              <a:rPr lang="fr-MA" sz="2000" dirty="0">
                <a:latin typeface="Cambria" panose="02040503050406030204" pitchFamily="18" charset="0"/>
              </a:rPr>
              <a:t> et plus: 1% </a:t>
            </a:r>
          </a:p>
          <a:p>
            <a:endParaRPr lang="fr-MA" dirty="0"/>
          </a:p>
        </p:txBody>
      </p:sp>
      <p:pic>
        <p:nvPicPr>
          <p:cNvPr id="10" name="Image 9" descr="Une image contenant dessin, dessin humoristique, clipart, art&#10;&#10;Description générée automatiquement">
            <a:extLst>
              <a:ext uri="{FF2B5EF4-FFF2-40B4-BE49-F238E27FC236}">
                <a16:creationId xmlns:a16="http://schemas.microsoft.com/office/drawing/2014/main" id="{7EAFA1B3-DD78-FFAE-48E7-53DF4E15C4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9" t="7556" r="1822" b="7660"/>
          <a:stretch/>
        </p:blipFill>
        <p:spPr>
          <a:xfrm>
            <a:off x="8297275" y="2490877"/>
            <a:ext cx="3438375" cy="3181081"/>
          </a:xfrm>
          <a:prstGeom prst="rect">
            <a:avLst/>
          </a:prstGeom>
          <a:effectLst>
            <a:softEdge rad="173835"/>
          </a:effectLst>
        </p:spPr>
      </p:pic>
    </p:spTree>
    <p:extLst>
      <p:ext uri="{BB962C8B-B14F-4D97-AF65-F5344CB8AC3E}">
        <p14:creationId xmlns:p14="http://schemas.microsoft.com/office/powerpoint/2010/main" val="58690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6949</TotalTime>
  <Words>192</Words>
  <Application>Microsoft Macintosh PowerPoint</Application>
  <PresentationFormat>Grand écran</PresentationFormat>
  <Paragraphs>24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Comic Sans MS</vt:lpstr>
      <vt:lpstr>Courier New</vt:lpstr>
      <vt:lpstr>Inter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Oussama YOUSFI</cp:lastModifiedBy>
  <cp:revision>932</cp:revision>
  <dcterms:created xsi:type="dcterms:W3CDTF">2025-12-05T19:28:10Z</dcterms:created>
  <dcterms:modified xsi:type="dcterms:W3CDTF">2026-02-28T14:17:08Z</dcterms:modified>
</cp:coreProperties>
</file>