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1" r:id="rId1"/>
  </p:sldMasterIdLst>
  <p:sldIdLst>
    <p:sldId id="256" r:id="rId2"/>
    <p:sldId id="257" r:id="rId3"/>
    <p:sldId id="258" r:id="rId4"/>
    <p:sldId id="260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2/28/2026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2498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2/28/2026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5688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2/28/2026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616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2/28/2026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497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2/28/2026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6142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2/28/2026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23989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2/28/2026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6826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2/28/2026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8303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2/28/2026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40102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2/28/2026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4352089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2/28/2026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‹N°›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48220565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2/28/2026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1576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2/28/2026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‹N°›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89632617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2/28/2026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5766771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2/28/2026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0050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2/28/2026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1147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2/28/2026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02111984F56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223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7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D5974B25-EF9F-4400-B872-A06AF88B9F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3174" y="1244433"/>
            <a:ext cx="8825658" cy="3329581"/>
          </a:xfrm>
        </p:spPr>
        <p:txBody>
          <a:bodyPr/>
          <a:lstStyle/>
          <a:p>
            <a:pPr algn="ctr"/>
            <a:r>
              <a:rPr lang="fr-FR" sz="3600" b="1" dirty="0">
                <a:solidFill>
                  <a:srgbClr val="C00000"/>
                </a:solidFill>
              </a:rPr>
              <a:t>Ischémie intestinale atypique : quand </a:t>
            </a:r>
            <a:r>
              <a:rPr lang="fr-FR" sz="3600" b="1" dirty="0" err="1">
                <a:solidFill>
                  <a:srgbClr val="C00000"/>
                </a:solidFill>
              </a:rPr>
              <a:t>Sudeck</a:t>
            </a:r>
            <a:r>
              <a:rPr lang="fr-FR" sz="3600" b="1" dirty="0">
                <a:solidFill>
                  <a:srgbClr val="C00000"/>
                </a:solidFill>
              </a:rPr>
              <a:t> et Griffith trahissent </a:t>
            </a:r>
            <a:br>
              <a:rPr lang="fr-FR" sz="3600" dirty="0"/>
            </a:br>
            <a:br>
              <a:rPr lang="fr-FR" sz="3200" dirty="0"/>
            </a:br>
            <a:r>
              <a:rPr lang="fr-FR" sz="3200" dirty="0"/>
              <a:t>« Un piège radiologique rare à connaître »</a:t>
            </a:r>
            <a:br>
              <a:rPr lang="fr-FR" sz="3600" dirty="0"/>
            </a:br>
            <a:endParaRPr lang="fr-FR" sz="3600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4502301-9DB7-4094-B586-44234653B5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8449" y="2424545"/>
            <a:ext cx="2865624" cy="4433455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F08E7FF3-F363-4DEA-BE92-F30F9D46DE6C}"/>
              </a:ext>
            </a:extLst>
          </p:cNvPr>
          <p:cNvSpPr txBox="1"/>
          <p:nvPr/>
        </p:nvSpPr>
        <p:spPr>
          <a:xfrm>
            <a:off x="11050899" y="2447559"/>
            <a:ext cx="1177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err="1">
                <a:solidFill>
                  <a:schemeClr val="bg1"/>
                </a:solidFill>
              </a:rPr>
              <a:t>Griffith’s</a:t>
            </a:r>
            <a:r>
              <a:rPr lang="fr-FR" sz="1200" b="1" dirty="0">
                <a:solidFill>
                  <a:schemeClr val="bg1"/>
                </a:solidFill>
              </a:rPr>
              <a:t> point</a:t>
            </a:r>
          </a:p>
        </p:txBody>
      </p:sp>
    </p:spTree>
    <p:extLst>
      <p:ext uri="{BB962C8B-B14F-4D97-AF65-F5344CB8AC3E}">
        <p14:creationId xmlns:p14="http://schemas.microsoft.com/office/powerpoint/2010/main" val="21126408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230E3F-E129-4BE3-96D9-A64FCA526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Introduction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6D40545-261B-46BC-9E6E-866EBC0C23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593274"/>
            <a:ext cx="10409815" cy="4655126"/>
          </a:xfrm>
        </p:spPr>
        <p:txBody>
          <a:bodyPr>
            <a:normAutofit/>
          </a:bodyPr>
          <a:lstStyle/>
          <a:p>
            <a:r>
              <a:rPr lang="fr-FR" sz="2800" dirty="0"/>
              <a:t>Les </a:t>
            </a:r>
            <a:r>
              <a:rPr lang="fr-FR" sz="2800" b="1" dirty="0"/>
              <a:t>points vasculaires terminaux</a:t>
            </a:r>
            <a:r>
              <a:rPr lang="fr-FR" sz="2800" dirty="0"/>
              <a:t> représentent des zones à </a:t>
            </a:r>
            <a:r>
              <a:rPr lang="fr-FR" sz="2800" b="1" dirty="0"/>
              <a:t>vascularisation limitée</a:t>
            </a:r>
            <a:r>
              <a:rPr lang="fr-FR" sz="2800" dirty="0"/>
              <a:t> dans le côlon.</a:t>
            </a:r>
          </a:p>
          <a:p>
            <a:r>
              <a:rPr lang="fr-FR" sz="2800" b="1" dirty="0"/>
              <a:t>Point de Griffith</a:t>
            </a:r>
            <a:r>
              <a:rPr lang="fr-FR" sz="2800" dirty="0"/>
              <a:t> : jonction côlon transverse / gauche → zone de vulnérabilité à l’ischémie colique gauche.</a:t>
            </a:r>
          </a:p>
          <a:p>
            <a:r>
              <a:rPr lang="fr-FR" sz="2800" b="1" dirty="0"/>
              <a:t>Point de </a:t>
            </a:r>
            <a:r>
              <a:rPr lang="fr-FR" sz="2800" b="1" dirty="0" err="1"/>
              <a:t>Sudeck</a:t>
            </a:r>
            <a:r>
              <a:rPr lang="fr-FR" sz="2800" dirty="0"/>
              <a:t> : jonction </a:t>
            </a:r>
            <a:r>
              <a:rPr lang="fr-FR" sz="2800" dirty="0" err="1"/>
              <a:t>recto-sigmoïde</a:t>
            </a:r>
            <a:r>
              <a:rPr lang="fr-FR" sz="2800" dirty="0"/>
              <a:t> → zone terminale </a:t>
            </a:r>
            <a:r>
              <a:rPr lang="fr-FR" sz="2800" dirty="0" err="1"/>
              <a:t>rectosigmoïdienne</a:t>
            </a:r>
            <a:r>
              <a:rPr lang="fr-FR" sz="2800" dirty="0"/>
              <a:t>.</a:t>
            </a:r>
          </a:p>
          <a:p>
            <a:r>
              <a:rPr lang="fr-FR" sz="2800" dirty="0"/>
              <a:t>Comprendre ces zones est essentiel pour </a:t>
            </a:r>
            <a:r>
              <a:rPr lang="fr-FR" sz="2800" b="1" dirty="0"/>
              <a:t>diagnostiquer une ischémie segmentaire atypique</a:t>
            </a:r>
            <a:r>
              <a:rPr lang="fr-FR" sz="2800" dirty="0"/>
              <a:t>, souvent méconnue.</a:t>
            </a:r>
          </a:p>
          <a:p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22109665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E29491-B8BA-48AF-A0B9-278A87834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415636"/>
            <a:ext cx="8596668" cy="1320800"/>
          </a:xfrm>
        </p:spPr>
        <p:txBody>
          <a:bodyPr>
            <a:normAutofit/>
          </a:bodyPr>
          <a:lstStyle/>
          <a:p>
            <a:r>
              <a:rPr lang="fr-FR" sz="4400" dirty="0"/>
              <a:t>Imagerie :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19F8782-8FCD-4D37-9FD4-DFC6F5966E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951" y="1280795"/>
            <a:ext cx="9547321" cy="45381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800" b="1" dirty="0" err="1">
                <a:solidFill>
                  <a:srgbClr val="C00000"/>
                </a:solidFill>
              </a:rPr>
              <a:t>Angio-scanner</a:t>
            </a:r>
            <a:r>
              <a:rPr lang="fr-FR" sz="2800" b="1" dirty="0">
                <a:solidFill>
                  <a:srgbClr val="C00000"/>
                </a:solidFill>
              </a:rPr>
              <a:t> abdominal aux phases artérielle et  portale : </a:t>
            </a:r>
          </a:p>
          <a:p>
            <a:r>
              <a:rPr lang="fr-FR" sz="2000" b="1" dirty="0"/>
              <a:t>Hypoperfusion segmentaire</a:t>
            </a:r>
            <a:r>
              <a:rPr lang="fr-FR" sz="2000" dirty="0"/>
              <a:t> : segment de côlon limité apparaissant </a:t>
            </a:r>
            <a:r>
              <a:rPr lang="fr-FR" sz="2000" b="1" dirty="0"/>
              <a:t>moins dense</a:t>
            </a:r>
            <a:r>
              <a:rPr lang="fr-FR" sz="2000" dirty="0"/>
              <a:t> ou </a:t>
            </a:r>
            <a:r>
              <a:rPr lang="fr-FR" sz="2000" b="1" dirty="0"/>
              <a:t>moins rehaussé</a:t>
            </a:r>
            <a:r>
              <a:rPr lang="fr-FR" sz="2000" dirty="0"/>
              <a:t> que le reste du côlon</a:t>
            </a:r>
          </a:p>
          <a:p>
            <a:r>
              <a:rPr lang="fr-FR" sz="2000" b="1" dirty="0"/>
              <a:t>Épaississement mural</a:t>
            </a:r>
            <a:r>
              <a:rPr lang="fr-FR" sz="2000" dirty="0"/>
              <a:t> : signe précoce d’inflammation ou d’œdème</a:t>
            </a:r>
          </a:p>
          <a:p>
            <a:r>
              <a:rPr lang="fr-FR" sz="2000" b="1" dirty="0" err="1"/>
              <a:t>Oedème</a:t>
            </a:r>
            <a:r>
              <a:rPr lang="fr-FR" sz="2000" b="1" dirty="0"/>
              <a:t> et infiltration de la graisse mésentérique</a:t>
            </a:r>
            <a:r>
              <a:rPr lang="fr-FR" sz="2000" dirty="0"/>
              <a:t> : hyperdensité ou striation graisseuse autour du segment atteint</a:t>
            </a:r>
          </a:p>
          <a:p>
            <a:r>
              <a:rPr lang="fr-FR" sz="2000" b="1" dirty="0" err="1"/>
              <a:t>Pneumatoses</a:t>
            </a:r>
            <a:r>
              <a:rPr lang="fr-FR" sz="2000" b="1" dirty="0"/>
              <a:t> intestinales</a:t>
            </a:r>
            <a:r>
              <a:rPr lang="fr-FR" sz="2000" dirty="0"/>
              <a:t> (rare, signe grave) : souvent limitées au segment terminal</a:t>
            </a:r>
          </a:p>
          <a:p>
            <a:r>
              <a:rPr lang="fr-FR" sz="2000" b="1" dirty="0"/>
              <a:t>Absence de thrombose majeure</a:t>
            </a:r>
            <a:r>
              <a:rPr lang="fr-FR" sz="2000" dirty="0"/>
              <a:t> : aide à suspecter un mécanisme sur zones à vascularisation terminale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314848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CCA30BFE-EFB8-4C65-8698-3F1027378B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506218" cy="334374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E28F48A-76FD-4CEE-8DA3-1602656F3B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6217" y="1"/>
            <a:ext cx="3928727" cy="334374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E0CEEDF-95E2-4D30-BACE-6485309364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343742"/>
            <a:ext cx="5506218" cy="3485791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144E80B-B1B8-4699-B223-E983FCDDA61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335" t="8844" r="5389"/>
          <a:stretch/>
        </p:blipFill>
        <p:spPr>
          <a:xfrm>
            <a:off x="5389419" y="3343742"/>
            <a:ext cx="4045525" cy="3514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581473"/>
      </p:ext>
    </p:extLst>
  </p:cSld>
  <p:clrMapOvr>
    <a:masterClrMapping/>
  </p:clrMapOvr>
</p:sld>
</file>

<file path=ppt/theme/theme1.xml><?xml version="1.0" encoding="utf-8"?>
<a:theme xmlns:a="http://schemas.openxmlformats.org/drawingml/2006/main" name="Facette">
  <a:themeElements>
    <a:clrScheme name="Facette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te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28</TotalTime>
  <Words>151</Words>
  <Application>Microsoft Office PowerPoint</Application>
  <PresentationFormat>Grand écran</PresentationFormat>
  <Paragraphs>14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8" baseType="lpstr">
      <vt:lpstr>Arial</vt:lpstr>
      <vt:lpstr>Trebuchet MS</vt:lpstr>
      <vt:lpstr>Wingdings 3</vt:lpstr>
      <vt:lpstr>Facette</vt:lpstr>
      <vt:lpstr>Ischémie intestinale atypique : quand Sudeck et Griffith trahissent   « Un piège radiologique rare à connaître » </vt:lpstr>
      <vt:lpstr>Introduction</vt:lpstr>
      <vt:lpstr>Imagerie : 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Ischémie intestinale atypique : quand Sudeck et Griffith trahissent   « Un piège radiologique rare à connaître »</dc:title>
  <dc:creator>ThinkPad</dc:creator>
  <cp:lastModifiedBy>ThinkPad</cp:lastModifiedBy>
  <cp:revision>5</cp:revision>
  <dcterms:created xsi:type="dcterms:W3CDTF">2026-02-28T22:32:31Z</dcterms:created>
  <dcterms:modified xsi:type="dcterms:W3CDTF">2026-02-28T23:00:49Z</dcterms:modified>
</cp:coreProperties>
</file>