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61" r:id="rId5"/>
    <p:sldId id="263" r:id="rId6"/>
    <p:sldId id="271" r:id="rId7"/>
    <p:sldId id="27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17"/>
    <p:restoredTop sz="67572"/>
  </p:normalViewPr>
  <p:slideViewPr>
    <p:cSldViewPr snapToGrid="0" snapToObjects="1" showGuides="1">
      <p:cViewPr varScale="1">
        <p:scale>
          <a:sx n="75" d="100"/>
          <a:sy n="75" d="100"/>
        </p:scale>
        <p:origin x="544" y="176"/>
      </p:cViewPr>
      <p:guideLst>
        <p:guide orient="horz" pos="216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61E5F-DA92-DE43-91FB-D2424038FDC0}" type="datetimeFigureOut">
              <a:rPr lang="fr-FR" smtClean="0"/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79E743-9EE0-044D-9D6C-B261CABE8B7B}" type="slidenum">
              <a:rPr lang="fr-FR" smtClean="0"/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743-9EE0-044D-9D6C-B261CABE8B7B}" type="slidenum">
              <a:rPr lang="fr-FR" smtClean="0"/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743-9EE0-044D-9D6C-B261CABE8B7B}" type="slidenum">
              <a:rPr lang="fr-FR" smtClean="0"/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743-9EE0-044D-9D6C-B261CABE8B7B}" type="slidenum">
              <a:rPr lang="fr-FR" smtClean="0"/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E743-9EE0-044D-9D6C-B261CABE8B7B}" type="slidenum">
              <a:rPr lang="fr-FR" smtClean="0"/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9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9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9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9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bg_slide_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temp_slide_0_el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85750"/>
            <a:ext cx="12192000" cy="7429500"/>
          </a:xfrm>
          <a:prstGeom prst="rect">
            <a:avLst/>
          </a:prstGeom>
        </p:spPr>
      </p:pic>
      <p:pic>
        <p:nvPicPr>
          <p:cNvPr id="4" name="Picture 3" descr="temp_slide_0_el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0962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715000" y="1628775"/>
            <a:ext cx="762000" cy="38100"/>
          </a:xfrm>
          <a:prstGeom prst="rect">
            <a:avLst/>
          </a:prstGeom>
          <a:solidFill>
            <a:srgbClr val="DA7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828800" y="2047875"/>
            <a:ext cx="9217478" cy="2200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6000"/>
              </a:lnSpc>
            </a:pPr>
            <a:r>
              <a:rPr lang="en-US" altLang="en-US" sz="4500" b="1" dirty="0">
                <a:solidFill>
                  <a:srgbClr val="000000"/>
                </a:solidFill>
                <a:latin typeface="Georgia" panose="02040502050405090303"/>
              </a:rPr>
              <a:t>Approche diagnostique des tumeurs intraventriculaires supratentorielles chez l’enfant</a:t>
            </a:r>
            <a:endParaRPr lang="en-US" altLang="en-US" sz="4500" b="1" dirty="0">
              <a:solidFill>
                <a:srgbClr val="000000"/>
              </a:solidFill>
              <a:latin typeface="Georgia" panose="02040502050405090303"/>
            </a:endParaRPr>
          </a:p>
        </p:txBody>
      </p:sp>
      <p:sp>
        <p:nvSpPr>
          <p:cNvPr id="8" name="Oval 7"/>
          <p:cNvSpPr/>
          <p:nvPr/>
        </p:nvSpPr>
        <p:spPr>
          <a:xfrm>
            <a:off x="4176712" y="4610100"/>
            <a:ext cx="57150" cy="57150"/>
          </a:xfrm>
          <a:prstGeom prst="ellipse">
            <a:avLst/>
          </a:prstGeom>
          <a:solidFill>
            <a:srgbClr val="DA7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958137" y="4610100"/>
            <a:ext cx="57150" cy="57150"/>
          </a:xfrm>
          <a:prstGeom prst="ellipse">
            <a:avLst/>
          </a:prstGeom>
          <a:solidFill>
            <a:srgbClr val="DA7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571500"/>
            <a:ext cx="22098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4000"/>
              </a:lnSpc>
            </a:pPr>
            <a:r>
              <a:rPr sz="2700" b="1">
                <a:solidFill>
                  <a:srgbClr val="000000"/>
                </a:solidFill>
                <a:latin typeface="Georgia" panose="02040502050405090303"/>
              </a:rPr>
              <a:t>Algorithme décisionnel en 4 étapes</a:t>
            </a:r>
            <a:endParaRPr sz="2700" b="1">
              <a:solidFill>
                <a:srgbClr val="000000"/>
              </a:solidFill>
              <a:latin typeface="Georgia" panose="02040502050405090303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1500" y="1066800"/>
            <a:ext cx="609600" cy="19050"/>
          </a:xfrm>
          <a:prstGeom prst="rect">
            <a:avLst/>
          </a:prstGeom>
          <a:solidFill>
            <a:srgbClr val="DA7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emp_slide_0_el_3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150" y="2586038"/>
            <a:ext cx="2800350" cy="1600200"/>
          </a:xfrm>
          <a:prstGeom prst="rect">
            <a:avLst/>
          </a:prstGeom>
        </p:spPr>
      </p:pic>
      <p:pic>
        <p:nvPicPr>
          <p:cNvPr id="6" name="Picture 5" descr="temp_slide_0_el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50" y="2238375"/>
            <a:ext cx="952500" cy="952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4875" y="3067050"/>
            <a:ext cx="1771650" cy="7998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9000"/>
              </a:lnSpc>
            </a:pPr>
            <a:r>
              <a:rPr lang="fr-FR" sz="1500" b="1" dirty="0">
                <a:solidFill>
                  <a:srgbClr val="DA7756"/>
                </a:solidFill>
                <a:latin typeface="Georgia" panose="02040502050405090303"/>
              </a:rPr>
              <a:t>Analyse topographique initiale </a:t>
            </a:r>
            <a:endParaRPr sz="1500" b="1" dirty="0">
              <a:solidFill>
                <a:srgbClr val="DA7756"/>
              </a:solidFill>
              <a:latin typeface="Georgia" panose="02040502050405090303"/>
            </a:endParaRPr>
          </a:p>
        </p:txBody>
      </p:sp>
      <p:pic>
        <p:nvPicPr>
          <p:cNvPr id="9" name="Picture 8" descr="temp_icon_slide_0_el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6112" y="3286125"/>
            <a:ext cx="142875" cy="228600"/>
          </a:xfrm>
          <a:prstGeom prst="rect">
            <a:avLst/>
          </a:prstGeom>
        </p:spPr>
      </p:pic>
      <p:pic>
        <p:nvPicPr>
          <p:cNvPr id="10" name="Picture 9" descr="temp_slide_0_el_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2581068"/>
            <a:ext cx="2800350" cy="1647411"/>
          </a:xfrm>
          <a:prstGeom prst="rect">
            <a:avLst/>
          </a:prstGeom>
        </p:spPr>
      </p:pic>
      <p:pic>
        <p:nvPicPr>
          <p:cNvPr id="11" name="Picture 10" descr="temp_slide_0_el_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1000" y="2242516"/>
            <a:ext cx="952500" cy="952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10000" y="2944469"/>
            <a:ext cx="1771650" cy="1074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9000"/>
              </a:lnSpc>
            </a:pPr>
            <a:r>
              <a:rPr lang="fr-FR" sz="1500" b="1" dirty="0">
                <a:solidFill>
                  <a:srgbClr val="5B9BD5"/>
                </a:solidFill>
                <a:latin typeface="Georgia" panose="02040502050405090303"/>
              </a:rPr>
              <a:t>Recherche d’un pattern papillaire choroïdien typique</a:t>
            </a:r>
            <a:endParaRPr sz="1500" b="1" dirty="0">
              <a:solidFill>
                <a:srgbClr val="5B9BD5"/>
              </a:solidFill>
              <a:latin typeface="Georgia" panose="02040502050405090303"/>
            </a:endParaRPr>
          </a:p>
        </p:txBody>
      </p:sp>
      <p:pic>
        <p:nvPicPr>
          <p:cNvPr id="14" name="Picture 13" descr="temp_icon_slide_0_el_1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4562" y="3286125"/>
            <a:ext cx="142875" cy="228600"/>
          </a:xfrm>
          <a:prstGeom prst="rect">
            <a:avLst/>
          </a:prstGeom>
        </p:spPr>
      </p:pic>
      <p:pic>
        <p:nvPicPr>
          <p:cNvPr id="15" name="Picture 14" descr="temp_slide_0_el_1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5050" y="2571750"/>
            <a:ext cx="2800350" cy="1656729"/>
          </a:xfrm>
          <a:prstGeom prst="rect">
            <a:avLst/>
          </a:prstGeom>
        </p:spPr>
      </p:pic>
      <p:pic>
        <p:nvPicPr>
          <p:cNvPr id="16" name="Picture 15" descr="temp_slide_0_el_1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00875" y="2237858"/>
            <a:ext cx="952500" cy="9525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572250" y="3077094"/>
            <a:ext cx="1771650" cy="5252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9000"/>
              </a:lnSpc>
            </a:pPr>
            <a:r>
              <a:rPr lang="fr-FR" sz="1500" b="1" dirty="0">
                <a:solidFill>
                  <a:srgbClr val="7A9E6E"/>
                </a:solidFill>
                <a:latin typeface="Georgia" panose="02040502050405090303"/>
              </a:rPr>
              <a:t>Caractérisation morphologique </a:t>
            </a:r>
            <a:endParaRPr sz="1500" b="1" dirty="0">
              <a:solidFill>
                <a:srgbClr val="7A9E6E"/>
              </a:solidFill>
              <a:latin typeface="Georgia" panose="02040502050405090303"/>
            </a:endParaRPr>
          </a:p>
        </p:txBody>
      </p:sp>
      <p:pic>
        <p:nvPicPr>
          <p:cNvPr id="19" name="Picture 18" descr="temp_icon_slide_0_el_1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63012" y="3286125"/>
            <a:ext cx="142875" cy="228600"/>
          </a:xfrm>
          <a:prstGeom prst="rect">
            <a:avLst/>
          </a:prstGeom>
        </p:spPr>
      </p:pic>
      <p:pic>
        <p:nvPicPr>
          <p:cNvPr id="20" name="Picture 19" descr="temp_slide_0_el_1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53500" y="2581068"/>
            <a:ext cx="2800350" cy="1647411"/>
          </a:xfrm>
          <a:prstGeom prst="rect">
            <a:avLst/>
          </a:prstGeom>
        </p:spPr>
      </p:pic>
      <p:pic>
        <p:nvPicPr>
          <p:cNvPr id="21" name="Picture 20" descr="temp_slide_0_el_19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77425" y="2257839"/>
            <a:ext cx="952500" cy="9525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555542" y="3138546"/>
            <a:ext cx="1648653" cy="7998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9000"/>
              </a:lnSpc>
            </a:pPr>
            <a:r>
              <a:rPr lang="fr-FR" sz="1500" b="1" dirty="0">
                <a:solidFill>
                  <a:srgbClr val="2E5C8A"/>
                </a:solidFill>
                <a:latin typeface="Georgia" panose="02040502050405090303"/>
              </a:rPr>
              <a:t>Évaluation de la dissémination</a:t>
            </a:r>
            <a:endParaRPr lang="fr-FR" sz="1500" b="1" dirty="0">
              <a:solidFill>
                <a:srgbClr val="2E5C8A"/>
              </a:solidFill>
              <a:latin typeface="Georgia" panose="02040502050405090303"/>
            </a:endParaRPr>
          </a:p>
          <a:p>
            <a:pPr algn="ctr">
              <a:lnSpc>
                <a:spcPct val="119000"/>
              </a:lnSpc>
            </a:pPr>
            <a:r>
              <a:rPr lang="fr-FR" sz="1500" b="1" dirty="0">
                <a:solidFill>
                  <a:srgbClr val="2E5C8A"/>
                </a:solidFill>
                <a:latin typeface="Georgia" panose="02040502050405090303"/>
              </a:rPr>
              <a:t> </a:t>
            </a:r>
            <a:r>
              <a:rPr lang="fr-FR" sz="1500" b="1" dirty="0" err="1">
                <a:solidFill>
                  <a:srgbClr val="2E5C8A"/>
                </a:solidFill>
                <a:latin typeface="Georgia" panose="02040502050405090303"/>
              </a:rPr>
              <a:t>leptoméningée</a:t>
            </a:r>
            <a:endParaRPr sz="1500" b="1" dirty="0">
              <a:solidFill>
                <a:srgbClr val="2E5C8A"/>
              </a:solidFill>
              <a:latin typeface="Georgia" panose="02040502050405090303"/>
            </a:endParaRPr>
          </a:p>
        </p:txBody>
      </p:sp>
      <p:pic>
        <p:nvPicPr>
          <p:cNvPr id="24" name="Picture 23" descr="temp_slide_0_el_2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26754" y="1271071"/>
            <a:ext cx="8176591" cy="10858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38124" y="1641096"/>
            <a:ext cx="11715750" cy="2457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350" b="1" dirty="0">
                <a:solidFill>
                  <a:srgbClr val="DA7756"/>
                </a:solidFill>
                <a:latin typeface="Georgia" panose="02040502050405090303"/>
              </a:rPr>
              <a:t>Une </a:t>
            </a:r>
            <a:r>
              <a:rPr sz="1350" b="1" dirty="0" err="1">
                <a:solidFill>
                  <a:srgbClr val="DA7756"/>
                </a:solidFill>
                <a:latin typeface="Georgia" panose="02040502050405090303"/>
              </a:rPr>
              <a:t>approche</a:t>
            </a:r>
            <a:r>
              <a:rPr sz="1350" b="1" dirty="0">
                <a:solidFill>
                  <a:srgbClr val="DA7756"/>
                </a:solidFill>
                <a:latin typeface="Georgia" panose="02040502050405090303"/>
              </a:rPr>
              <a:t> </a:t>
            </a:r>
            <a:r>
              <a:rPr sz="1350" b="1" dirty="0" err="1">
                <a:solidFill>
                  <a:srgbClr val="DA7756"/>
                </a:solidFill>
                <a:latin typeface="Georgia" panose="02040502050405090303"/>
              </a:rPr>
              <a:t>systématique</a:t>
            </a:r>
            <a:r>
              <a:rPr sz="1350" b="1" dirty="0">
                <a:solidFill>
                  <a:srgbClr val="DA7756"/>
                </a:solidFill>
                <a:latin typeface="Georgia" panose="02040502050405090303"/>
              </a:rPr>
              <a:t> pour </a:t>
            </a:r>
            <a:r>
              <a:rPr lang="fr-FR" sz="1350" b="1" dirty="0">
                <a:solidFill>
                  <a:srgbClr val="DA7756"/>
                </a:solidFill>
                <a:latin typeface="Georgia" panose="02040502050405090303"/>
              </a:rPr>
              <a:t>rationaliser</a:t>
            </a:r>
            <a:r>
              <a:rPr sz="1350" b="1" dirty="0">
                <a:solidFill>
                  <a:srgbClr val="DA7756"/>
                </a:solidFill>
                <a:latin typeface="Georgia" panose="02040502050405090303"/>
              </a:rPr>
              <a:t> le</a:t>
            </a:r>
            <a:r>
              <a:rPr lang="fr-FR" sz="1350" b="1" dirty="0">
                <a:solidFill>
                  <a:srgbClr val="DA7756"/>
                </a:solidFill>
                <a:latin typeface="Georgia" panose="02040502050405090303"/>
              </a:rPr>
              <a:t> </a:t>
            </a:r>
            <a:r>
              <a:rPr sz="1350" b="1" dirty="0">
                <a:solidFill>
                  <a:srgbClr val="DA7756"/>
                </a:solidFill>
                <a:latin typeface="Georgia" panose="02040502050405090303"/>
              </a:rPr>
              <a:t>diagnostic </a:t>
            </a:r>
            <a:r>
              <a:rPr sz="1350" b="1" dirty="0" err="1">
                <a:solidFill>
                  <a:srgbClr val="DA7756"/>
                </a:solidFill>
                <a:latin typeface="Georgia" panose="02040502050405090303"/>
              </a:rPr>
              <a:t>différentiel</a:t>
            </a:r>
            <a:endParaRPr sz="1350" b="1" dirty="0">
              <a:solidFill>
                <a:srgbClr val="DA7756"/>
              </a:solidFill>
              <a:latin typeface="Georgia" panose="02040502050405090303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71500" y="5962650"/>
            <a:ext cx="11049000" cy="3905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571500" y="5962650"/>
            <a:ext cx="11049000" cy="0"/>
          </a:xfrm>
          <a:prstGeom prst="line">
            <a:avLst/>
          </a:prstGeom>
          <a:ln w="9525">
            <a:solidFill>
              <a:srgbClr val="E0E0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38150" y="6098218"/>
            <a:ext cx="4324350" cy="1824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6000"/>
              </a:lnSpc>
            </a:pPr>
            <a:r>
              <a:rPr lang="en-US" sz="1200" dirty="0" err="1">
                <a:solidFill>
                  <a:srgbClr val="000000"/>
                </a:solidFill>
                <a:latin typeface="Georgia" panose="02040502050405090303"/>
              </a:rPr>
              <a:t>Tumeurs</a:t>
            </a:r>
            <a:r>
              <a:rPr lang="en-US" sz="1200" dirty="0">
                <a:solidFill>
                  <a:srgbClr val="000000"/>
                </a:solidFill>
                <a:latin typeface="Georgia" panose="020405020504050903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eorgia" panose="02040502050405090303"/>
              </a:rPr>
              <a:t>intraventriculaires</a:t>
            </a:r>
            <a:r>
              <a:rPr lang="en-US" sz="1200" dirty="0">
                <a:solidFill>
                  <a:srgbClr val="000000"/>
                </a:solidFill>
                <a:latin typeface="Georgia" panose="020405020504050903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eorgia" panose="02040502050405090303"/>
              </a:rPr>
              <a:t>supratentorielles</a:t>
            </a:r>
            <a:r>
              <a:rPr lang="en-US" sz="1200" dirty="0">
                <a:solidFill>
                  <a:srgbClr val="000000"/>
                </a:solidFill>
                <a:latin typeface="Georgia" panose="020405020504050903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eorgia" panose="02040502050405090303"/>
              </a:rPr>
              <a:t>pédiatriques</a:t>
            </a:r>
            <a:endParaRPr lang="en-US" sz="1200" dirty="0">
              <a:solidFill>
                <a:srgbClr val="000000"/>
              </a:solidFill>
              <a:latin typeface="Georgia" panose="02040502050405090303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50" y="529140"/>
            <a:ext cx="22098000" cy="3905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4000"/>
              </a:lnSpc>
            </a:pPr>
            <a:r>
              <a:rPr sz="2700" b="1" dirty="0">
                <a:solidFill>
                  <a:srgbClr val="000000"/>
                </a:solidFill>
                <a:latin typeface="Georgia" panose="02040502050405090303"/>
              </a:rPr>
              <a:t>Étape 2 : Reconnaissance du </a:t>
            </a:r>
            <a:r>
              <a:rPr sz="2700" b="1" dirty="0" err="1">
                <a:solidFill>
                  <a:srgbClr val="000000"/>
                </a:solidFill>
                <a:latin typeface="Georgia" panose="02040502050405090303"/>
              </a:rPr>
              <a:t>papillome</a:t>
            </a:r>
            <a:r>
              <a:rPr sz="2700" b="1" dirty="0">
                <a:solidFill>
                  <a:srgbClr val="000000"/>
                </a:solidFill>
                <a:latin typeface="Georgia" panose="02040502050405090303"/>
              </a:rPr>
              <a:t> </a:t>
            </a:r>
            <a:r>
              <a:rPr lang="fr-FR" sz="2700" b="1" dirty="0">
                <a:solidFill>
                  <a:srgbClr val="000000"/>
                </a:solidFill>
                <a:latin typeface="Georgia" panose="02040502050405090303"/>
              </a:rPr>
              <a:t>du plexus choroïde </a:t>
            </a:r>
            <a:r>
              <a:rPr sz="2700" b="1" dirty="0" err="1">
                <a:solidFill>
                  <a:srgbClr val="000000"/>
                </a:solidFill>
                <a:latin typeface="Georgia" panose="02040502050405090303"/>
              </a:rPr>
              <a:t>typique</a:t>
            </a:r>
            <a:endParaRPr sz="2700" b="1" dirty="0">
              <a:solidFill>
                <a:srgbClr val="000000"/>
              </a:solidFill>
              <a:latin typeface="Georgia" panose="02040502050405090303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1500" y="1066800"/>
            <a:ext cx="609600" cy="19050"/>
          </a:xfrm>
          <a:prstGeom prst="rect">
            <a:avLst/>
          </a:prstGeom>
          <a:solidFill>
            <a:srgbClr val="DA7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temp_slide_0_el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108" y="1207292"/>
            <a:ext cx="6141815" cy="21907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1645443"/>
            <a:ext cx="100584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9000"/>
              </a:lnSpc>
            </a:pPr>
            <a:r>
              <a:rPr sz="1500" b="1">
                <a:solidFill>
                  <a:srgbClr val="DA7756"/>
                </a:solidFill>
                <a:latin typeface="Georgia" panose="02040502050405090303"/>
              </a:rPr>
              <a:t>Question clé : Est-ce un CPP typique ?</a:t>
            </a:r>
            <a:endParaRPr sz="1500" b="1">
              <a:solidFill>
                <a:srgbClr val="DA7756"/>
              </a:solidFill>
              <a:latin typeface="Georgia" panose="02040502050405090303"/>
            </a:endParaRPr>
          </a:p>
        </p:txBody>
      </p:sp>
      <p:pic>
        <p:nvPicPr>
          <p:cNvPr id="6" name="Picture 5" descr="temp_icon_slide_0_el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026443"/>
            <a:ext cx="133350" cy="1333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71550" y="1988343"/>
            <a:ext cx="5619750" cy="212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7000"/>
              </a:lnSpc>
            </a:pPr>
            <a:r>
              <a:rPr sz="1200" dirty="0">
                <a:solidFill>
                  <a:srgbClr val="666666"/>
                </a:solidFill>
                <a:latin typeface="Georgia" panose="02040502050405090303"/>
              </a:rPr>
              <a:t>A</a:t>
            </a:r>
            <a:r>
              <a:rPr lang="fr-FR" sz="1200" dirty="0" err="1">
                <a:solidFill>
                  <a:srgbClr val="666666"/>
                </a:solidFill>
                <a:latin typeface="Georgia" panose="02040502050405090303"/>
              </a:rPr>
              <a:t>rchitecture</a:t>
            </a:r>
            <a:r>
              <a:rPr lang="fr-FR" sz="1200" dirty="0">
                <a:solidFill>
                  <a:srgbClr val="666666"/>
                </a:solidFill>
                <a:latin typeface="Georgia" panose="02040502050405090303"/>
              </a:rPr>
              <a:t> papillaire </a:t>
            </a:r>
            <a:r>
              <a:rPr sz="1200" dirty="0" err="1">
                <a:solidFill>
                  <a:srgbClr val="666666"/>
                </a:solidFill>
                <a:latin typeface="Georgia" panose="02040502050405090303"/>
              </a:rPr>
              <a:t>en</a:t>
            </a:r>
            <a:r>
              <a:rPr sz="1200" dirty="0">
                <a:solidFill>
                  <a:srgbClr val="666666"/>
                </a:solidFill>
                <a:latin typeface="Georgia" panose="02040502050405090303"/>
              </a:rPr>
              <a:t> </a:t>
            </a:r>
            <a:r>
              <a:rPr sz="1200" b="1" dirty="0">
                <a:solidFill>
                  <a:srgbClr val="666666"/>
                </a:solidFill>
                <a:latin typeface="Georgia" panose="02040502050405090303"/>
              </a:rPr>
              <a:t>"chou-fleur"</a:t>
            </a:r>
            <a:r>
              <a:rPr sz="1200" dirty="0">
                <a:solidFill>
                  <a:srgbClr val="666666"/>
                </a:solidFill>
                <a:latin typeface="Georgia" panose="02040502050405090303"/>
              </a:rPr>
              <a:t> </a:t>
            </a:r>
            <a:r>
              <a:rPr sz="1200" dirty="0" err="1">
                <a:solidFill>
                  <a:srgbClr val="666666"/>
                </a:solidFill>
                <a:latin typeface="Georgia" panose="02040502050405090303"/>
              </a:rPr>
              <a:t>ou</a:t>
            </a:r>
            <a:r>
              <a:rPr sz="1200" dirty="0">
                <a:solidFill>
                  <a:srgbClr val="666666"/>
                </a:solidFill>
                <a:latin typeface="Georgia" panose="02040502050405090303"/>
              </a:rPr>
              <a:t> </a:t>
            </a:r>
            <a:r>
              <a:rPr sz="1200" dirty="0" err="1">
                <a:solidFill>
                  <a:srgbClr val="666666"/>
                </a:solidFill>
                <a:latin typeface="Georgia" panose="02040502050405090303"/>
              </a:rPr>
              <a:t>villeux</a:t>
            </a:r>
            <a:r>
              <a:rPr lang="fr-FR" sz="1200" dirty="0">
                <a:solidFill>
                  <a:srgbClr val="666666"/>
                </a:solidFill>
                <a:latin typeface="Georgia" panose="02040502050405090303"/>
              </a:rPr>
              <a:t>.</a:t>
            </a:r>
            <a:endParaRPr sz="1200" dirty="0">
              <a:solidFill>
                <a:srgbClr val="666666"/>
              </a:solidFill>
              <a:latin typeface="Georgia" panose="02040502050405090303"/>
            </a:endParaRPr>
          </a:p>
        </p:txBody>
      </p:sp>
      <p:pic>
        <p:nvPicPr>
          <p:cNvPr id="8" name="Picture 7" descr="temp_icon_slide_0_el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312193"/>
            <a:ext cx="133350" cy="133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71550" y="2274093"/>
            <a:ext cx="2686050" cy="212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7000"/>
              </a:lnSpc>
            </a:pPr>
            <a:r>
              <a:rPr sz="1200" b="1" dirty="0">
                <a:solidFill>
                  <a:srgbClr val="666666"/>
                </a:solidFill>
                <a:latin typeface="Georgia" panose="02040502050405090303"/>
              </a:rPr>
              <a:t>LCR</a:t>
            </a:r>
            <a:r>
              <a:rPr lang="fr-FR" sz="1200" b="1" dirty="0">
                <a:solidFill>
                  <a:srgbClr val="666666"/>
                </a:solidFill>
                <a:latin typeface="Georgia" panose="02040502050405090303"/>
              </a:rPr>
              <a:t> visible entre les lobulations</a:t>
            </a:r>
            <a:endParaRPr sz="1200" dirty="0">
              <a:solidFill>
                <a:srgbClr val="666666"/>
              </a:solidFill>
              <a:latin typeface="Georgia" panose="02040502050405090303"/>
            </a:endParaRPr>
          </a:p>
        </p:txBody>
      </p:sp>
      <p:pic>
        <p:nvPicPr>
          <p:cNvPr id="10" name="Picture 9" descr="temp_icon_slide_0_el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597943"/>
            <a:ext cx="133350" cy="1333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71550" y="2559843"/>
            <a:ext cx="5010150" cy="449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7000"/>
              </a:lnSpc>
            </a:pPr>
            <a:r>
              <a:rPr lang="fr-FR" sz="1200" dirty="0">
                <a:solidFill>
                  <a:srgbClr val="666666"/>
                </a:solidFill>
                <a:latin typeface="Georgia" panose="02040502050405090303"/>
              </a:rPr>
              <a:t>Développement strictement intra-ventriculaire avec interface nette avec le parenchyme cérébral</a:t>
            </a:r>
            <a:endParaRPr sz="1200" dirty="0">
              <a:solidFill>
                <a:srgbClr val="666666"/>
              </a:solidFill>
              <a:latin typeface="Georgia" panose="02040502050405090303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9150" y="3093243"/>
            <a:ext cx="10248900" cy="266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32000"/>
              </a:lnSpc>
            </a:pPr>
            <a:r>
              <a:rPr sz="1350" b="1">
                <a:solidFill>
                  <a:srgbClr val="000000"/>
                </a:solidFill>
                <a:latin typeface="Georgia" panose="02040502050405090303"/>
              </a:rPr>
              <a:t>Scanner (CT)</a:t>
            </a:r>
            <a:endParaRPr sz="1350" b="1">
              <a:solidFill>
                <a:srgbClr val="000000"/>
              </a:solidFill>
              <a:latin typeface="Georgia" panose="02040502050405090303"/>
            </a:endParaRPr>
          </a:p>
        </p:txBody>
      </p:sp>
      <p:pic>
        <p:nvPicPr>
          <p:cNvPr id="13" name="Picture 12" descr="temp_icon_slide_0_el_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140868"/>
            <a:ext cx="171450" cy="1714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62000" y="3436143"/>
            <a:ext cx="103632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7000"/>
              </a:lnSpc>
            </a:pPr>
            <a:r>
              <a:rPr sz="1200">
                <a:solidFill>
                  <a:srgbClr val="666666"/>
                </a:solidFill>
                <a:latin typeface="Georgia" panose="02040502050405090303"/>
              </a:rPr>
              <a:t>Iso- ou légèrement hyperdense</a:t>
            </a:r>
            <a:endParaRPr sz="1200">
              <a:solidFill>
                <a:srgbClr val="666666"/>
              </a:solidFill>
              <a:latin typeface="Georgia" panose="02040502050405090303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0" y="3702843"/>
            <a:ext cx="103632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7000"/>
              </a:lnSpc>
            </a:pPr>
            <a:r>
              <a:rPr sz="1200">
                <a:solidFill>
                  <a:srgbClr val="666666"/>
                </a:solidFill>
                <a:latin typeface="Georgia" panose="02040502050405090303"/>
              </a:rPr>
              <a:t>Rehaussement </a:t>
            </a:r>
            <a:r>
              <a:rPr sz="1200" b="1">
                <a:solidFill>
                  <a:srgbClr val="666666"/>
                </a:solidFill>
                <a:latin typeface="Georgia" panose="02040502050405090303"/>
              </a:rPr>
              <a:t>intense et homogène</a:t>
            </a:r>
            <a:endParaRPr sz="1200" b="1">
              <a:solidFill>
                <a:srgbClr val="666666"/>
              </a:solidFill>
              <a:latin typeface="Georgia" panose="02040502050405090303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0" y="3969543"/>
            <a:ext cx="103632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7000"/>
              </a:lnSpc>
            </a:pPr>
            <a:r>
              <a:rPr sz="1200">
                <a:solidFill>
                  <a:srgbClr val="666666"/>
                </a:solidFill>
                <a:latin typeface="Georgia" panose="02040502050405090303"/>
              </a:rPr>
              <a:t>Calcifications possibles (~25% des cas)</a:t>
            </a:r>
            <a:endParaRPr sz="1200">
              <a:solidFill>
                <a:srgbClr val="666666"/>
              </a:solidFill>
              <a:latin typeface="Georgia" panose="02040502050405090303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000" y="4236243"/>
            <a:ext cx="103632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7000"/>
              </a:lnSpc>
            </a:pPr>
            <a:r>
              <a:rPr sz="1200" dirty="0">
                <a:solidFill>
                  <a:srgbClr val="666666"/>
                </a:solidFill>
                <a:latin typeface="Georgia" panose="02040502050405090303"/>
              </a:rPr>
              <a:t>Hydrocéphalie </a:t>
            </a:r>
            <a:r>
              <a:rPr sz="1200" dirty="0" err="1">
                <a:solidFill>
                  <a:srgbClr val="666666"/>
                </a:solidFill>
                <a:latin typeface="Georgia" panose="02040502050405090303"/>
              </a:rPr>
              <a:t>fréquente</a:t>
            </a:r>
            <a:endParaRPr sz="1200" dirty="0">
              <a:solidFill>
                <a:srgbClr val="666666"/>
              </a:solidFill>
              <a:latin typeface="Georgia" panose="02040502050405090303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00100" y="4617243"/>
            <a:ext cx="10287000" cy="266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32000"/>
              </a:lnSpc>
            </a:pPr>
            <a:r>
              <a:rPr sz="1350" b="1">
                <a:solidFill>
                  <a:srgbClr val="000000"/>
                </a:solidFill>
                <a:latin typeface="Georgia" panose="02040502050405090303"/>
              </a:rPr>
              <a:t>IRM (MRI)</a:t>
            </a:r>
            <a:endParaRPr sz="1350" b="1">
              <a:solidFill>
                <a:srgbClr val="000000"/>
              </a:solidFill>
              <a:latin typeface="Georgia" panose="02040502050405090303"/>
            </a:endParaRPr>
          </a:p>
        </p:txBody>
      </p:sp>
      <p:pic>
        <p:nvPicPr>
          <p:cNvPr id="19" name="Picture 18" descr="temp_icon_slide_0_el_1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664868"/>
            <a:ext cx="152400" cy="1714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62000" y="4960143"/>
            <a:ext cx="4861560" cy="212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7000"/>
              </a:lnSpc>
            </a:pPr>
            <a:r>
              <a:rPr sz="1200" b="1">
                <a:solidFill>
                  <a:srgbClr val="666666"/>
                </a:solidFill>
                <a:latin typeface="Georgia" panose="02040502050405090303"/>
              </a:rPr>
              <a:t>T1 :</a:t>
            </a:r>
            <a:r>
              <a:rPr sz="1200">
                <a:solidFill>
                  <a:srgbClr val="666666"/>
                </a:solidFill>
                <a:latin typeface="Georgia" panose="02040502050405090303"/>
              </a:rPr>
              <a:t> Iso- ou hypointense</a:t>
            </a:r>
            <a:endParaRPr sz="1200">
              <a:solidFill>
                <a:srgbClr val="666666"/>
              </a:solidFill>
              <a:latin typeface="Georgia" panose="02040502050405090303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2000" y="5226843"/>
            <a:ext cx="103632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7000"/>
              </a:lnSpc>
            </a:pPr>
            <a:r>
              <a:rPr sz="1200" b="1">
                <a:solidFill>
                  <a:srgbClr val="666666"/>
                </a:solidFill>
                <a:latin typeface="Georgia" panose="02040502050405090303"/>
              </a:rPr>
              <a:t>T2 :</a:t>
            </a:r>
            <a:r>
              <a:rPr sz="1200">
                <a:solidFill>
                  <a:srgbClr val="666666"/>
                </a:solidFill>
                <a:latin typeface="Georgia" panose="02040502050405090303"/>
              </a:rPr>
              <a:t> Hyperintense avec vides de flux</a:t>
            </a:r>
            <a:endParaRPr sz="1200">
              <a:solidFill>
                <a:srgbClr val="666666"/>
              </a:solidFill>
              <a:latin typeface="Georgia" panose="02040502050405090303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2000" y="5493543"/>
            <a:ext cx="103632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7000"/>
              </a:lnSpc>
            </a:pPr>
            <a:r>
              <a:rPr sz="1200">
                <a:solidFill>
                  <a:srgbClr val="666666"/>
                </a:solidFill>
                <a:latin typeface="Georgia" panose="02040502050405090303"/>
              </a:rPr>
              <a:t>Rehaussement modéré à marqué</a:t>
            </a:r>
            <a:endParaRPr sz="1200">
              <a:solidFill>
                <a:srgbClr val="666666"/>
              </a:solidFill>
              <a:latin typeface="Georgia" panose="02040502050405090303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2000" y="5760243"/>
            <a:ext cx="103632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7000"/>
              </a:lnSpc>
            </a:pPr>
            <a:r>
              <a:rPr sz="1200">
                <a:solidFill>
                  <a:srgbClr val="666666"/>
                </a:solidFill>
                <a:latin typeface="Georgia" panose="02040502050405090303"/>
              </a:rPr>
              <a:t>Pas de restriction en diffusion</a:t>
            </a:r>
            <a:endParaRPr sz="1200">
              <a:solidFill>
                <a:srgbClr val="666666"/>
              </a:solidFill>
              <a:latin typeface="Georgia" panose="02040502050405090303"/>
            </a:endParaRPr>
          </a:p>
        </p:txBody>
      </p:sp>
      <p:pic>
        <p:nvPicPr>
          <p:cNvPr id="24" name="Picture 23" descr="temp_slide_0_el_2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2254371"/>
            <a:ext cx="6459569" cy="269148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259707" y="4891758"/>
            <a:ext cx="3941693" cy="192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3000"/>
              </a:lnSpc>
            </a:pPr>
            <a:r>
              <a:rPr sz="1200" i="1" dirty="0">
                <a:solidFill>
                  <a:srgbClr val="999999"/>
                </a:solidFill>
                <a:latin typeface="Georgia" panose="02040502050405090303"/>
              </a:rPr>
              <a:t> Aspect </a:t>
            </a:r>
            <a:r>
              <a:rPr sz="1200" i="1" dirty="0" err="1">
                <a:solidFill>
                  <a:srgbClr val="999999"/>
                </a:solidFill>
                <a:latin typeface="Georgia" panose="02040502050405090303"/>
              </a:rPr>
              <a:t>typique</a:t>
            </a:r>
            <a:r>
              <a:rPr sz="1200" i="1" dirty="0">
                <a:solidFill>
                  <a:srgbClr val="999999"/>
                </a:solidFill>
                <a:latin typeface="Georgia" panose="02040502050405090303"/>
              </a:rPr>
              <a:t> </a:t>
            </a:r>
            <a:r>
              <a:rPr sz="1200" i="1" dirty="0" err="1">
                <a:solidFill>
                  <a:srgbClr val="999999"/>
                </a:solidFill>
                <a:latin typeface="Georgia" panose="02040502050405090303"/>
              </a:rPr>
              <a:t>en</a:t>
            </a:r>
            <a:r>
              <a:rPr sz="1200" i="1" dirty="0">
                <a:solidFill>
                  <a:srgbClr val="999999"/>
                </a:solidFill>
                <a:latin typeface="Georgia" panose="02040502050405090303"/>
              </a:rPr>
              <a:t> "chou-fleur" </a:t>
            </a:r>
            <a:r>
              <a:rPr sz="1200" i="1" dirty="0" err="1">
                <a:solidFill>
                  <a:srgbClr val="999999"/>
                </a:solidFill>
                <a:latin typeface="Georgia" panose="02040502050405090303"/>
              </a:rPr>
              <a:t>entouré</a:t>
            </a:r>
            <a:r>
              <a:rPr sz="1200" i="1" dirty="0">
                <a:solidFill>
                  <a:srgbClr val="999999"/>
                </a:solidFill>
                <a:latin typeface="Georgia" panose="02040502050405090303"/>
              </a:rPr>
              <a:t> de LCR</a:t>
            </a:r>
            <a:endParaRPr sz="1200" i="1" dirty="0">
              <a:solidFill>
                <a:srgbClr val="999999"/>
              </a:solidFill>
              <a:latin typeface="Georgia" panose="02040502050405090303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229350" y="5182118"/>
            <a:ext cx="5773558" cy="952819"/>
          </a:xfrm>
          <a:prstGeom prst="roundRect">
            <a:avLst>
              <a:gd name="adj" fmla="val 23021"/>
            </a:avLst>
          </a:prstGeom>
          <a:solidFill>
            <a:srgbClr val="F5E6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13514" y="5325250"/>
            <a:ext cx="5405230" cy="6421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8000"/>
              </a:lnSpc>
            </a:pPr>
            <a:r>
              <a:rPr sz="1600" b="1" dirty="0">
                <a:solidFill>
                  <a:srgbClr val="000000"/>
                </a:solidFill>
                <a:latin typeface="Georgia" panose="02040502050405090303"/>
              </a:rPr>
              <a:t>À </a:t>
            </a:r>
            <a:r>
              <a:rPr sz="1600" b="1" dirty="0" err="1">
                <a:solidFill>
                  <a:srgbClr val="000000"/>
                </a:solidFill>
                <a:latin typeface="Georgia" panose="02040502050405090303"/>
              </a:rPr>
              <a:t>retenir</a:t>
            </a:r>
            <a:r>
              <a:rPr sz="1600" b="1" dirty="0">
                <a:solidFill>
                  <a:srgbClr val="000000"/>
                </a:solidFill>
                <a:latin typeface="Georgia" panose="02040502050405090303"/>
              </a:rPr>
              <a:t> :</a:t>
            </a:r>
            <a:r>
              <a:rPr sz="1600" dirty="0">
                <a:solidFill>
                  <a:srgbClr val="666666"/>
                </a:solidFill>
                <a:latin typeface="Georgia" panose="02040502050405090303"/>
              </a:rPr>
              <a:t> </a:t>
            </a:r>
            <a:r>
              <a:rPr sz="1600" dirty="0" err="1">
                <a:solidFill>
                  <a:srgbClr val="666666"/>
                </a:solidFill>
                <a:latin typeface="Georgia" panose="02040502050405090303"/>
              </a:rPr>
              <a:t>L'aspect</a:t>
            </a:r>
            <a:r>
              <a:rPr sz="1600" dirty="0">
                <a:solidFill>
                  <a:srgbClr val="666666"/>
                </a:solidFill>
                <a:latin typeface="Georgia" panose="02040502050405090303"/>
              </a:rPr>
              <a:t> </a:t>
            </a:r>
            <a:r>
              <a:rPr sz="1600" dirty="0" err="1">
                <a:solidFill>
                  <a:srgbClr val="666666"/>
                </a:solidFill>
                <a:latin typeface="Georgia" panose="02040502050405090303"/>
              </a:rPr>
              <a:t>en</a:t>
            </a:r>
            <a:r>
              <a:rPr sz="1600" dirty="0">
                <a:solidFill>
                  <a:srgbClr val="666666"/>
                </a:solidFill>
                <a:latin typeface="Georgia" panose="02040502050405090303"/>
              </a:rPr>
              <a:t> "chou-fleur" avec LCR visible entre les lobulations est </a:t>
            </a:r>
            <a:r>
              <a:rPr lang="fr-FR" sz="1600" dirty="0">
                <a:solidFill>
                  <a:srgbClr val="666666"/>
                </a:solidFill>
                <a:latin typeface="Georgia" panose="02040502050405090303"/>
              </a:rPr>
              <a:t>fortement évocateur</a:t>
            </a:r>
            <a:r>
              <a:rPr sz="1600" dirty="0">
                <a:solidFill>
                  <a:srgbClr val="666666"/>
                </a:solidFill>
                <a:latin typeface="Georgia" panose="02040502050405090303"/>
              </a:rPr>
              <a:t> du CPP</a:t>
            </a:r>
            <a:endParaRPr sz="1600" dirty="0">
              <a:solidFill>
                <a:srgbClr val="666666"/>
              </a:solidFill>
              <a:latin typeface="Georgia" panose="02040502050405090303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71500" y="6357937"/>
            <a:ext cx="11049000" cy="3905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Connector 32"/>
          <p:cNvCxnSpPr/>
          <p:nvPr/>
        </p:nvCxnSpPr>
        <p:spPr>
          <a:xfrm>
            <a:off x="571500" y="6357937"/>
            <a:ext cx="11049000" cy="0"/>
          </a:xfrm>
          <a:prstGeom prst="line">
            <a:avLst/>
          </a:prstGeom>
          <a:ln w="9525">
            <a:solidFill>
              <a:srgbClr val="E0E0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 descr="temp_slide_0_el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8491" y="935568"/>
            <a:ext cx="5238159" cy="1779631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520661" y="1376092"/>
            <a:ext cx="54814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Georgia" panose="02040502050405090303" pitchFamily="18" charset="0"/>
              </a:rPr>
              <a:t>2–4 %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90303" pitchFamily="18" charset="0"/>
              </a:rPr>
              <a:t>des tumeurs cérébrales pédiatriques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eorgia" panose="020405020504050903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90303" pitchFamily="18" charset="0"/>
              </a:rPr>
              <a:t>Pic de fréquence : nourrisson et jeune enfant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eorgia" panose="020405020504050903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90303" pitchFamily="18" charset="0"/>
              </a:rPr>
              <a:t>Siège préférentiel chez l’enfant : ventricules latéraux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eorgia" panose="020405020504050903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Georgia" panose="02040502050405090303" pitchFamily="18" charset="0"/>
              </a:rPr>
              <a:t>CPP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90303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90303" pitchFamily="18" charset="0"/>
              </a:rPr>
              <a:t>= forme la plus fréquente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eorgia" panose="02040502050405090303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8201" y="6478413"/>
            <a:ext cx="4324350" cy="1824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6000"/>
              </a:lnSpc>
            </a:pPr>
            <a:r>
              <a:rPr lang="en-US" sz="1200" dirty="0" err="1">
                <a:solidFill>
                  <a:srgbClr val="000000"/>
                </a:solidFill>
                <a:latin typeface="Georgia" panose="02040502050405090303"/>
              </a:rPr>
              <a:t>Tumeurs</a:t>
            </a:r>
            <a:r>
              <a:rPr lang="en-US" sz="1200" dirty="0">
                <a:solidFill>
                  <a:srgbClr val="000000"/>
                </a:solidFill>
                <a:latin typeface="Georgia" panose="020405020504050903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eorgia" panose="02040502050405090303"/>
              </a:rPr>
              <a:t>intraventriculaires</a:t>
            </a:r>
            <a:r>
              <a:rPr lang="en-US" sz="1200" dirty="0">
                <a:solidFill>
                  <a:srgbClr val="000000"/>
                </a:solidFill>
                <a:latin typeface="Georgia" panose="020405020504050903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eorgia" panose="02040502050405090303"/>
              </a:rPr>
              <a:t>supratentorielles</a:t>
            </a:r>
            <a:r>
              <a:rPr lang="en-US" sz="1200" dirty="0">
                <a:solidFill>
                  <a:srgbClr val="000000"/>
                </a:solidFill>
                <a:latin typeface="Georgia" panose="020405020504050903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eorgia" panose="02040502050405090303"/>
              </a:rPr>
              <a:t>pédiatriques</a:t>
            </a:r>
            <a:endParaRPr lang="en-US" sz="1200" dirty="0">
              <a:solidFill>
                <a:srgbClr val="000000"/>
              </a:solidFill>
              <a:latin typeface="Georgia" panose="02040502050405090303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571500"/>
            <a:ext cx="8698230" cy="3905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4000"/>
              </a:lnSpc>
            </a:pPr>
            <a:r>
              <a:rPr lang="fr-FR" sz="2700" b="1" dirty="0">
                <a:solidFill>
                  <a:srgbClr val="000000"/>
                </a:solidFill>
                <a:latin typeface="Georgia" panose="02040502050405090303"/>
              </a:rPr>
              <a:t>Ventricule latéral: </a:t>
            </a:r>
            <a:r>
              <a:rPr sz="2700" b="1" dirty="0" err="1">
                <a:solidFill>
                  <a:srgbClr val="000000"/>
                </a:solidFill>
                <a:latin typeface="Georgia" panose="02040502050405090303"/>
              </a:rPr>
              <a:t>Épendymome</a:t>
            </a:r>
            <a:r>
              <a:rPr sz="2700" b="1" dirty="0">
                <a:solidFill>
                  <a:srgbClr val="000000"/>
                </a:solidFill>
                <a:latin typeface="Georgia" panose="02040502050405090303"/>
              </a:rPr>
              <a:t> </a:t>
            </a:r>
            <a:r>
              <a:rPr lang="fr-FR" sz="2700" b="1" dirty="0">
                <a:solidFill>
                  <a:srgbClr val="000000"/>
                </a:solidFill>
                <a:latin typeface="Georgia" panose="02040502050405090303"/>
              </a:rPr>
              <a:t>supratentoriel </a:t>
            </a:r>
            <a:endParaRPr sz="2700" b="1" dirty="0">
              <a:solidFill>
                <a:srgbClr val="000000"/>
              </a:solidFill>
              <a:latin typeface="Georgia" panose="02040502050405090303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1500" y="1066800"/>
            <a:ext cx="609600" cy="19050"/>
          </a:xfrm>
          <a:prstGeom prst="rect">
            <a:avLst/>
          </a:prstGeom>
          <a:solidFill>
            <a:srgbClr val="DA7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5820" y="1378776"/>
            <a:ext cx="3775710" cy="25051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9000"/>
              </a:lnSpc>
            </a:pPr>
            <a:r>
              <a:rPr lang="fr-FR" sz="1500" b="1" dirty="0">
                <a:solidFill>
                  <a:srgbClr val="DA7756"/>
                </a:solidFill>
                <a:latin typeface="Georgia" panose="02040502050405090303"/>
              </a:rPr>
              <a:t>Épidémiologie </a:t>
            </a:r>
            <a:endParaRPr sz="1500" b="1" dirty="0">
              <a:solidFill>
                <a:srgbClr val="DA7756"/>
              </a:solidFill>
              <a:latin typeface="Georgia" panose="02040502050405090303"/>
            </a:endParaRPr>
          </a:p>
        </p:txBody>
      </p:sp>
      <p:pic>
        <p:nvPicPr>
          <p:cNvPr id="5" name="Picture 4" descr="temp_icon_slide_0_el_3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1457325"/>
            <a:ext cx="171450" cy="171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0550" y="1647826"/>
            <a:ext cx="47625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409020205090404" pitchFamily="49" charset="0"/>
              <a:buChar char="o"/>
            </a:pPr>
            <a:r>
              <a:rPr lang="en-US" altLang="en-US" sz="1200" dirty="0">
                <a:solidFill>
                  <a:srgbClr val="000000"/>
                </a:solidFill>
                <a:latin typeface="Georgia" panose="02040502050405090303" pitchFamily="18" charset="0"/>
              </a:rPr>
              <a:t>5–10 % des tumeurs cérébrales pédiatriques</a:t>
            </a:r>
            <a:endParaRPr lang="en-US" altLang="en-US" sz="1200" dirty="0">
              <a:solidFill>
                <a:srgbClr val="000000"/>
              </a:solidFill>
              <a:latin typeface="Georgia" panose="02040502050405090303" pitchFamily="18" charset="0"/>
            </a:endParaRP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409020205090404" pitchFamily="49" charset="0"/>
              <a:buChar char="o"/>
            </a:pPr>
            <a:r>
              <a:rPr lang="en-US" altLang="en-US" sz="1200" dirty="0">
                <a:solidFill>
                  <a:srgbClr val="000000"/>
                </a:solidFill>
                <a:latin typeface="Georgia" panose="02040502050405090303" pitchFamily="18" charset="0"/>
              </a:rPr>
              <a:t>30 % des épendymomes sont supratentoriels</a:t>
            </a:r>
            <a:endParaRPr lang="en-US" altLang="en-US" sz="1200" dirty="0">
              <a:solidFill>
                <a:srgbClr val="000000"/>
              </a:solidFill>
              <a:latin typeface="Georgia" panose="02040502050405090303" pitchFamily="18" charset="0"/>
            </a:endParaRP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409020205090404" pitchFamily="49" charset="0"/>
              <a:buChar char="o"/>
            </a:pPr>
            <a:r>
              <a:rPr lang="en-US" altLang="en-US" sz="1200" dirty="0">
                <a:solidFill>
                  <a:srgbClr val="000000"/>
                </a:solidFill>
                <a:latin typeface="Georgia" panose="02040502050405090303" pitchFamily="18" charset="0"/>
              </a:rPr>
              <a:t>Pic : &lt; 5 ans</a:t>
            </a:r>
            <a:endParaRPr lang="en-US" altLang="en-US" sz="1200" dirty="0">
              <a:solidFill>
                <a:srgbClr val="000000"/>
              </a:solidFill>
              <a:latin typeface="Georgia" panose="02040502050405090303" pitchFamily="18" charset="0"/>
            </a:endParaRP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409020205090404" pitchFamily="49" charset="0"/>
              <a:buChar char="o"/>
            </a:pPr>
            <a:r>
              <a:rPr lang="en-US" altLang="en-US" sz="1200" dirty="0">
                <a:solidFill>
                  <a:srgbClr val="000000"/>
                </a:solidFill>
                <a:latin typeface="Georgia" panose="02040502050405090303" pitchFamily="18" charset="0"/>
              </a:rPr>
              <a:t>Pronostic dépend du sous-type moléculaire</a:t>
            </a:r>
            <a:endParaRPr lang="en-US" altLang="en-US" sz="1200" dirty="0">
              <a:latin typeface="Georgia" panose="0204050205040509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2523157"/>
            <a:ext cx="3619500" cy="252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9000"/>
              </a:lnSpc>
            </a:pPr>
            <a:r>
              <a:rPr lang="fr-FR" sz="1500" b="1" dirty="0">
                <a:solidFill>
                  <a:srgbClr val="5B9BD5"/>
                </a:solidFill>
                <a:latin typeface="Georgia" panose="02040502050405090303"/>
              </a:rPr>
              <a:t>Sous-types moléculaires</a:t>
            </a:r>
            <a:endParaRPr sz="1500" b="1" dirty="0">
              <a:solidFill>
                <a:srgbClr val="5B9BD5"/>
              </a:solidFill>
              <a:latin typeface="Georgia" panose="02040502050405090303"/>
            </a:endParaRPr>
          </a:p>
        </p:txBody>
      </p:sp>
      <p:pic>
        <p:nvPicPr>
          <p:cNvPr id="8" name="Picture 7" descr="temp_icon_slide_0_el_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593189"/>
            <a:ext cx="133350" cy="171450"/>
          </a:xfrm>
          <a:prstGeom prst="rect">
            <a:avLst/>
          </a:prstGeom>
        </p:spPr>
      </p:pic>
      <p:pic>
        <p:nvPicPr>
          <p:cNvPr id="10" name="Picture 9" descr="temp_slide_0_el_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3650456"/>
            <a:ext cx="5334000" cy="248744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20090" y="4419975"/>
            <a:ext cx="1851660" cy="1778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1000"/>
              </a:lnSpc>
            </a:pPr>
            <a:r>
              <a:rPr sz="1050" b="1" dirty="0" err="1">
                <a:solidFill>
                  <a:srgbClr val="DA7756"/>
                </a:solidFill>
                <a:latin typeface="Georgia" panose="02040502050405090303"/>
              </a:rPr>
              <a:t>Tomodensitométrie</a:t>
            </a:r>
            <a:r>
              <a:rPr sz="1050" b="1" dirty="0">
                <a:solidFill>
                  <a:srgbClr val="DA7756"/>
                </a:solidFill>
                <a:latin typeface="Georgia" panose="02040502050405090303"/>
              </a:rPr>
              <a:t> (CT)</a:t>
            </a:r>
            <a:endParaRPr sz="1050" b="1" dirty="0">
              <a:solidFill>
                <a:srgbClr val="DA7756"/>
              </a:solidFill>
              <a:latin typeface="Georgia" panose="02040502050405090303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2950" y="4641264"/>
            <a:ext cx="434340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7000"/>
              </a:lnSpc>
            </a:pPr>
            <a:r>
              <a:rPr sz="1200" dirty="0">
                <a:solidFill>
                  <a:srgbClr val="666666"/>
                </a:solidFill>
                <a:latin typeface="Georgia" panose="02040502050405090303"/>
              </a:rPr>
              <a:t>Iso- à hyperdense, calcifications </a:t>
            </a:r>
            <a:r>
              <a:rPr sz="1200" dirty="0" err="1">
                <a:solidFill>
                  <a:srgbClr val="666666"/>
                </a:solidFill>
                <a:latin typeface="Georgia" panose="02040502050405090303"/>
              </a:rPr>
              <a:t>visibles</a:t>
            </a:r>
            <a:r>
              <a:rPr sz="1200" dirty="0">
                <a:solidFill>
                  <a:srgbClr val="666666"/>
                </a:solidFill>
                <a:latin typeface="Georgia" panose="02040502050405090303"/>
              </a:rPr>
              <a:t> dans 40–80% des </a:t>
            </a:r>
            <a:r>
              <a:rPr sz="1200" dirty="0" err="1">
                <a:solidFill>
                  <a:srgbClr val="666666"/>
                </a:solidFill>
                <a:latin typeface="Georgia" panose="02040502050405090303"/>
              </a:rPr>
              <a:t>cas</a:t>
            </a:r>
            <a:r>
              <a:rPr sz="1200" dirty="0">
                <a:solidFill>
                  <a:srgbClr val="666666"/>
                </a:solidFill>
                <a:latin typeface="Georgia" panose="02040502050405090303"/>
              </a:rPr>
              <a:t>,</a:t>
            </a:r>
            <a:r>
              <a:rPr lang="fr-FR" sz="1200" dirty="0">
                <a:solidFill>
                  <a:srgbClr val="666666"/>
                </a:solidFill>
                <a:latin typeface="Georgia" panose="02040502050405090303"/>
              </a:rPr>
              <a:t> hémorragie,</a:t>
            </a:r>
            <a:r>
              <a:rPr sz="1200" dirty="0">
                <a:solidFill>
                  <a:srgbClr val="666666"/>
                </a:solidFill>
                <a:latin typeface="Georgia" panose="02040502050405090303"/>
              </a:rPr>
              <a:t> </a:t>
            </a:r>
            <a:r>
              <a:rPr sz="1200" dirty="0" err="1">
                <a:solidFill>
                  <a:srgbClr val="666666"/>
                </a:solidFill>
                <a:latin typeface="Georgia" panose="02040502050405090303"/>
              </a:rPr>
              <a:t>rehaussement</a:t>
            </a:r>
            <a:r>
              <a:rPr sz="1200" dirty="0">
                <a:solidFill>
                  <a:srgbClr val="666666"/>
                </a:solidFill>
                <a:latin typeface="Georgia" panose="02040502050405090303"/>
              </a:rPr>
              <a:t> </a:t>
            </a:r>
            <a:r>
              <a:rPr sz="1200" dirty="0" err="1">
                <a:solidFill>
                  <a:srgbClr val="666666"/>
                </a:solidFill>
                <a:latin typeface="Georgia" panose="02040502050405090303"/>
              </a:rPr>
              <a:t>souvent</a:t>
            </a:r>
            <a:r>
              <a:rPr sz="1200" dirty="0">
                <a:solidFill>
                  <a:srgbClr val="666666"/>
                </a:solidFill>
                <a:latin typeface="Georgia" panose="02040502050405090303"/>
              </a:rPr>
              <a:t> </a:t>
            </a:r>
            <a:r>
              <a:rPr sz="1200" dirty="0" err="1">
                <a:solidFill>
                  <a:srgbClr val="666666"/>
                </a:solidFill>
                <a:latin typeface="Georgia" panose="02040502050405090303"/>
              </a:rPr>
              <a:t>hétérogène</a:t>
            </a:r>
            <a:endParaRPr sz="1200" dirty="0">
              <a:solidFill>
                <a:srgbClr val="666666"/>
              </a:solidFill>
              <a:latin typeface="Georgia" panose="02040502050405090303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0" y="5124450"/>
            <a:ext cx="1017270" cy="1778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1000"/>
              </a:lnSpc>
            </a:pPr>
            <a:r>
              <a:rPr sz="1050" b="1" dirty="0">
                <a:solidFill>
                  <a:srgbClr val="5B9BD5"/>
                </a:solidFill>
                <a:latin typeface="Georgia" panose="02040502050405090303"/>
              </a:rPr>
              <a:t>IRM</a:t>
            </a:r>
            <a:endParaRPr sz="1050" b="1" dirty="0">
              <a:solidFill>
                <a:srgbClr val="5B9BD5"/>
              </a:solidFill>
              <a:latin typeface="Georgia" panose="02040502050405090303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0" y="5353998"/>
            <a:ext cx="434340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7000"/>
              </a:lnSpc>
            </a:pPr>
            <a:r>
              <a:rPr sz="1200" dirty="0">
                <a:solidFill>
                  <a:srgbClr val="666666"/>
                </a:solidFill>
                <a:latin typeface="Georgia" panose="02040502050405090303"/>
              </a:rPr>
              <a:t>T1 iso- à hypointense, T2 iso- à hyperintense, </a:t>
            </a:r>
            <a:r>
              <a:rPr sz="1200" dirty="0" err="1">
                <a:solidFill>
                  <a:srgbClr val="666666"/>
                </a:solidFill>
                <a:latin typeface="Georgia" panose="02040502050405090303"/>
              </a:rPr>
              <a:t>rehaussement</a:t>
            </a:r>
            <a:r>
              <a:rPr sz="1200" dirty="0">
                <a:solidFill>
                  <a:srgbClr val="666666"/>
                </a:solidFill>
                <a:latin typeface="Georgia" panose="02040502050405090303"/>
              </a:rPr>
              <a:t> </a:t>
            </a:r>
            <a:r>
              <a:rPr sz="1200" dirty="0" err="1">
                <a:solidFill>
                  <a:srgbClr val="666666"/>
                </a:solidFill>
                <a:latin typeface="Georgia" panose="02040502050405090303"/>
              </a:rPr>
              <a:t>hétérogène</a:t>
            </a:r>
            <a:r>
              <a:rPr sz="1200" dirty="0">
                <a:solidFill>
                  <a:srgbClr val="666666"/>
                </a:solidFill>
                <a:latin typeface="Georgia" panose="02040502050405090303"/>
              </a:rPr>
              <a:t> ; </a:t>
            </a:r>
            <a:r>
              <a:rPr lang="fr-FR" sz="1200" dirty="0">
                <a:solidFill>
                  <a:srgbClr val="666666"/>
                </a:solidFill>
                <a:latin typeface="Georgia" panose="02040502050405090303"/>
              </a:rPr>
              <a:t>restriction modérée de diffusion</a:t>
            </a:r>
            <a:endParaRPr sz="1200" dirty="0">
              <a:solidFill>
                <a:srgbClr val="666666"/>
              </a:solidFill>
              <a:latin typeface="Georgia" panose="02040502050405090303"/>
            </a:endParaRPr>
          </a:p>
        </p:txBody>
      </p:sp>
      <p:pic>
        <p:nvPicPr>
          <p:cNvPr id="16" name="Picture 15" descr="temp_slide_0_el_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9750" y="1154430"/>
            <a:ext cx="6229350" cy="3905250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5672044" y="5160168"/>
            <a:ext cx="5810435" cy="319087"/>
          </a:xfrm>
          <a:prstGeom prst="roundRect">
            <a:avLst>
              <a:gd name="adj" fmla="val 47761"/>
            </a:avLst>
          </a:prstGeom>
          <a:solidFill>
            <a:srgbClr val="F5E6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895790" y="5251788"/>
            <a:ext cx="5724710" cy="159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6000"/>
              </a:lnSpc>
            </a:pPr>
            <a:r>
              <a:rPr sz="1050" i="1" dirty="0" err="1">
                <a:solidFill>
                  <a:srgbClr val="666666"/>
                </a:solidFill>
                <a:latin typeface="Georgia" panose="02040502050405090303"/>
              </a:rPr>
              <a:t>Épendymome</a:t>
            </a:r>
            <a:r>
              <a:rPr sz="1050" i="1" dirty="0">
                <a:solidFill>
                  <a:srgbClr val="666666"/>
                </a:solidFill>
                <a:latin typeface="Georgia" panose="02040502050405090303"/>
              </a:rPr>
              <a:t> </a:t>
            </a:r>
            <a:r>
              <a:rPr sz="1050" i="1" dirty="0" err="1">
                <a:solidFill>
                  <a:srgbClr val="666666"/>
                </a:solidFill>
                <a:latin typeface="Georgia" panose="02040502050405090303"/>
              </a:rPr>
              <a:t>intraventriculaire</a:t>
            </a:r>
            <a:r>
              <a:rPr sz="1050" i="1" dirty="0">
                <a:solidFill>
                  <a:srgbClr val="666666"/>
                </a:solidFill>
                <a:latin typeface="Georgia" panose="02040502050405090303"/>
              </a:rPr>
              <a:t> </a:t>
            </a:r>
            <a:r>
              <a:rPr sz="1050" i="1" dirty="0" err="1">
                <a:solidFill>
                  <a:srgbClr val="666666"/>
                </a:solidFill>
                <a:latin typeface="Georgia" panose="02040502050405090303"/>
              </a:rPr>
              <a:t>montrant</a:t>
            </a:r>
            <a:r>
              <a:rPr sz="1050" i="1" dirty="0">
                <a:solidFill>
                  <a:srgbClr val="666666"/>
                </a:solidFill>
                <a:latin typeface="Georgia" panose="02040502050405090303"/>
              </a:rPr>
              <a:t> </a:t>
            </a:r>
            <a:r>
              <a:rPr sz="1050" i="1" dirty="0" err="1">
                <a:solidFill>
                  <a:srgbClr val="666666"/>
                </a:solidFill>
                <a:latin typeface="Georgia" panose="02040502050405090303"/>
              </a:rPr>
              <a:t>une</a:t>
            </a:r>
            <a:r>
              <a:rPr sz="1050" i="1" dirty="0">
                <a:solidFill>
                  <a:srgbClr val="666666"/>
                </a:solidFill>
                <a:latin typeface="Georgia" panose="02040502050405090303"/>
              </a:rPr>
              <a:t> masse </a:t>
            </a:r>
            <a:r>
              <a:rPr sz="1050" i="1" dirty="0" err="1">
                <a:solidFill>
                  <a:srgbClr val="666666"/>
                </a:solidFill>
                <a:latin typeface="Georgia" panose="02040502050405090303"/>
              </a:rPr>
              <a:t>hétérogène</a:t>
            </a:r>
            <a:r>
              <a:rPr sz="1050" i="1" dirty="0">
                <a:solidFill>
                  <a:srgbClr val="666666"/>
                </a:solidFill>
                <a:latin typeface="Georgia" panose="02040502050405090303"/>
              </a:rPr>
              <a:t> avec </a:t>
            </a:r>
            <a:r>
              <a:rPr sz="1050" i="1" dirty="0" err="1">
                <a:solidFill>
                  <a:srgbClr val="666666"/>
                </a:solidFill>
                <a:latin typeface="Georgia" panose="02040502050405090303"/>
              </a:rPr>
              <a:t>œdème</a:t>
            </a:r>
            <a:r>
              <a:rPr sz="1050" i="1" dirty="0">
                <a:solidFill>
                  <a:srgbClr val="666666"/>
                </a:solidFill>
                <a:latin typeface="Georgia" panose="02040502050405090303"/>
              </a:rPr>
              <a:t> adjacent</a:t>
            </a:r>
            <a:endParaRPr sz="1050" i="1" dirty="0">
              <a:solidFill>
                <a:srgbClr val="666666"/>
              </a:solidFill>
              <a:latin typeface="Georgia" panose="02040502050405090303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71500" y="5895975"/>
            <a:ext cx="11049000" cy="3905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571500" y="5895975"/>
            <a:ext cx="11049000" cy="0"/>
          </a:xfrm>
          <a:prstGeom prst="line">
            <a:avLst/>
          </a:prstGeom>
          <a:ln w="9525">
            <a:solidFill>
              <a:srgbClr val="E0E0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11016" y="2892742"/>
            <a:ext cx="46324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409020205090404" pitchFamily="49" charset="0"/>
              <a:buChar char="o"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90303" pitchFamily="18" charset="0"/>
              </a:rPr>
              <a:t>ST-ZFTA fusion–positive (ex-RELA)</a:t>
            </a:r>
            <a:r>
              <a:rPr lang="en-US" altLang="en-US" sz="1200" dirty="0">
                <a:latin typeface="Georgia" panose="02040502050405090303" pitchFamily="18" charset="0"/>
              </a:rPr>
              <a:t>: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90303" pitchFamily="18" charset="0"/>
              </a:rPr>
              <a:t>Le plus fréquent chez l’enfant, pronostic intermédiaire à défavorable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eorgia" panose="02040502050405090303" pitchFamily="18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409020205090404" pitchFamily="49" charset="0"/>
              <a:buChar char="o"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90303" pitchFamily="18" charset="0"/>
              </a:rPr>
              <a:t>ST-YAP1 fusion–positive: </a:t>
            </a:r>
            <a:r>
              <a:rPr kumimoji="0" lang="en-US" altLang="en-US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90303" pitchFamily="18" charset="0"/>
              </a:rPr>
              <a:t>plus rare, meilleur pronostic</a:t>
            </a:r>
            <a:endParaRPr kumimoji="0" lang="en-US" altLang="en-US" sz="1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eorgia" panose="020405020504050903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eorgia" panose="02040502050405090303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5820" y="3577098"/>
            <a:ext cx="3775710" cy="25051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9000"/>
              </a:lnSpc>
            </a:pPr>
            <a:r>
              <a:rPr lang="fr-FR" sz="1500" b="1" dirty="0">
                <a:solidFill>
                  <a:srgbClr val="DA7756"/>
                </a:solidFill>
                <a:latin typeface="Georgia" panose="02040502050405090303"/>
              </a:rPr>
              <a:t>Imagerie  </a:t>
            </a:r>
            <a:endParaRPr sz="1500" b="1" dirty="0">
              <a:solidFill>
                <a:srgbClr val="DA7756"/>
              </a:solidFill>
              <a:latin typeface="Georgia" panose="02040502050405090303"/>
            </a:endParaRPr>
          </a:p>
        </p:txBody>
      </p:sp>
      <p:pic>
        <p:nvPicPr>
          <p:cNvPr id="28" name="Picture 27" descr="temp_icon_slide_0_el_3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3655647"/>
            <a:ext cx="171450" cy="17145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762000" y="3995698"/>
            <a:ext cx="1017270" cy="1778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1000"/>
              </a:lnSpc>
            </a:pPr>
            <a:r>
              <a:rPr lang="fr-FR" sz="1050" b="1" dirty="0">
                <a:solidFill>
                  <a:srgbClr val="5B9BD5"/>
                </a:solidFill>
                <a:latin typeface="Georgia" panose="02040502050405090303"/>
              </a:rPr>
              <a:t>Localisation</a:t>
            </a:r>
            <a:endParaRPr sz="1050" b="1" dirty="0">
              <a:solidFill>
                <a:srgbClr val="5B9BD5"/>
              </a:solidFill>
              <a:latin typeface="Georgia" panose="02040502050405090303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42950" y="4178747"/>
            <a:ext cx="4343400" cy="1977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7000"/>
              </a:lnSpc>
            </a:pPr>
            <a:r>
              <a:rPr lang="fr-FR" sz="1200" dirty="0">
                <a:solidFill>
                  <a:srgbClr val="666666"/>
                </a:solidFill>
                <a:latin typeface="Georgia" panose="02040502050405090303"/>
              </a:rPr>
              <a:t>Corps ou trigone du VL avec attache à la paroi ventriculaire</a:t>
            </a:r>
            <a:endParaRPr sz="1200" dirty="0">
              <a:solidFill>
                <a:srgbClr val="666666"/>
              </a:solidFill>
              <a:latin typeface="Georgia" panose="02040502050405090303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9575" y="6028771"/>
            <a:ext cx="4324350" cy="1824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6000"/>
              </a:lnSpc>
            </a:pPr>
            <a:r>
              <a:rPr lang="en-US" sz="1200" dirty="0" err="1">
                <a:solidFill>
                  <a:srgbClr val="000000"/>
                </a:solidFill>
                <a:latin typeface="Georgia" panose="02040502050405090303"/>
              </a:rPr>
              <a:t>Tumeurs</a:t>
            </a:r>
            <a:r>
              <a:rPr lang="en-US" sz="1200" dirty="0">
                <a:solidFill>
                  <a:srgbClr val="000000"/>
                </a:solidFill>
                <a:latin typeface="Georgia" panose="020405020504050903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eorgia" panose="02040502050405090303"/>
              </a:rPr>
              <a:t>intraventriculaires</a:t>
            </a:r>
            <a:r>
              <a:rPr lang="en-US" sz="1200" dirty="0">
                <a:solidFill>
                  <a:srgbClr val="000000"/>
                </a:solidFill>
                <a:latin typeface="Georgia" panose="020405020504050903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eorgia" panose="02040502050405090303"/>
              </a:rPr>
              <a:t>supratentorielles</a:t>
            </a:r>
            <a:r>
              <a:rPr lang="en-US" sz="1200" dirty="0">
                <a:solidFill>
                  <a:srgbClr val="000000"/>
                </a:solidFill>
                <a:latin typeface="Georgia" panose="020405020504050903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eorgia" panose="02040502050405090303"/>
              </a:rPr>
              <a:t>pédiatriques</a:t>
            </a:r>
            <a:endParaRPr lang="en-US" sz="1200" dirty="0">
              <a:solidFill>
                <a:srgbClr val="000000"/>
              </a:solidFill>
              <a:latin typeface="Georgia" panose="02040502050405090303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571500"/>
            <a:ext cx="22098000" cy="3905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4000"/>
              </a:lnSpc>
            </a:pPr>
            <a:r>
              <a:rPr lang="fr-FR" sz="2700" b="1" dirty="0">
                <a:solidFill>
                  <a:srgbClr val="000000"/>
                </a:solidFill>
                <a:latin typeface="Georgia" panose="02040502050405090303"/>
              </a:rPr>
              <a:t>Étape 4: </a:t>
            </a:r>
            <a:r>
              <a:rPr sz="2700" b="1" dirty="0">
                <a:solidFill>
                  <a:srgbClr val="000000"/>
                </a:solidFill>
                <a:latin typeface="Georgia" panose="02040502050405090303"/>
              </a:rPr>
              <a:t>Bilan </a:t>
            </a:r>
            <a:r>
              <a:rPr sz="2700" b="1" dirty="0" err="1">
                <a:solidFill>
                  <a:srgbClr val="000000"/>
                </a:solidFill>
                <a:latin typeface="Georgia" panose="02040502050405090303"/>
              </a:rPr>
              <a:t>d'extension</a:t>
            </a:r>
            <a:r>
              <a:rPr sz="2700" b="1" dirty="0">
                <a:solidFill>
                  <a:srgbClr val="000000"/>
                </a:solidFill>
                <a:latin typeface="Georgia" panose="02040502050405090303"/>
              </a:rPr>
              <a:t> </a:t>
            </a:r>
            <a:r>
              <a:rPr lang="fr-FR" sz="2700" b="1" dirty="0" err="1">
                <a:solidFill>
                  <a:srgbClr val="000000"/>
                </a:solidFill>
                <a:latin typeface="Georgia" panose="02040502050405090303"/>
              </a:rPr>
              <a:t>crânio</a:t>
            </a:r>
            <a:r>
              <a:rPr lang="fr-FR" sz="2700" b="1" dirty="0">
                <a:solidFill>
                  <a:srgbClr val="000000"/>
                </a:solidFill>
                <a:latin typeface="Georgia" panose="02040502050405090303"/>
              </a:rPr>
              <a:t>-spinale</a:t>
            </a:r>
            <a:endParaRPr sz="2700" b="1" dirty="0">
              <a:solidFill>
                <a:srgbClr val="000000"/>
              </a:solidFill>
              <a:latin typeface="Georgia" panose="02040502050405090303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1500" y="1066800"/>
            <a:ext cx="609600" cy="19050"/>
          </a:xfrm>
          <a:prstGeom prst="rect">
            <a:avLst/>
          </a:prstGeom>
          <a:solidFill>
            <a:srgbClr val="DA7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71500" y="1262062"/>
            <a:ext cx="22098000" cy="2505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9000"/>
              </a:lnSpc>
            </a:pPr>
            <a:r>
              <a:rPr sz="1500" dirty="0">
                <a:solidFill>
                  <a:srgbClr val="000000"/>
                </a:solidFill>
                <a:latin typeface="Georgia" panose="02040502050405090303"/>
              </a:rPr>
              <a:t>Quand </a:t>
            </a:r>
            <a:r>
              <a:rPr sz="1500" dirty="0" err="1">
                <a:solidFill>
                  <a:srgbClr val="000000"/>
                </a:solidFill>
                <a:latin typeface="Georgia" panose="02040502050405090303"/>
              </a:rPr>
              <a:t>une</a:t>
            </a:r>
            <a:r>
              <a:rPr sz="1500" dirty="0">
                <a:solidFill>
                  <a:srgbClr val="000000"/>
                </a:solidFill>
                <a:latin typeface="Georgia" panose="02040502050405090303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Georgia" panose="02040502050405090303"/>
              </a:rPr>
              <a:t>évaluation</a:t>
            </a:r>
            <a:r>
              <a:rPr sz="1500" dirty="0">
                <a:solidFill>
                  <a:srgbClr val="000000"/>
                </a:solidFill>
                <a:latin typeface="Georgia" panose="02040502050405090303"/>
              </a:rPr>
              <a:t> </a:t>
            </a:r>
            <a:r>
              <a:rPr lang="fr-FR" sz="1500" dirty="0" err="1">
                <a:solidFill>
                  <a:srgbClr val="000000"/>
                </a:solidFill>
                <a:latin typeface="Georgia" panose="02040502050405090303"/>
              </a:rPr>
              <a:t>crânio</a:t>
            </a:r>
            <a:r>
              <a:rPr lang="fr-FR" sz="1500" dirty="0">
                <a:solidFill>
                  <a:srgbClr val="000000"/>
                </a:solidFill>
                <a:latin typeface="Georgia" panose="02040502050405090303"/>
              </a:rPr>
              <a:t>-médullaire </a:t>
            </a:r>
            <a:r>
              <a:rPr sz="1500" dirty="0">
                <a:solidFill>
                  <a:srgbClr val="000000"/>
                </a:solidFill>
                <a:latin typeface="Georgia" panose="02040502050405090303"/>
              </a:rPr>
              <a:t>est-</a:t>
            </a:r>
            <a:r>
              <a:rPr sz="1500" dirty="0" err="1">
                <a:solidFill>
                  <a:srgbClr val="000000"/>
                </a:solidFill>
                <a:latin typeface="Georgia" panose="02040502050405090303"/>
              </a:rPr>
              <a:t>elle</a:t>
            </a:r>
            <a:r>
              <a:rPr sz="1500" dirty="0">
                <a:solidFill>
                  <a:srgbClr val="000000"/>
                </a:solidFill>
                <a:latin typeface="Georgia" panose="02040502050405090303"/>
              </a:rPr>
              <a:t> </a:t>
            </a:r>
            <a:r>
              <a:rPr sz="1500" dirty="0" err="1">
                <a:solidFill>
                  <a:srgbClr val="000000"/>
                </a:solidFill>
                <a:latin typeface="Georgia" panose="02040502050405090303"/>
              </a:rPr>
              <a:t>nécessaire</a:t>
            </a:r>
            <a:r>
              <a:rPr sz="1500" dirty="0">
                <a:solidFill>
                  <a:srgbClr val="000000"/>
                </a:solidFill>
                <a:latin typeface="Georgia" panose="02040502050405090303"/>
              </a:rPr>
              <a:t> ?</a:t>
            </a:r>
            <a:endParaRPr sz="1500" dirty="0">
              <a:solidFill>
                <a:srgbClr val="000000"/>
              </a:solidFill>
              <a:latin typeface="Georgia" panose="02040502050405090303"/>
            </a:endParaRPr>
          </a:p>
        </p:txBody>
      </p:sp>
      <p:pic>
        <p:nvPicPr>
          <p:cNvPr id="5" name="Picture 4" descr="temp_slide_0_el_3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750" y="1343056"/>
            <a:ext cx="11620500" cy="2138331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747712" y="2140982"/>
            <a:ext cx="381000" cy="381000"/>
          </a:xfrm>
          <a:prstGeom prst="ellipse">
            <a:avLst/>
          </a:prstGeom>
          <a:solidFill>
            <a:srgbClr val="DA7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mp_icon_slide_0_el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398" y="2243324"/>
            <a:ext cx="28575" cy="190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48888" y="1882556"/>
            <a:ext cx="10248900" cy="1292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  <a:latin typeface="Georgia" panose="02040502050405090303" pitchFamily="18" charset="0"/>
              </a:rPr>
              <a:t>Certaines tumeurs intracrâniennes pédiatriques, en particulier les tumeurs de haut grade et les tumeurs embryonnaires, présentent un </a:t>
            </a:r>
            <a:r>
              <a:rPr lang="en-US" altLang="en-US" sz="1200" b="1" dirty="0">
                <a:solidFill>
                  <a:srgbClr val="000000"/>
                </a:solidFill>
                <a:latin typeface="Georgia" panose="02040502050405090303" pitchFamily="18" charset="0"/>
              </a:rPr>
              <a:t>risque de dissémination leptomeningée par voie du LCR dès le diagnostic</a:t>
            </a:r>
            <a:r>
              <a:rPr lang="en-US" altLang="en-US" sz="1200" dirty="0">
                <a:solidFill>
                  <a:srgbClr val="000000"/>
                </a:solidFill>
                <a:latin typeface="Georgia" panose="02040502050405090303" pitchFamily="18" charset="0"/>
              </a:rPr>
              <a:t>.</a:t>
            </a:r>
            <a:endParaRPr lang="en-US" altLang="en-US" sz="1200" dirty="0">
              <a:latin typeface="Georgia" panose="02040502050405090303" pitchFamily="18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  <a:latin typeface="Georgia" panose="02040502050405090303" pitchFamily="18" charset="0"/>
              </a:rPr>
              <a:t>La stadification pré-thérapeutique conditionne :</a:t>
            </a:r>
            <a:endParaRPr lang="en-US" altLang="en-US" sz="1200" dirty="0">
              <a:latin typeface="Georgia" panose="02040502050405090303" pitchFamily="18" charset="0"/>
            </a:endParaRPr>
          </a:p>
          <a:p>
            <a:pPr marL="628650" lvl="1" indent="-171450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409020205090404" pitchFamily="49" charset="0"/>
              <a:buChar char="o"/>
            </a:pPr>
            <a:r>
              <a:rPr lang="en-US" altLang="en-US" sz="1200" dirty="0">
                <a:solidFill>
                  <a:srgbClr val="000000"/>
                </a:solidFill>
                <a:latin typeface="Georgia" panose="02040502050405090303" pitchFamily="18" charset="0"/>
              </a:rPr>
              <a:t>La stratégie chirurgicale</a:t>
            </a:r>
            <a:endParaRPr lang="en-US" altLang="en-US" sz="1200" dirty="0">
              <a:solidFill>
                <a:srgbClr val="000000"/>
              </a:solidFill>
              <a:latin typeface="Georgia" panose="02040502050405090303" pitchFamily="18" charset="0"/>
            </a:endParaRPr>
          </a:p>
          <a:p>
            <a:pPr marL="628650" lvl="1" indent="-171450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409020205090404" pitchFamily="49" charset="0"/>
              <a:buChar char="o"/>
            </a:pPr>
            <a:r>
              <a:rPr lang="en-US" altLang="en-US" sz="1200" dirty="0">
                <a:solidFill>
                  <a:srgbClr val="000000"/>
                </a:solidFill>
                <a:latin typeface="Georgia" panose="02040502050405090303" pitchFamily="18" charset="0"/>
              </a:rPr>
              <a:t>L’indication d’irradiation cranio-spinale</a:t>
            </a:r>
            <a:endParaRPr lang="en-US" altLang="en-US" sz="1200" dirty="0">
              <a:solidFill>
                <a:srgbClr val="000000"/>
              </a:solidFill>
              <a:latin typeface="Georgia" panose="02040502050405090303" pitchFamily="18" charset="0"/>
            </a:endParaRPr>
          </a:p>
          <a:p>
            <a:pPr marL="628650" lvl="1" indent="-171450" defTabSz="9144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409020205090404" pitchFamily="49" charset="0"/>
              <a:buChar char="o"/>
            </a:pPr>
            <a:r>
              <a:rPr lang="en-US" altLang="en-US" sz="1200" dirty="0">
                <a:solidFill>
                  <a:srgbClr val="000000"/>
                </a:solidFill>
                <a:latin typeface="Georgia" panose="02040502050405090303" pitchFamily="18" charset="0"/>
              </a:rPr>
              <a:t>L’adaptation du protocole de chimiothérapie</a:t>
            </a:r>
            <a:endParaRPr lang="en-US" altLang="en-US" sz="1200" dirty="0">
              <a:solidFill>
                <a:srgbClr val="000000"/>
              </a:solidFill>
              <a:latin typeface="Georgia" panose="02040502050405090303" pitchFamily="18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200" dirty="0">
              <a:latin typeface="Georgia" panose="02040502050405090303" pitchFamily="18" charset="0"/>
            </a:endParaRPr>
          </a:p>
        </p:txBody>
      </p:sp>
      <p:pic>
        <p:nvPicPr>
          <p:cNvPr id="10" name="Picture 9" descr="temp_slide_0_el_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3062287"/>
            <a:ext cx="6057900" cy="260985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71525" y="3548062"/>
            <a:ext cx="457200" cy="457200"/>
          </a:xfrm>
          <a:prstGeom prst="roundRect">
            <a:avLst>
              <a:gd name="adj" fmla="val 33333"/>
            </a:avLst>
          </a:prstGeom>
          <a:solidFill>
            <a:srgbClr val="E0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temp_icon_slide_0_el_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875" y="3681412"/>
            <a:ext cx="190500" cy="190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04925" y="3643312"/>
            <a:ext cx="2457450" cy="2505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9000"/>
              </a:lnSpc>
            </a:pPr>
            <a:r>
              <a:rPr lang="fr-FR" sz="1500" b="1" dirty="0">
                <a:solidFill>
                  <a:srgbClr val="2E5C8A"/>
                </a:solidFill>
                <a:latin typeface="Georgia" panose="02040502050405090303"/>
              </a:rPr>
              <a:t>Indications principales</a:t>
            </a:r>
            <a:endParaRPr sz="1500" b="1" dirty="0">
              <a:solidFill>
                <a:srgbClr val="2E5C8A"/>
              </a:solidFill>
              <a:latin typeface="Georgia" panose="02040502050405090303"/>
            </a:endParaRPr>
          </a:p>
        </p:txBody>
      </p:sp>
      <p:pic>
        <p:nvPicPr>
          <p:cNvPr id="14" name="Picture 13" descr="temp_icon_slide_0_el_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5" y="4176712"/>
            <a:ext cx="76200" cy="152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6788" y="4746902"/>
            <a:ext cx="49339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000000"/>
                </a:solidFill>
                <a:latin typeface="Georgia" panose="02040502050405090303" pitchFamily="18" charset="0"/>
              </a:rPr>
              <a:t>Suspicion d’une tumeur de haut grade ou embryonnaire</a:t>
            </a:r>
            <a:r>
              <a:rPr sz="1200" b="1" dirty="0">
                <a:solidFill>
                  <a:srgbClr val="000000"/>
                </a:solidFill>
                <a:latin typeface="Georgia" panose="02040502050405090303" pitchFamily="18" charset="0"/>
              </a:rPr>
              <a:t>:</a:t>
            </a:r>
            <a:r>
              <a:rPr sz="1200" b="1" dirty="0">
                <a:solidFill>
                  <a:srgbClr val="666666"/>
                </a:solidFill>
                <a:latin typeface="Georgia" panose="02040502050405090303" pitchFamily="18" charset="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Georgia" panose="02040502050405090303" pitchFamily="18" charset="0"/>
              </a:rPr>
              <a:t>CPC, ETMR, ATRT, Gliome de haut grade, Épendymome anaplasique</a:t>
            </a:r>
            <a:endParaRPr lang="en-US" altLang="en-US" sz="1200" dirty="0">
              <a:solidFill>
                <a:srgbClr val="000000"/>
              </a:solidFill>
              <a:latin typeface="Georgia" panose="02040502050405090303" pitchFamily="18" charset="0"/>
            </a:endParaRPr>
          </a:p>
        </p:txBody>
      </p:sp>
      <p:pic>
        <p:nvPicPr>
          <p:cNvPr id="16" name="Picture 15" descr="temp_icon_slide_0_el_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5" y="4748212"/>
            <a:ext cx="76200" cy="152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66787" y="4109850"/>
            <a:ext cx="493395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rgbClr val="000000"/>
                </a:solidFill>
                <a:latin typeface="Georgia" panose="02040502050405090303" pitchFamily="18" charset="0"/>
              </a:rPr>
              <a:t>Signes radiologiques d’agressivité</a:t>
            </a:r>
            <a:r>
              <a:rPr sz="1200" dirty="0">
                <a:solidFill>
                  <a:srgbClr val="000000"/>
                </a:solidFill>
                <a:latin typeface="Georgia" panose="02040502050405090303" pitchFamily="18" charset="0"/>
              </a:rPr>
              <a:t>:</a:t>
            </a:r>
            <a:r>
              <a:rPr sz="1200" dirty="0">
                <a:solidFill>
                  <a:srgbClr val="666666"/>
                </a:solidFill>
                <a:latin typeface="Georgia" panose="02040502050405090303" pitchFamily="18" charset="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Georgia" panose="02040502050405090303" pitchFamily="18" charset="0"/>
              </a:rPr>
              <a:t>Envahissement parenchymateux, rehaussement leptomeningé suspect, nécrose tumorale, restriction marquée de diffusion, Œdème vasogénique important</a:t>
            </a:r>
            <a:endParaRPr lang="en-US" altLang="en-US" sz="1200" dirty="0">
              <a:latin typeface="Georgia" panose="02040502050405090303" pitchFamily="18" charset="0"/>
            </a:endParaRPr>
          </a:p>
        </p:txBody>
      </p:sp>
      <p:pic>
        <p:nvPicPr>
          <p:cNvPr id="18" name="Picture 17" descr="temp_slide_0_el_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8350" y="3062286"/>
            <a:ext cx="6057900" cy="2908931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6334125" y="3548062"/>
            <a:ext cx="457200" cy="457200"/>
          </a:xfrm>
          <a:prstGeom prst="roundRect">
            <a:avLst>
              <a:gd name="adj" fmla="val 33333"/>
            </a:avLst>
          </a:prstGeom>
          <a:solidFill>
            <a:srgbClr val="E8F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temp_icon_slide_0_el_1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1287" y="3681412"/>
            <a:ext cx="142875" cy="1905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867525" y="3643312"/>
            <a:ext cx="30099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9000"/>
              </a:lnSpc>
            </a:pPr>
            <a:r>
              <a:rPr sz="1500" b="1">
                <a:solidFill>
                  <a:srgbClr val="5B9BD5"/>
                </a:solidFill>
                <a:latin typeface="Georgia" panose="02040502050405090303"/>
              </a:rPr>
              <a:t>Recommandations</a:t>
            </a:r>
            <a:endParaRPr sz="1500" b="1">
              <a:solidFill>
                <a:srgbClr val="5B9BD5"/>
              </a:solidFill>
              <a:latin typeface="Georgia" panose="02040502050405090303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34125" y="4119562"/>
            <a:ext cx="5086350" cy="1292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 dirty="0">
                <a:solidFill>
                  <a:srgbClr val="000000"/>
                </a:solidFill>
                <a:latin typeface="Arial" panose="020B0604020202090204" pitchFamily="34" charset="0"/>
              </a:rPr>
              <a:t>IRM cérébrale et médullaire complète avec injection de gadolinium</a:t>
            </a:r>
            <a:endParaRPr lang="en-US" altLang="en-US" sz="1200" dirty="0">
              <a:latin typeface="Arial" panose="020B060402020209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  <a:latin typeface="Arial" panose="020B0604020202090204" pitchFamily="34" charset="0"/>
              </a:rPr>
              <a:t>Incluant :</a:t>
            </a:r>
            <a:endParaRPr lang="en-US" altLang="en-US" sz="1200" dirty="0">
              <a:latin typeface="Arial" panose="020B0604020202090204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  <a:latin typeface="Arial" panose="020B0604020202090204" pitchFamily="34" charset="0"/>
              </a:rPr>
              <a:t>Séquences T1 injectées en coupes fines (cerveau et moelle) </a:t>
            </a:r>
            <a:endParaRPr lang="en-US" altLang="en-US" sz="1200" dirty="0">
              <a:solidFill>
                <a:srgbClr val="000000"/>
              </a:solidFill>
              <a:latin typeface="Arial" panose="020B0604020202090204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  <a:latin typeface="Arial" panose="020B0604020202090204" pitchFamily="34" charset="0"/>
              </a:rPr>
              <a:t>Séquences de susceptibilité magnétique</a:t>
            </a:r>
            <a:endParaRPr lang="en-US" altLang="en-US" sz="1200" dirty="0">
              <a:solidFill>
                <a:srgbClr val="000000"/>
              </a:solidFill>
              <a:latin typeface="Arial" panose="020B060402020209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  <a:latin typeface="Arial" panose="020B0604020202090204" pitchFamily="34" charset="0"/>
              </a:rPr>
              <a:t>Exploration des citernes de la base</a:t>
            </a:r>
            <a:endParaRPr lang="en-US" altLang="en-US" sz="1200" dirty="0">
              <a:solidFill>
                <a:srgbClr val="000000"/>
              </a:solidFill>
              <a:latin typeface="Arial" panose="020B060402020209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000000"/>
                </a:solidFill>
                <a:latin typeface="Arial" panose="020B0604020202090204" pitchFamily="34" charset="0"/>
              </a:rPr>
              <a:t>Étude médullaire sur toute la hauteur</a:t>
            </a:r>
            <a:endParaRPr lang="en-US" altLang="en-US" sz="1200" dirty="0">
              <a:solidFill>
                <a:srgbClr val="000000"/>
              </a:solidFill>
              <a:latin typeface="Arial" panose="020B060402020209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200" dirty="0">
              <a:latin typeface="Arial" panose="020B060402020209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71500" y="5895975"/>
            <a:ext cx="11049000" cy="3905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>
            <a:off x="571500" y="5895975"/>
            <a:ext cx="11049000" cy="0"/>
          </a:xfrm>
          <a:prstGeom prst="line">
            <a:avLst/>
          </a:prstGeom>
          <a:ln w="9525">
            <a:solidFill>
              <a:srgbClr val="E0E0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9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7291" y="6028571"/>
            <a:ext cx="4324350" cy="1824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6000"/>
              </a:lnSpc>
            </a:pPr>
            <a:r>
              <a:rPr lang="en-US" sz="1200" dirty="0" err="1">
                <a:solidFill>
                  <a:srgbClr val="000000"/>
                </a:solidFill>
                <a:latin typeface="Georgia" panose="02040502050405090303"/>
              </a:rPr>
              <a:t>Tumeurs</a:t>
            </a:r>
            <a:r>
              <a:rPr lang="en-US" sz="1200" dirty="0">
                <a:solidFill>
                  <a:srgbClr val="000000"/>
                </a:solidFill>
                <a:latin typeface="Georgia" panose="020405020504050903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eorgia" panose="02040502050405090303"/>
              </a:rPr>
              <a:t>intraventriculaires</a:t>
            </a:r>
            <a:r>
              <a:rPr lang="en-US" sz="1200" dirty="0">
                <a:solidFill>
                  <a:srgbClr val="000000"/>
                </a:solidFill>
                <a:latin typeface="Georgia" panose="020405020504050903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eorgia" panose="02040502050405090303"/>
              </a:rPr>
              <a:t>supratentorielles</a:t>
            </a:r>
            <a:r>
              <a:rPr lang="en-US" sz="1200" dirty="0">
                <a:solidFill>
                  <a:srgbClr val="000000"/>
                </a:solidFill>
                <a:latin typeface="Georgia" panose="020405020504050903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eorgia" panose="02040502050405090303"/>
              </a:rPr>
              <a:t>pédiatriques</a:t>
            </a:r>
            <a:endParaRPr lang="en-US" sz="1200" dirty="0">
              <a:solidFill>
                <a:srgbClr val="000000"/>
              </a:solidFill>
              <a:latin typeface="Georgia" panose="02040502050405090303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3259</Words>
  <Application>WPS Writer</Application>
  <PresentationFormat>Widescreen</PresentationFormat>
  <Paragraphs>120</Paragraphs>
  <Slides>5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9" baseType="lpstr">
      <vt:lpstr>Arial</vt:lpstr>
      <vt:lpstr>SimSun</vt:lpstr>
      <vt:lpstr>Wingdings</vt:lpstr>
      <vt:lpstr>Arial</vt:lpstr>
      <vt:lpstr>Georgia</vt:lpstr>
      <vt:lpstr>Georgia</vt:lpstr>
      <vt:lpstr>Courier New</vt:lpstr>
      <vt:lpstr>Calibri</vt:lpstr>
      <vt:lpstr>Helvetica Neue</vt:lpstr>
      <vt:lpstr>Microsoft YaHei</vt:lpstr>
      <vt:lpstr>汉仪旗黑</vt:lpstr>
      <vt:lpstr>Arial Unicode MS</vt:lpstr>
      <vt:lpstr>宋体-简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dokie</dc:creator>
  <dc:description>generated using python-pptx</dc:description>
  <cp:lastModifiedBy>yousra</cp:lastModifiedBy>
  <cp:revision>18</cp:revision>
  <dcterms:created xsi:type="dcterms:W3CDTF">2026-02-27T22:58:35Z</dcterms:created>
  <dcterms:modified xsi:type="dcterms:W3CDTF">2026-02-27T22:58:35Z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1B4A3DD461CDF5CB9A1F9F6908FAE6E9_42</vt:lpwstr>
  </property>
  <property fmtid="{D5CDD505-2E9C-101B-9397-08002B2CF9AE}" pid="3" name="KSOProductBuildVer">
    <vt:lpwstr>1033-12.1.21937.21937</vt:lpwstr>
  </property>
</Properties>
</file>