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6"/>
  </p:notesMasterIdLst>
  <p:sldIdLst>
    <p:sldId id="265" r:id="rId2"/>
    <p:sldId id="376" r:id="rId3"/>
    <p:sldId id="377" r:id="rId4"/>
    <p:sldId id="379" r:id="rId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FF635539-376E-E145-9241-F3085F225201}">
          <p14:sldIdLst>
            <p14:sldId id="265"/>
            <p14:sldId id="376"/>
            <p14:sldId id="377"/>
            <p14:sldId id="3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7DA4"/>
    <a:srgbClr val="98175A"/>
    <a:srgbClr val="0E7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79755" autoAdjust="0"/>
  </p:normalViewPr>
  <p:slideViewPr>
    <p:cSldViewPr snapToGrid="0">
      <p:cViewPr varScale="1">
        <p:scale>
          <a:sx n="118" d="100"/>
          <a:sy n="118" d="100"/>
        </p:scale>
        <p:origin x="20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006BE-67F1-4154-9C7F-89EB8F2F867C}" type="datetimeFigureOut">
              <a:rPr lang="fr-FR" smtClean="0"/>
              <a:pPr/>
              <a:t>26/02/2026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31EF1-900C-4D33-BDE7-E11E5855CBB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31EF1-900C-4D33-BDE7-E11E5855CBB5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31EF1-900C-4D33-BDE7-E11E5855CBB5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369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31EF1-900C-4D33-BDE7-E11E5855CBB5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366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La on note le rehaussement intense et homogène du nodule mural </a:t>
            </a:r>
            <a:r>
              <a:rPr lang="fr-F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apres</a:t>
            </a:r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 injection de PDC.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31EF1-900C-4D33-BDE7-E11E5855CBB5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86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1C368E-B560-6864-EFD3-4088121F4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33003F5-E4C3-C8B2-DE87-D68F4B94F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1F1E0B-12CA-EAB7-7494-7B7F1F81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D934D0-CEE2-A413-35C0-4C332618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EFF1EE-C298-FEEE-CC83-6434B79F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9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29C05-AB77-B93C-DF76-20D94453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1BEB85-C869-C434-FF2E-BC776F49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C2BE96-7A63-200A-0EE0-3F74658E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DBF950-E5F7-52EA-8B9B-F88E5B52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35AED8-813D-0C93-0FB1-A33C44029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34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1CE2D-7086-2FFB-382B-64CD35A9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7850B-D44D-A0DA-EE97-F7C473420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530A52-380B-A651-3B15-61FF0E855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A452B3-6A23-54FA-62AD-36256696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C95C83-F5F6-46DE-7E8D-66DE2094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8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B939D-C052-63F3-F171-A8E86E1F0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AFF84D-389D-5F62-2AEE-125250348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C3A8A5-0A3D-14E1-1AF3-EE27EFBD5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2F3BA5-A92E-5B5C-C53E-92F9DFBC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CDB055-7F92-0EF2-2E7E-EA8AEE34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61F272-F862-7898-52F5-1378C96D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50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21160-4F17-C014-EDA1-5896179D0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EA2B6D-5C59-810D-1F02-59D221F85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82A81B-3733-78F4-A8C7-8D10C3E94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BD5993-BE05-E9D0-BC23-6C5E0A776C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A16DB2-8318-B2C1-763D-66DF9511E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B1AF3BD-C743-9F0E-0BC1-E11508E9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D343D35-542B-C701-4B62-0C34F855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8A3A5EC-3517-2DEF-A1FA-C992A363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76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46EA69-73CE-F2F4-E7DA-066D8A29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5BDB84-082D-77D4-6E22-98D791A6A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9BE153-D512-C553-BD2A-36E8E59E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0348F6-6386-F869-251E-D248AABD0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749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E788B36-9548-4182-37E5-445C57DAC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08A65FD-ECD2-B7BE-71C8-468FB3ED2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F0036B-5832-B2B9-7972-3D764EF5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1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CF3291-7AF5-B53B-B94C-CEA2E8E7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13286F-B38E-54EA-3217-C517B2612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CA7D07-65A9-CCCB-6A50-20456779F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7A09DD-8782-74A8-7769-BCF16C5A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7A1A5B-CBC0-DE62-7F6D-74466840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7FE68B-BDA2-FA5E-7ED8-C8D6935B0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3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3F6C-8AC0-F99E-62BD-1DA0DC1C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F15CCD1-AC79-2E50-791A-64C2E6A68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753001-C072-AD75-1454-58F11AC35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404455-8D07-C4B2-2D47-E59BEAB92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AF7492-321B-8893-E0DD-501724D1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105B4A5-F0AB-2940-EE14-EA08FEEF0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341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B1E818-F932-960D-A919-47C1B63B7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B6D4D5-97EE-3D89-DFA0-2D51D2988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D61796-0E18-BF79-D5AF-0E2BA8B93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0AB175-1291-BF53-57AE-E14ADE596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29CE6A-094B-8D74-60D5-FD1F9BCED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9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4FA01F2-A8CA-24A4-E8AE-83FD047FCF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B7F488-1C3B-64A2-3C2F-D21D6A90E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6C6A08-DCD4-C69B-53D0-43935D29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BA4A61-0C06-A2CC-6F1A-20AEF148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73F82D-F2A8-3D47-8A7C-207AB6A1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7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081464-AE1C-428D-A60C-678119E7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4B7F08-CE51-E885-0F80-6195659E3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8AD1B-E78F-CB5E-9690-DF59702FF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pPr/>
              <a:t>2/26/26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14A54B-FB8A-AF65-C84E-430EBEF41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DEF78A-05CA-4112-74CC-0B4EB8A46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71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AD700DD0-9C42-8C37-0E52-97699B129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66" y="1075933"/>
            <a:ext cx="6960164" cy="376253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b="1" dirty="0"/>
              <a:t>Maladie de von Hippel–Lindau</a:t>
            </a:r>
            <a:r>
              <a:rPr lang="fr-MA" sz="2000" dirty="0"/>
              <a:t> : Syndrome familial de prédisposition au cancer multi systémique.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dirty="0"/>
              <a:t>Transmission autosomique dominante.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b="1" dirty="0"/>
              <a:t>Mutation germinale du gène suppresseur de tumeur VHL</a:t>
            </a:r>
            <a:r>
              <a:rPr lang="fr-MA" sz="2000" dirty="0"/>
              <a:t>,</a:t>
            </a:r>
          </a:p>
          <a:p>
            <a:pPr marL="0" indent="0">
              <a:lnSpc>
                <a:spcPct val="150000"/>
              </a:lnSpc>
              <a:buClr>
                <a:srgbClr val="C00000"/>
              </a:buClr>
              <a:buNone/>
            </a:pPr>
            <a:r>
              <a:rPr lang="fr-MA" sz="2000" dirty="0"/>
              <a:t> situé sur le </a:t>
            </a:r>
            <a:r>
              <a:rPr lang="fr-MA" sz="2000" b="1" dirty="0"/>
              <a:t>bras court du chromosome 3.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dirty="0"/>
              <a:t>Expressivité variable.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dirty="0">
                <a:solidFill>
                  <a:srgbClr val="000000"/>
                </a:solidFill>
                <a:latin typeface="-webkit-standard"/>
              </a:rPr>
              <a:t>A</a:t>
            </a:r>
            <a:r>
              <a:rPr lang="fr-MA" sz="2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tteintes : </a:t>
            </a:r>
            <a:r>
              <a:rPr lang="fr-MA" sz="20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</a:t>
            </a:r>
            <a:r>
              <a:rPr lang="fr-MA" sz="2000" b="1" i="0" u="none" strike="noStrike" dirty="0">
                <a:solidFill>
                  <a:srgbClr val="000000"/>
                </a:solidFill>
                <a:effectLst/>
              </a:rPr>
              <a:t>ystème nerveux central (SNC)</a:t>
            </a:r>
            <a:r>
              <a:rPr lang="fr-MA" sz="2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ainsi que de </a:t>
            </a:r>
            <a:r>
              <a:rPr lang="fr-MA" sz="2000" b="1" i="0" u="none" strike="noStrike" dirty="0">
                <a:solidFill>
                  <a:srgbClr val="000000"/>
                </a:solidFill>
                <a:effectLst/>
              </a:rPr>
              <a:t>nombreux organes viscéraux</a:t>
            </a:r>
            <a:endParaRPr lang="fr-MA" sz="2000" dirty="0"/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MA" sz="2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5AB8C5-E215-D4A9-3E79-4D9B29DA5A01}"/>
              </a:ext>
            </a:extLst>
          </p:cNvPr>
          <p:cNvSpPr txBox="1"/>
          <p:nvPr/>
        </p:nvSpPr>
        <p:spPr>
          <a:xfrm>
            <a:off x="1455388" y="305036"/>
            <a:ext cx="6233225" cy="600164"/>
          </a:xfrm>
          <a:prstGeom prst="rect">
            <a:avLst/>
          </a:prstGeom>
          <a:gradFill flip="none" rotWithShape="1">
            <a:gsLst>
              <a:gs pos="0">
                <a:srgbClr val="177DA4">
                  <a:tint val="66000"/>
                  <a:satMod val="160000"/>
                </a:srgbClr>
              </a:gs>
              <a:gs pos="50000">
                <a:srgbClr val="177DA4">
                  <a:tint val="44500"/>
                  <a:satMod val="160000"/>
                </a:srgbClr>
              </a:gs>
              <a:gs pos="100000">
                <a:srgbClr val="177DA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0800">
            <a:solidFill>
              <a:srgbClr val="0070C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3300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</a:p>
        </p:txBody>
      </p:sp>
      <p:pic>
        <p:nvPicPr>
          <p:cNvPr id="7" name="Image 6" descr="Une image contenant illustration, dessin humoristique, art&#10;&#10;Description générée automatiquement">
            <a:extLst>
              <a:ext uri="{FF2B5EF4-FFF2-40B4-BE49-F238E27FC236}">
                <a16:creationId xmlns:a16="http://schemas.microsoft.com/office/drawing/2014/main" id="{22C652B7-D225-2C29-6444-F6C548BF5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96" y="1738373"/>
            <a:ext cx="2366590" cy="205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AD700DD0-9C42-8C37-0E52-97699B129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66" y="1075933"/>
            <a:ext cx="8827468" cy="376253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dirty="0"/>
              <a:t>Caractérisée par le développement de kystes et/ou de tumeurs, bénignes ou malignes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dirty="0"/>
              <a:t>Tumeur caractéristique : hémangioblastome</a:t>
            </a:r>
          </a:p>
          <a:p>
            <a:pPr marL="342900" lvl="1" indent="0">
              <a:lnSpc>
                <a:spcPct val="150000"/>
              </a:lnSpc>
              <a:buClr>
                <a:srgbClr val="C00000"/>
              </a:buClr>
              <a:buNone/>
            </a:pPr>
            <a:r>
              <a:rPr lang="fr-MA" sz="1700" dirty="0"/>
              <a:t>Tumeur bénigne hypervasculaire</a:t>
            </a:r>
          </a:p>
          <a:p>
            <a:pPr marL="342900" lvl="1" indent="0">
              <a:lnSpc>
                <a:spcPct val="150000"/>
              </a:lnSpc>
              <a:buClr>
                <a:srgbClr val="C00000"/>
              </a:buClr>
              <a:buNone/>
            </a:pPr>
            <a:r>
              <a:rPr lang="fr-MA" sz="1700" dirty="0"/>
              <a:t>Constituée de néovaisseaux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fr-MA" sz="2000" dirty="0"/>
              <a:t>Localisations préférentielles des Hémangioblastomes :</a:t>
            </a:r>
          </a:p>
          <a:p>
            <a:pPr marL="342900" lvl="1" indent="0">
              <a:lnSpc>
                <a:spcPct val="150000"/>
              </a:lnSpc>
              <a:buClr>
                <a:srgbClr val="C00000"/>
              </a:buClr>
              <a:buNone/>
            </a:pPr>
            <a:r>
              <a:rPr lang="fr-MA" sz="1700" dirty="0"/>
              <a:t>Système nerveux central , rétine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fr-MA" sz="2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5AB8C5-E215-D4A9-3E79-4D9B29DA5A01}"/>
              </a:ext>
            </a:extLst>
          </p:cNvPr>
          <p:cNvSpPr txBox="1"/>
          <p:nvPr/>
        </p:nvSpPr>
        <p:spPr>
          <a:xfrm>
            <a:off x="1455388" y="305036"/>
            <a:ext cx="6233225" cy="600164"/>
          </a:xfrm>
          <a:prstGeom prst="rect">
            <a:avLst/>
          </a:prstGeom>
          <a:gradFill flip="none" rotWithShape="1">
            <a:gsLst>
              <a:gs pos="0">
                <a:srgbClr val="177DA4">
                  <a:tint val="66000"/>
                  <a:satMod val="160000"/>
                </a:srgbClr>
              </a:gs>
              <a:gs pos="50000">
                <a:srgbClr val="177DA4">
                  <a:tint val="44500"/>
                  <a:satMod val="160000"/>
                </a:srgbClr>
              </a:gs>
              <a:gs pos="100000">
                <a:srgbClr val="177DA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0800">
            <a:solidFill>
              <a:srgbClr val="0070C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3300" dirty="0">
                <a:solidFill>
                  <a:schemeClr val="accent1">
                    <a:lumMod val="75000"/>
                  </a:schemeClr>
                </a:solidFill>
              </a:rPr>
              <a:t>GENERALITÉS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610610-B7BD-D704-15FE-F8333E62D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889" y="2211090"/>
            <a:ext cx="1985544" cy="149221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523069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C5AB8C5-E215-D4A9-3E79-4D9B29DA5A01}"/>
              </a:ext>
            </a:extLst>
          </p:cNvPr>
          <p:cNvSpPr txBox="1"/>
          <p:nvPr/>
        </p:nvSpPr>
        <p:spPr>
          <a:xfrm>
            <a:off x="1455388" y="305036"/>
            <a:ext cx="6233225" cy="646331"/>
          </a:xfrm>
          <a:prstGeom prst="rect">
            <a:avLst/>
          </a:prstGeom>
          <a:gradFill flip="none" rotWithShape="1">
            <a:gsLst>
              <a:gs pos="0">
                <a:srgbClr val="177DA4">
                  <a:tint val="66000"/>
                  <a:satMod val="160000"/>
                </a:srgbClr>
              </a:gs>
              <a:gs pos="50000">
                <a:srgbClr val="177DA4">
                  <a:tint val="44500"/>
                  <a:satMod val="160000"/>
                </a:srgbClr>
              </a:gs>
              <a:gs pos="100000">
                <a:srgbClr val="177DA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0800">
            <a:solidFill>
              <a:srgbClr val="0070C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MA" sz="3600" dirty="0">
                <a:solidFill>
                  <a:schemeClr val="accent1">
                    <a:lumMod val="75000"/>
                  </a:schemeClr>
                </a:solidFill>
                <a:effectLst/>
              </a:rPr>
              <a:t>Atteintes </a:t>
            </a:r>
            <a:r>
              <a:rPr lang="fr-MA" sz="3600" dirty="0">
                <a:solidFill>
                  <a:schemeClr val="accent1">
                    <a:lumMod val="75000"/>
                  </a:schemeClr>
                </a:solidFill>
              </a:rPr>
              <a:t>neurologiques</a:t>
            </a:r>
            <a:endParaRPr lang="fr-FR" sz="3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685175-4AE2-380B-FE26-314517B64286}"/>
              </a:ext>
            </a:extLst>
          </p:cNvPr>
          <p:cNvSpPr txBox="1"/>
          <p:nvPr/>
        </p:nvSpPr>
        <p:spPr>
          <a:xfrm>
            <a:off x="344347" y="1071187"/>
            <a:ext cx="845530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i="0" u="none" strike="noStrike" dirty="0">
                <a:solidFill>
                  <a:srgbClr val="C00000"/>
                </a:solidFill>
                <a:effectLst/>
              </a:rPr>
              <a:t>Hémangioblastomes du SNC</a:t>
            </a:r>
          </a:p>
          <a:p>
            <a:pPr marL="342900" indent="-342900">
              <a:buClr>
                <a:srgbClr val="98175A"/>
              </a:buClr>
              <a:buFont typeface="Arial" panose="020B0604020202020204" pitchFamily="34" charset="0"/>
              <a:buChar char="•"/>
            </a:pPr>
            <a:r>
              <a:rPr lang="fr-MA" sz="2000" b="1" dirty="0"/>
              <a:t>60–80 % </a:t>
            </a:r>
            <a:r>
              <a:rPr lang="fr-MA" sz="2000" dirty="0"/>
              <a:t>des patients VHL</a:t>
            </a:r>
          </a:p>
          <a:p>
            <a:pPr marL="342900" indent="-342900">
              <a:buClr>
                <a:srgbClr val="98175A"/>
              </a:buClr>
              <a:buFont typeface="Arial" panose="020B0604020202020204" pitchFamily="34" charset="0"/>
              <a:buChar char="•"/>
            </a:pPr>
            <a:r>
              <a:rPr lang="fr-MA" sz="2000" dirty="0"/>
              <a:t>Diagnostic le plus souvent à la 3ᵉ décennie</a:t>
            </a:r>
          </a:p>
          <a:p>
            <a:pPr marL="342900" indent="-342900">
              <a:buClr>
                <a:srgbClr val="98175A"/>
              </a:buClr>
              <a:buFont typeface="Arial" panose="020B0604020202020204" pitchFamily="34" charset="0"/>
              <a:buChar char="•"/>
            </a:pPr>
            <a:r>
              <a:rPr lang="fr-MA" sz="2000" dirty="0">
                <a:solidFill>
                  <a:srgbClr val="000000"/>
                </a:solidFill>
              </a:rPr>
              <a:t>T</a:t>
            </a:r>
            <a:r>
              <a:rPr lang="fr-MA" sz="2000" i="0" u="none" strike="noStrike" dirty="0">
                <a:solidFill>
                  <a:srgbClr val="000000"/>
                </a:solidFill>
                <a:effectLst/>
              </a:rPr>
              <a:t>umeur bénigne hypervasculaire</a:t>
            </a:r>
            <a:endParaRPr lang="fr-MA" sz="2000" dirty="0">
              <a:solidFill>
                <a:srgbClr val="000000"/>
              </a:solidFill>
            </a:endParaRPr>
          </a:p>
          <a:p>
            <a:pPr marL="342900" indent="-342900" algn="l">
              <a:buClr>
                <a:srgbClr val="98175A"/>
              </a:buClr>
              <a:buFont typeface="Arial" panose="020B0604020202020204" pitchFamily="34" charset="0"/>
              <a:buChar char="•"/>
            </a:pPr>
            <a:r>
              <a:rPr lang="fr-MA" sz="2000" i="0" u="none" strike="noStrike" dirty="0">
                <a:solidFill>
                  <a:srgbClr val="000000"/>
                </a:solidFill>
                <a:effectLst/>
              </a:rPr>
              <a:t>Localisations :</a:t>
            </a:r>
          </a:p>
          <a:p>
            <a:pPr algn="l"/>
            <a:r>
              <a:rPr lang="fr-MA" sz="2000" i="0" u="none" strike="noStrike" dirty="0">
                <a:solidFill>
                  <a:srgbClr val="000000"/>
                </a:solidFill>
                <a:effectLst/>
              </a:rPr>
              <a:t>            </a:t>
            </a:r>
            <a:r>
              <a:rPr lang="fr-MA" sz="2000" b="1" i="0" u="none" strike="noStrike" dirty="0">
                <a:solidFill>
                  <a:srgbClr val="000000"/>
                </a:solidFill>
                <a:effectLst/>
              </a:rPr>
              <a:t>Cervelet : 44–72 % </a:t>
            </a:r>
            <a:r>
              <a:rPr lang="fr-MA" sz="2000" i="0" u="none" strike="noStrike" dirty="0">
                <a:solidFill>
                  <a:srgbClr val="000000"/>
                </a:solidFill>
                <a:effectLst/>
              </a:rPr>
              <a:t>, moelle épinière : 13–50 % , tronc cérébral : 10–25 %</a:t>
            </a:r>
          </a:p>
          <a:p>
            <a:pPr marL="342900" indent="-342900">
              <a:buClr>
                <a:srgbClr val="98175A"/>
              </a:buClr>
              <a:buFont typeface="Arial" panose="020B0604020202020204" pitchFamily="34" charset="0"/>
              <a:buChar char="•"/>
            </a:pPr>
            <a:r>
              <a:rPr lang="fr-MA" sz="2000" dirty="0"/>
              <a:t>Symptômes les plus fréquents : céphalées (75 %), ataxie (55 %), dysmétrie (29 %) et l’hydrocéphalie obstructive (28 %).</a:t>
            </a:r>
          </a:p>
          <a:p>
            <a:pPr lvl="1"/>
            <a:endParaRPr lang="fr-MA" sz="2000" dirty="0"/>
          </a:p>
          <a:p>
            <a:pPr lvl="1"/>
            <a:r>
              <a:rPr lang="fr-MA" i="0" u="none" strike="noStrike" dirty="0">
                <a:solidFill>
                  <a:srgbClr val="000000"/>
                </a:solidFill>
                <a:effectLst/>
              </a:rPr>
              <a:t>Bien que les </a:t>
            </a:r>
            <a:r>
              <a:rPr lang="fr-MA" i="0" u="none" strike="noStrike" dirty="0" err="1">
                <a:solidFill>
                  <a:srgbClr val="000000"/>
                </a:solidFill>
                <a:effectLst/>
              </a:rPr>
              <a:t>hémangioblastomes</a:t>
            </a:r>
            <a:r>
              <a:rPr lang="fr-MA" i="0" u="none" strike="noStrike" dirty="0">
                <a:solidFill>
                  <a:srgbClr val="000000"/>
                </a:solidFill>
                <a:effectLst/>
              </a:rPr>
              <a:t> du SNC soient classés par l’OMS comme des tumeurs de bas grade (grade I), ils peuvent être responsables d’une morbidité significative</a:t>
            </a:r>
            <a:endParaRPr lang="fr-MA" dirty="0">
              <a:solidFill>
                <a:srgbClr val="000000"/>
              </a:solidFill>
            </a:endParaRPr>
          </a:p>
          <a:p>
            <a:endParaRPr lang="fr-MA" sz="2000" i="0" u="none" strike="noStrike" dirty="0">
              <a:solidFill>
                <a:srgbClr val="000000"/>
              </a:solidFill>
              <a:effectLst/>
            </a:endParaRPr>
          </a:p>
          <a:p>
            <a:endParaRPr lang="fr-FR" dirty="0"/>
          </a:p>
        </p:txBody>
      </p:sp>
      <p:pic>
        <p:nvPicPr>
          <p:cNvPr id="12" name="Image 11" descr="Une image contenant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4D29CEC1-E0DD-9BCC-4EC1-73B5B033B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72" y="3761772"/>
            <a:ext cx="426752" cy="42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42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Photographie de nature morte, nature morte, noir et blanc, Photographie monochrome&#10;&#10;Description générée automatiquement">
            <a:extLst>
              <a:ext uri="{FF2B5EF4-FFF2-40B4-BE49-F238E27FC236}">
                <a16:creationId xmlns:a16="http://schemas.microsoft.com/office/drawing/2014/main" id="{06E4F272-93E3-D91F-96EE-0F1855EFF0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64" r="9273"/>
          <a:stretch/>
        </p:blipFill>
        <p:spPr>
          <a:xfrm>
            <a:off x="84994" y="1370325"/>
            <a:ext cx="2166570" cy="2659835"/>
          </a:xfrm>
          <a:prstGeom prst="rect">
            <a:avLst/>
          </a:prstGeom>
        </p:spPr>
      </p:pic>
      <p:pic>
        <p:nvPicPr>
          <p:cNvPr id="11" name="Image 10" descr="Une image contenant Photographie de nature morte, noir et blanc, monochrome&#10;&#10;Description générée automatiquement">
            <a:extLst>
              <a:ext uri="{FF2B5EF4-FFF2-40B4-BE49-F238E27FC236}">
                <a16:creationId xmlns:a16="http://schemas.microsoft.com/office/drawing/2014/main" id="{A6E696EA-0E82-F465-F4B3-8C17A33F58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80" r="12644"/>
          <a:stretch/>
        </p:blipFill>
        <p:spPr>
          <a:xfrm>
            <a:off x="2283755" y="1370326"/>
            <a:ext cx="2116717" cy="2722772"/>
          </a:xfrm>
          <a:prstGeom prst="rect">
            <a:avLst/>
          </a:prstGeom>
        </p:spPr>
      </p:pic>
      <p:pic>
        <p:nvPicPr>
          <p:cNvPr id="14" name="Image 13" descr="Une image contenant Photographie de nature morte, monochrome, noir et blanc, nature morte&#10;&#10;Description générée automatiquement">
            <a:extLst>
              <a:ext uri="{FF2B5EF4-FFF2-40B4-BE49-F238E27FC236}">
                <a16:creationId xmlns:a16="http://schemas.microsoft.com/office/drawing/2014/main" id="{9D47A48C-FE01-AA5F-F618-720985C348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24" r="13926"/>
          <a:stretch/>
        </p:blipFill>
        <p:spPr>
          <a:xfrm>
            <a:off x="4307873" y="1370326"/>
            <a:ext cx="2320435" cy="2777028"/>
          </a:xfrm>
          <a:prstGeom prst="rect">
            <a:avLst/>
          </a:prstGeom>
        </p:spPr>
      </p:pic>
      <p:pic>
        <p:nvPicPr>
          <p:cNvPr id="18" name="Image 17" descr="Une image contenant noir et blanc, Photographie de nature morte, monochrome, crâne&#10;&#10;Description générée automatiquement">
            <a:extLst>
              <a:ext uri="{FF2B5EF4-FFF2-40B4-BE49-F238E27FC236}">
                <a16:creationId xmlns:a16="http://schemas.microsoft.com/office/drawing/2014/main" id="{5170A11E-A64B-8060-BF8D-FFA86A306C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64" t="11845" r="7862"/>
          <a:stretch/>
        </p:blipFill>
        <p:spPr>
          <a:xfrm>
            <a:off x="6607152" y="1370326"/>
            <a:ext cx="2536848" cy="26855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CE2E033-A2AD-7444-F5E9-86A265F4D818}"/>
              </a:ext>
            </a:extLst>
          </p:cNvPr>
          <p:cNvSpPr/>
          <p:nvPr/>
        </p:nvSpPr>
        <p:spPr>
          <a:xfrm>
            <a:off x="1504709" y="4363656"/>
            <a:ext cx="6123007" cy="5092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1600" b="1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fr-MA" sz="1600" b="1" dirty="0">
                <a:solidFill>
                  <a:schemeClr val="bg1"/>
                </a:solidFill>
              </a:rPr>
              <a:t>L</a:t>
            </a:r>
            <a:r>
              <a:rPr lang="fr-MA" sz="1600" b="1" i="0" u="none" strike="noStrike" dirty="0">
                <a:solidFill>
                  <a:schemeClr val="bg1"/>
                </a:solidFill>
                <a:effectLst/>
              </a:rPr>
              <a:t>ésion kystique de la fosse cérébrale postérieure associée à un nodule mural rehaussé après injection de produit de contraste.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E7BFA52-AB55-F25E-4614-C1E70BC6081E}"/>
              </a:ext>
            </a:extLst>
          </p:cNvPr>
          <p:cNvSpPr txBox="1"/>
          <p:nvPr/>
        </p:nvSpPr>
        <p:spPr>
          <a:xfrm>
            <a:off x="0" y="368907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600" b="0" i="0" u="none" strike="noStrike" dirty="0">
                <a:solidFill>
                  <a:schemeClr val="bg1"/>
                </a:solidFill>
                <a:effectLst/>
              </a:rPr>
              <a:t>T2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01048C-B63C-F3E2-E906-381804E4086F}"/>
              </a:ext>
            </a:extLst>
          </p:cNvPr>
          <p:cNvSpPr txBox="1"/>
          <p:nvPr/>
        </p:nvSpPr>
        <p:spPr>
          <a:xfrm>
            <a:off x="2286000" y="3691607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600" b="0" i="0" u="none" strike="noStrike" dirty="0">
                <a:solidFill>
                  <a:schemeClr val="bg1"/>
                </a:solidFill>
                <a:effectLst/>
              </a:rPr>
              <a:t>T1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977291B-A78B-CAAF-73E7-756DA606C8AB}"/>
              </a:ext>
            </a:extLst>
          </p:cNvPr>
          <p:cNvSpPr txBox="1"/>
          <p:nvPr/>
        </p:nvSpPr>
        <p:spPr>
          <a:xfrm>
            <a:off x="4536372" y="369413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600" b="0" i="0" u="none" strike="noStrike" dirty="0">
                <a:solidFill>
                  <a:schemeClr val="bg1"/>
                </a:solidFill>
                <a:effectLst/>
              </a:rPr>
              <a:t>T1 +C</a:t>
            </a:r>
            <a:endParaRPr lang="fr-F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8150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31133</TotalTime>
  <Words>230</Words>
  <Application>Microsoft Macintosh PowerPoint</Application>
  <PresentationFormat>Affichage à l'écran (16:9)</PresentationFormat>
  <Paragraphs>33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-webkit-standard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RADIOANATOMIE DU GLOBE OCULAIRE</dc:title>
  <dc:creator>DELL</dc:creator>
  <cp:lastModifiedBy>Oussama YOUSFI</cp:lastModifiedBy>
  <cp:revision>110</cp:revision>
  <dcterms:created xsi:type="dcterms:W3CDTF">2021-02-27T19:25:52Z</dcterms:created>
  <dcterms:modified xsi:type="dcterms:W3CDTF">2026-02-26T15:41:10Z</dcterms:modified>
</cp:coreProperties>
</file>