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7900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91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44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3497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520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447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689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3197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20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461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4405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588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1852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1851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713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4117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5016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46BD686-EB55-4845-9AF1-C33016C05857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736FB6-526B-4CA2-8AB4-321E2C8F9CD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573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50264" y="1447800"/>
            <a:ext cx="9089876" cy="3329581"/>
          </a:xfrm>
        </p:spPr>
        <p:txBody>
          <a:bodyPr>
            <a:normAutofit/>
          </a:bodyPr>
          <a:lstStyle/>
          <a:p>
            <a:pPr algn="ctr"/>
            <a:r>
              <a:rPr lang="fr-FR" sz="3800" b="1" u="sng" dirty="0"/>
              <a:t>LES MALFORMATIONS THORACIQUES CONGENITALES : MODE D’EMPLOI</a:t>
            </a:r>
            <a:r>
              <a:rPr lang="fr-FR" dirty="0" smtClean="0">
                <a:effectLst/>
              </a:rPr>
              <a:t/>
            </a:r>
            <a:br>
              <a:rPr lang="fr-FR" dirty="0" smtClean="0">
                <a:effectLst/>
              </a:rPr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5910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 smtClean="0"/>
              <a:t>Introduction 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825625"/>
            <a:ext cx="10809303" cy="4699462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fr-FR" sz="2000" dirty="0"/>
              <a:t>Les malformations thoraciques congénitales regroupent des anomalies du développement embryonnaire touchant le parenchyme pulmonaire, l’arbre </a:t>
            </a:r>
            <a:r>
              <a:rPr lang="fr-FR" sz="2000" dirty="0" err="1"/>
              <a:t>trachéo</a:t>
            </a:r>
            <a:r>
              <a:rPr lang="fr-FR" sz="2000" dirty="0"/>
              <a:t>-bronchique, la vascularisation pulmonaire et la paroi thoracique. Longtemps révélées à la naissance ou par des complications respiratoires, elles sont désormais fréquemment diagnostiquées en période anténatale grâce à l’imagerie fœtale. En postnatal, la radiographie, la </a:t>
            </a:r>
            <a:r>
              <a:rPr lang="fr-FR" sz="2000" dirty="0" smtClean="0"/>
              <a:t>TDM et </a:t>
            </a:r>
            <a:r>
              <a:rPr lang="fr-FR" sz="2000" dirty="0"/>
              <a:t>l’IRM sont essentielles pour la caractérisation lésionnelle, l’évaluation de l’extension, la planification thérapeutique et le suivi, nécessitant une démarche radiologique codifiée.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268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u="sng" dirty="0" smtClean="0"/>
              <a:t>Principaux types </a:t>
            </a:r>
            <a:endParaRPr lang="fr-FR" b="1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sz="2100" dirty="0" smtClean="0"/>
              <a:t>Les malformations thoraciques congénitales se divisent en plusieurs entités principales.</a:t>
            </a:r>
          </a:p>
          <a:p>
            <a:pPr marL="719138" indent="-274638">
              <a:buFont typeface="Wingdings" panose="05000000000000000000" pitchFamily="2" charset="2"/>
              <a:buChar char="v"/>
            </a:pPr>
            <a:r>
              <a:rPr lang="fr-FR" sz="1800" dirty="0" smtClean="0"/>
              <a:t>La malformation adénomatoïde kystique pulmonaire, actuellement désignée sous le terme de malformation pulmonaire congénitale des voies aériennes (CPAM), se caractérise par des lésions kystiques intra parenchymateuses de taille variable.</a:t>
            </a:r>
          </a:p>
          <a:p>
            <a:pPr marL="719138" indent="-274638">
              <a:buFont typeface="Wingdings" panose="05000000000000000000" pitchFamily="2" charset="2"/>
              <a:buChar char="v"/>
            </a:pPr>
            <a:r>
              <a:rPr lang="fr-FR" sz="1800" dirty="0" smtClean="0"/>
              <a:t>La séquestration pulmonaire correspond à un territoire pulmonaire non fonctionnel vascularisé par une artère systémique anormale, identifiable au scanner injecté.</a:t>
            </a:r>
          </a:p>
          <a:p>
            <a:pPr marL="719138" indent="-274638">
              <a:buFont typeface="Wingdings" panose="05000000000000000000" pitchFamily="2" charset="2"/>
              <a:buChar char="v"/>
            </a:pPr>
            <a:r>
              <a:rPr lang="fr-FR" sz="1800" dirty="0" smtClean="0"/>
              <a:t>L’emphysème lobaire congénital se manifeste par une distension lobaire hyperaérée sans anomalie vasculaire associée.</a:t>
            </a:r>
          </a:p>
          <a:p>
            <a:pPr marL="719138" indent="-274638">
              <a:buFont typeface="Wingdings" panose="05000000000000000000" pitchFamily="2" charset="2"/>
              <a:buChar char="v"/>
            </a:pPr>
            <a:r>
              <a:rPr lang="fr-FR" sz="1800" dirty="0" smtClean="0"/>
              <a:t>Le kyste bronchogénique, quant à lui, apparaît comme une formation liquidienne bien limitée, le plus souvent médiastinale.</a:t>
            </a:r>
          </a:p>
          <a:p>
            <a:r>
              <a:rPr lang="fr-FR" sz="2100" dirty="0"/>
              <a:t>L’identification précise de ces entités repose sur l’analyse conjointe du parenchyme, des voies aériennes et de la vascularisation.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0456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5035" y="1509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3200" b="1" u="sng" dirty="0" smtClean="0"/>
              <a:t>Les malformations </a:t>
            </a:r>
            <a:r>
              <a:rPr lang="fr-FR" sz="3200" b="1" u="sng" dirty="0" err="1" smtClean="0"/>
              <a:t>adénomatoïdes</a:t>
            </a:r>
            <a:r>
              <a:rPr lang="fr-FR" sz="3200" b="1" u="sng" dirty="0" smtClean="0"/>
              <a:t> kystiques</a:t>
            </a:r>
            <a:endParaRPr lang="fr-FR" sz="3200" b="1" u="sng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872513" y="1155413"/>
            <a:ext cx="4239827" cy="8882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fr-FR" sz="1400" b="1" dirty="0" smtClean="0"/>
              <a:t>Nourrisson de 04 mois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fr-FR" sz="1400" b="1" dirty="0" smtClean="0"/>
              <a:t>Admis pour PEC d’une détresse respiratoire.</a:t>
            </a:r>
          </a:p>
          <a:p>
            <a:pPr algn="ctr"/>
            <a:endParaRPr lang="fr-FR" dirty="0" smtClean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654" y="2349287"/>
            <a:ext cx="6809173" cy="309648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4" y="2349287"/>
            <a:ext cx="4607510" cy="3096485"/>
          </a:xfrm>
          <a:prstGeom prst="rect">
            <a:avLst/>
          </a:prstGeom>
        </p:spPr>
      </p:pic>
      <p:sp>
        <p:nvSpPr>
          <p:cNvPr id="9" name="Rectangle à coins arrondis 8"/>
          <p:cNvSpPr/>
          <p:nvPr/>
        </p:nvSpPr>
        <p:spPr>
          <a:xfrm>
            <a:off x="506027" y="5646200"/>
            <a:ext cx="10972800" cy="9676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smtClean="0"/>
              <a:t>Images tomodensitométriques en coupes axiales, coronales et sagittales, en fenêtre parenchymateuse, montrant un pneumothorax droit secondaire à une probable rupture de lésions </a:t>
            </a:r>
            <a:r>
              <a:rPr lang="fr-FR" sz="1600" b="1" dirty="0" err="1" smtClean="0"/>
              <a:t>macrokystiques</a:t>
            </a:r>
            <a:r>
              <a:rPr lang="fr-FR" sz="1600" b="1" dirty="0" smtClean="0"/>
              <a:t>, suggérant une malformation adénomatoïde kystique de type 1. </a:t>
            </a:r>
            <a:r>
              <a:rPr lang="fr-FR" sz="1600" b="1" dirty="0" smtClean="0"/>
              <a:t> </a:t>
            </a:r>
            <a:r>
              <a:rPr lang="fr-FR" sz="1600" i="1" dirty="0"/>
              <a:t>(</a:t>
            </a:r>
            <a:r>
              <a:rPr lang="fr-FR" sz="1600" i="1" dirty="0" smtClean="0"/>
              <a:t>Images </a:t>
            </a:r>
            <a:r>
              <a:rPr lang="fr-FR" sz="1600" i="1" dirty="0"/>
              <a:t>provenant du service de radiologie mère-enfant – CHU Hassan II, Fès, </a:t>
            </a:r>
            <a:r>
              <a:rPr lang="fr-FR" sz="1600" i="1" dirty="0" smtClean="0"/>
              <a:t>Maroc)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158810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5035" y="15092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sz="3200" b="1" u="sng" dirty="0" smtClean="0"/>
              <a:t>Les malformations </a:t>
            </a:r>
            <a:r>
              <a:rPr lang="fr-FR" sz="3200" b="1" u="sng" dirty="0" err="1" smtClean="0"/>
              <a:t>adénomatoïdes</a:t>
            </a:r>
            <a:r>
              <a:rPr lang="fr-FR" sz="3200" b="1" u="sng" dirty="0" smtClean="0"/>
              <a:t> kystiques</a:t>
            </a:r>
            <a:endParaRPr lang="fr-FR" sz="3200" b="1" u="sng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3573446" y="1012043"/>
            <a:ext cx="4778777" cy="9288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buFont typeface="Wingdings" panose="05000000000000000000" pitchFamily="2" charset="2"/>
              <a:buChar char="§"/>
            </a:pPr>
            <a:endParaRPr lang="fr-FR" dirty="0" smtClean="0"/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fr-FR" sz="1400" b="1" dirty="0" smtClean="0"/>
              <a:t>Enfant de 02ans.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fr-FR" sz="1400" b="1" dirty="0" smtClean="0"/>
              <a:t>Présente des infections respiratoires à répétition.</a:t>
            </a:r>
          </a:p>
          <a:p>
            <a:pPr algn="ctr"/>
            <a:endParaRPr lang="fr-FR" dirty="0" smtClean="0"/>
          </a:p>
        </p:txBody>
      </p:sp>
      <p:sp>
        <p:nvSpPr>
          <p:cNvPr id="9" name="Rectangle à coins arrondis 8"/>
          <p:cNvSpPr/>
          <p:nvPr/>
        </p:nvSpPr>
        <p:spPr>
          <a:xfrm>
            <a:off x="1424125" y="5557422"/>
            <a:ext cx="9211324" cy="115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500" b="1" dirty="0" smtClean="0"/>
              <a:t>Images tomodensitométriques en coupes axiales et sagittales, en fenêtre parenchymateuse, montrant de multiples lésions kystiques du lobe inférieur droit en rapport avec une malformation adénomatoïde kystique de type II. </a:t>
            </a:r>
            <a:r>
              <a:rPr lang="fr-FR" sz="1500" i="1" dirty="0"/>
              <a:t>(Images provenant du service de radiologie mère-enfant – CHU Hassan II, Fès, Maroc)</a:t>
            </a:r>
          </a:p>
          <a:p>
            <a:endParaRPr lang="fr-FR" sz="16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779" y="2011090"/>
            <a:ext cx="8882109" cy="336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2820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37</TotalTime>
  <Words>345</Words>
  <Application>Microsoft Office PowerPoint</Application>
  <PresentationFormat>Grand écran</PresentationFormat>
  <Paragraphs>20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Wingdings</vt:lpstr>
      <vt:lpstr>Wingdings 3</vt:lpstr>
      <vt:lpstr>Ion</vt:lpstr>
      <vt:lpstr>LES MALFORMATIONS THORACIQUES CONGENITALES : MODE D’EMPLOI </vt:lpstr>
      <vt:lpstr>Introduction </vt:lpstr>
      <vt:lpstr>Principaux types </vt:lpstr>
      <vt:lpstr>Les malformations adénomatoïdes kystiques</vt:lpstr>
      <vt:lpstr>Les malformations adénomatoïdes kystiques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MALFORMATIONS THORACIQUES CONGENITALES : MODE D’EMPLOI</dc:title>
  <dc:creator>Lenovo</dc:creator>
  <cp:lastModifiedBy>Lenovo</cp:lastModifiedBy>
  <cp:revision>8</cp:revision>
  <dcterms:created xsi:type="dcterms:W3CDTF">2026-02-28T14:10:48Z</dcterms:created>
  <dcterms:modified xsi:type="dcterms:W3CDTF">2026-02-28T21:48:23Z</dcterms:modified>
</cp:coreProperties>
</file>