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446" r:id="rId2"/>
    <p:sldId id="439" r:id="rId3"/>
    <p:sldId id="445" r:id="rId4"/>
    <p:sldId id="443" r:id="rId5"/>
    <p:sldId id="44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iem benchekroun" initials="mb" lastIdx="2" clrIdx="0">
    <p:extLst>
      <p:ext uri="{19B8F6BF-5375-455C-9EA6-DF929625EA0E}">
        <p15:presenceInfo xmlns:p15="http://schemas.microsoft.com/office/powerpoint/2012/main" userId="450daa6a772cc8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ADB"/>
    <a:srgbClr val="A91D8B"/>
    <a:srgbClr val="511E68"/>
    <a:srgbClr val="591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16" autoAdjust="0"/>
    <p:restoredTop sz="68324" autoAdjust="0"/>
  </p:normalViewPr>
  <p:slideViewPr>
    <p:cSldViewPr snapToGrid="0" snapToObjects="1">
      <p:cViewPr varScale="1">
        <p:scale>
          <a:sx n="49" d="100"/>
          <a:sy n="49" d="100"/>
        </p:scale>
        <p:origin x="1638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A3364-4B21-4843-8285-F5087EF50E6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60E87-A580-4E3B-A5E7-B04A28688A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739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60E87-A580-4E3B-A5E7-B04A28688A1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424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60E87-A580-4E3B-A5E7-B04A28688A1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944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60E87-A580-4E3B-A5E7-B04A28688A1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38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60E87-A580-4E3B-A5E7-B04A28688A1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2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6E6C5-460E-3242-BA9A-1336AB44A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131CB8-2847-964D-8E37-E19C2FF5F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03656-B909-F648-8925-9DD093B8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C48CE-74A7-1340-A36E-9BFE1A12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CA316-EEEF-3342-A51C-12E2D82E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9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D172E-6A05-CC41-9C15-303EB305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F74DF3-4E5B-274C-A1A1-42C2267CB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77C4C2-6FFD-F946-A5A5-AD1A4363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0C062-5070-B24D-9950-0B74A03E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08598-DBF0-F548-8B9D-9B02AC08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5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A37DE-7ABF-D743-91BC-596AD856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9FBCE3-F6AC-6C44-8F24-B839BAD84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FD1945-C246-8F47-9292-8FC7F704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AF278A-F6AB-2145-87A2-6D904C49C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E3923-CB53-DB43-953C-094868F8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61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99205-015A-1C4C-8E92-A0D027C6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52DAAC-F6F1-4547-AF4B-87BEAEA5D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5698EB-CF2B-F24E-9852-BB018090F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0AD2E7-DC08-434D-A048-D9AD0D43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52D8AF-784E-204C-8DA3-E5599EBF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C50145-687C-2C40-B953-33F20147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20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E2999-6BAC-1542-BF69-CA1D93D7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B1142-3241-3445-8671-CDC1877DF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857FE9-0BB0-3A4D-8CE2-6F2B92CF2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3A3DC2-6332-B948-AA35-8175BF641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771155-7D38-1646-A85F-7E45C3942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64CA60-110A-5844-BEBE-09C6470B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0E08A2-0826-AA4A-B823-BEEF173EB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0F3EDA-4639-BB42-ABE4-9E8C14C4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34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C84FB9-A9C4-F144-9FC7-6C0C8502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070152-8822-3C45-8878-77D39EE0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D8CF8F-6226-8340-A6C6-B2D1F35B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AB8B78-73D1-BF41-9B28-CBBF40C1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1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43D1C4-D0E1-2F4D-9333-8EDE5601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BFFCD7-966F-5D44-824C-26BC4670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8632A-D962-D740-BE7A-80BBBC1DA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50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43364-D6EE-0244-8747-856282CA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2A3E6F-8C6F-9848-AD75-0E8874E4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89E15E-0ADB-4F4B-A26A-03105CE75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82B0C6-691F-2A4B-BBF8-9C30830F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294BE2-4A50-B040-A558-AC74A224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EED3ED-653D-7243-B1A5-EBFBEC9F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01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BF811-4779-5C47-9162-B7277ECD6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0D06A4-D241-E240-A0F0-39A8636B9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F728A6-1F5E-AB49-8BD6-BB69FB101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6C6093-DBEB-334F-B25D-953ACF0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1904D8-D912-9C4E-99D8-446FAD93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F07653-0A7D-ED42-AFD0-44161975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49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13D45-9D09-0749-A1EF-269E34CE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1C55D-4FFA-6C4C-B287-C9D90A4A4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E1486E-9780-C54B-B277-E3C77EC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00AC2B-61DC-8349-A0BE-4D830ABF6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6AE96B-8B41-D24A-8C86-11A9FA42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8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170C07-BC5E-DB4C-A3DF-97F7C79D8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C6DB26-DB23-6141-BF16-92BE37582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DEBD80-355B-DF42-8F7B-42E8A21D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0A7BB7-E8E2-E046-A887-78E90995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9CC6C-21F2-B74F-A210-F7FFB6E5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75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F0B59A-4FFF-B74C-9ED6-250A372A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947D5B-9F51-134E-AF4D-EEA4AF5A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CB0F7-A979-D641-94DF-236FD6CA7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E784-7494-4B43-9C1D-3C8578F9C27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CCF9DA-458C-F141-A93E-7C7207D9D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8A12B0-5D28-544E-83D2-744D7BA2C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3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8FFBE-DEDD-050A-973F-D1C55E0AE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74F518-20F8-F23F-A9FB-8B236F59A780}"/>
              </a:ext>
            </a:extLst>
          </p:cNvPr>
          <p:cNvSpPr txBox="1">
            <a:spLocks/>
          </p:cNvSpPr>
          <p:nvPr/>
        </p:nvSpPr>
        <p:spPr>
          <a:xfrm>
            <a:off x="8073483" y="376176"/>
            <a:ext cx="3724507" cy="834151"/>
          </a:xfrm>
          <a:prstGeom prst="rect">
            <a:avLst/>
          </a:prstGeom>
          <a:solidFill>
            <a:srgbClr val="DAAAD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600" dirty="0">
                <a:solidFill>
                  <a:schemeClr val="bg1"/>
                </a:solidFill>
              </a:rPr>
              <a:t>RADIOGRAPHIE STANDARD</a:t>
            </a:r>
            <a:endParaRPr lang="fr-FR" sz="26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36737-7E67-AA3D-4E97-69B035885EF0}"/>
              </a:ext>
            </a:extLst>
          </p:cNvPr>
          <p:cNvSpPr txBox="1">
            <a:spLocks/>
          </p:cNvSpPr>
          <p:nvPr/>
        </p:nvSpPr>
        <p:spPr>
          <a:xfrm>
            <a:off x="214117" y="172662"/>
            <a:ext cx="7502527" cy="1189210"/>
          </a:xfrm>
          <a:prstGeom prst="rect">
            <a:avLst/>
          </a:prstGeom>
          <a:solidFill>
            <a:srgbClr val="A91D8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244FC3-646A-75E1-B422-5DDB07F786F7}"/>
              </a:ext>
            </a:extLst>
          </p:cNvPr>
          <p:cNvSpPr txBox="1"/>
          <p:nvPr/>
        </p:nvSpPr>
        <p:spPr>
          <a:xfrm>
            <a:off x="723496" y="2235387"/>
            <a:ext cx="6678626" cy="3804502"/>
          </a:xfrm>
          <a:prstGeom prst="rect">
            <a:avLst/>
          </a:prstGeom>
          <a:noFill/>
          <a:ln>
            <a:solidFill>
              <a:srgbClr val="A91D8B"/>
            </a:solidFill>
          </a:ln>
        </p:spPr>
        <p:txBody>
          <a:bodyPr wrap="square">
            <a:spAutoFit/>
          </a:bodyPr>
          <a:lstStyle/>
          <a:p>
            <a:pPr lvl="1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Rarement contributive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Peut retrouver des phlébolithes :25 % des cas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Calcifications arrondies 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Pathognomoniques des angiomes veineux à flux lent 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Correspondent à des thromboses organisées. </a:t>
            </a:r>
          </a:p>
          <a:p>
            <a:pPr marL="457200" indent="-4572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rarement, on retrouve une lyse osseuse ou une ostéogenèse par réaction périostée. 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387707-E36F-C4BF-64B0-7C45D4C1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483" y="1895320"/>
            <a:ext cx="3559764" cy="441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7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50BFD-AA34-442E-7DA3-CF49A7BAC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B0AA09A-5242-7958-46A9-CBF3BF40E576}"/>
              </a:ext>
            </a:extLst>
          </p:cNvPr>
          <p:cNvSpPr txBox="1">
            <a:spLocks/>
          </p:cNvSpPr>
          <p:nvPr/>
        </p:nvSpPr>
        <p:spPr>
          <a:xfrm>
            <a:off x="8073483" y="458218"/>
            <a:ext cx="3724507" cy="773738"/>
          </a:xfrm>
          <a:prstGeom prst="rect">
            <a:avLst/>
          </a:prstGeom>
          <a:solidFill>
            <a:srgbClr val="DAAAD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solidFill>
                  <a:schemeClr val="bg1"/>
                </a:solidFill>
              </a:rPr>
              <a:t>IRM</a:t>
            </a:r>
            <a:endParaRPr lang="fr-FR" sz="280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3ABC286-01A3-7342-2B1B-8FE8D09B0B96}"/>
              </a:ext>
            </a:extLst>
          </p:cNvPr>
          <p:cNvSpPr txBox="1">
            <a:spLocks/>
          </p:cNvSpPr>
          <p:nvPr/>
        </p:nvSpPr>
        <p:spPr>
          <a:xfrm>
            <a:off x="214117" y="172661"/>
            <a:ext cx="7645832" cy="1344853"/>
          </a:xfrm>
          <a:prstGeom prst="rect">
            <a:avLst/>
          </a:prstGeom>
          <a:solidFill>
            <a:srgbClr val="A91D8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3D98AF3-D3E0-77D7-2246-4AD6921A1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189" y="2140084"/>
            <a:ext cx="10669621" cy="3813243"/>
          </a:xfrm>
          <a:ln>
            <a:solidFill>
              <a:srgbClr val="A91D8B"/>
            </a:solidFill>
          </a:ln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L’injection de chélates de Gadolinium:  permet une exploration plus performante dans l’étude de l’HIM et a remplacé l’artériographie </a:t>
            </a:r>
          </a:p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Visualisation des vaisseaux : Affirme la nature vasculaire de la lésion.</a:t>
            </a:r>
          </a:p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 d’étudier les rapports de l’HIM avec les structures avoisinantes notamment vasculaires : élément essentiel dans le cadre du bilan pré-interventionnel+++</a:t>
            </a:r>
          </a:p>
        </p:txBody>
      </p:sp>
    </p:spTree>
    <p:extLst>
      <p:ext uri="{BB962C8B-B14F-4D97-AF65-F5344CB8AC3E}">
        <p14:creationId xmlns:p14="http://schemas.microsoft.com/office/powerpoint/2010/main" val="3516592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ED4B9-A4D9-032D-D2B3-1AE58B30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FC913F8-F6A0-47E5-B904-2170631B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23866"/>
            <a:ext cx="3618689" cy="43996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BB4378-56A5-857F-72A5-8375CEB3D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639" y="638656"/>
            <a:ext cx="4428552" cy="432650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62772B7-4CFC-9790-FAFA-DAA104484E2E}"/>
              </a:ext>
            </a:extLst>
          </p:cNvPr>
          <p:cNvSpPr txBox="1"/>
          <p:nvPr/>
        </p:nvSpPr>
        <p:spPr>
          <a:xfrm>
            <a:off x="469012" y="4606619"/>
            <a:ext cx="26997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DIXON coronale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B8C7E0-88DC-EBE6-380A-2DF1F912D001}"/>
              </a:ext>
            </a:extLst>
          </p:cNvPr>
          <p:cNvSpPr txBox="1"/>
          <p:nvPr/>
        </p:nvSpPr>
        <p:spPr>
          <a:xfrm>
            <a:off x="5175633" y="4681765"/>
            <a:ext cx="26997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 axiale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DCBCD06-4CCB-9D8E-8490-C38D9C6E6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033" y="879674"/>
            <a:ext cx="3176186" cy="426430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AF972B2-6AE8-91CE-6EE7-2C4888829FC7}"/>
              </a:ext>
            </a:extLst>
          </p:cNvPr>
          <p:cNvSpPr txBox="1"/>
          <p:nvPr/>
        </p:nvSpPr>
        <p:spPr>
          <a:xfrm>
            <a:off x="9383506" y="4723484"/>
            <a:ext cx="26997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STIR Sagittale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5DF8B2DC-B1F7-EEDE-15B5-BE6EBA0727C3}"/>
              </a:ext>
            </a:extLst>
          </p:cNvPr>
          <p:cNvSpPr/>
          <p:nvPr/>
        </p:nvSpPr>
        <p:spPr>
          <a:xfrm rot="11437006">
            <a:off x="2330266" y="2180698"/>
            <a:ext cx="781050" cy="310728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747F1679-C70C-08E1-B16D-0D2C19BFD9AE}"/>
              </a:ext>
            </a:extLst>
          </p:cNvPr>
          <p:cNvSpPr/>
          <p:nvPr/>
        </p:nvSpPr>
        <p:spPr>
          <a:xfrm rot="11437006">
            <a:off x="7073287" y="3850337"/>
            <a:ext cx="781050" cy="301486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948C1FA7-9B66-A355-DF40-1B554CC30C95}"/>
              </a:ext>
            </a:extLst>
          </p:cNvPr>
          <p:cNvSpPr/>
          <p:nvPr/>
        </p:nvSpPr>
        <p:spPr>
          <a:xfrm rot="11437006">
            <a:off x="10678612" y="2861080"/>
            <a:ext cx="781050" cy="301486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57CF89D3-7CF5-71B5-BDE4-8AAB1F6ABAF6}"/>
              </a:ext>
            </a:extLst>
          </p:cNvPr>
          <p:cNvSpPr txBox="1">
            <a:spLocks/>
          </p:cNvSpPr>
          <p:nvPr/>
        </p:nvSpPr>
        <p:spPr>
          <a:xfrm>
            <a:off x="2428726" y="57118"/>
            <a:ext cx="7645832" cy="822557"/>
          </a:xfrm>
          <a:prstGeom prst="rect">
            <a:avLst/>
          </a:prstGeom>
          <a:solidFill>
            <a:srgbClr val="A91D8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91F7610B-F128-BCD4-1CDB-C16E7FC6D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02" y="6038679"/>
            <a:ext cx="11974596" cy="798279"/>
          </a:xfrm>
          <a:ln>
            <a:solidFill>
              <a:srgbClr val="A91D8B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300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Femme de 17 ans: Masse mobile de la face postéro-interne de l’extrémité distale l’avant bras droit, apparue depuis 4 ans, augmentant progressivement de volume, responsable de paresthésies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300" dirty="0">
              <a:solidFill>
                <a:srgbClr val="DAAA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sz="2600" b="1" dirty="0">
              <a:solidFill>
                <a:srgbClr val="DAAADB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00000"/>
              </a:lnSpc>
              <a:buNone/>
            </a:pPr>
            <a:endParaRPr lang="fr-FR" dirty="0">
              <a:solidFill>
                <a:srgbClr val="DAAA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2400" dirty="0">
              <a:solidFill>
                <a:srgbClr val="DAAA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8B233EF-5961-5F0B-C6CD-F237EF77524F}"/>
              </a:ext>
            </a:extLst>
          </p:cNvPr>
          <p:cNvSpPr txBox="1"/>
          <p:nvPr/>
        </p:nvSpPr>
        <p:spPr>
          <a:xfrm>
            <a:off x="469012" y="5157820"/>
            <a:ext cx="111560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sous-aponévrotique oblongue, de contours lobulés par endroit, cloisonnée, en discret hypersignal T1persistant après saturation de la graisse et hypersignal hétérogène T2</a:t>
            </a:r>
          </a:p>
        </p:txBody>
      </p:sp>
    </p:spTree>
    <p:extLst>
      <p:ext uri="{BB962C8B-B14F-4D97-AF65-F5344CB8AC3E}">
        <p14:creationId xmlns:p14="http://schemas.microsoft.com/office/powerpoint/2010/main" val="50950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37D1D-9E6E-AEC9-791A-1D76C831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678F868-42AE-0A76-DDA7-B13AAF87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004" y="921557"/>
            <a:ext cx="3523997" cy="428190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6F8E2A-EB2A-A5A9-BDA2-D4EED09E0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58" y="965124"/>
            <a:ext cx="3267440" cy="428190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54132D6-FC1D-F0C0-AFD6-B5CD47ADB5F3}"/>
              </a:ext>
            </a:extLst>
          </p:cNvPr>
          <p:cNvSpPr txBox="1"/>
          <p:nvPr/>
        </p:nvSpPr>
        <p:spPr>
          <a:xfrm>
            <a:off x="8755014" y="5156544"/>
            <a:ext cx="3436987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FS coronale GADO+</a:t>
            </a: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C2CA13B-75B4-388D-C56E-3CACB8678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647" y="986518"/>
            <a:ext cx="3847312" cy="401567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1BB8FA3-3A3E-8AC0-BF58-C581270A80AF}"/>
              </a:ext>
            </a:extLst>
          </p:cNvPr>
          <p:cNvSpPr txBox="1"/>
          <p:nvPr/>
        </p:nvSpPr>
        <p:spPr>
          <a:xfrm>
            <a:off x="256558" y="5267127"/>
            <a:ext cx="32674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T2* coronale :</a:t>
            </a:r>
          </a:p>
          <a:p>
            <a:r>
              <a:rPr lang="fr-F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Vides de signaux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42335CD-B69F-D269-35F8-289FD647D18C}"/>
              </a:ext>
            </a:extLst>
          </p:cNvPr>
          <p:cNvSpPr txBox="1"/>
          <p:nvPr/>
        </p:nvSpPr>
        <p:spPr>
          <a:xfrm>
            <a:off x="3769176" y="5166491"/>
            <a:ext cx="473743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sz="2000" b="1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Dixon axiale GADO+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89CBD5AA-9595-A873-3205-37BF210CED4D}"/>
              </a:ext>
            </a:extLst>
          </p:cNvPr>
          <p:cNvSpPr/>
          <p:nvPr/>
        </p:nvSpPr>
        <p:spPr>
          <a:xfrm rot="11437006">
            <a:off x="2327052" y="2515099"/>
            <a:ext cx="781050" cy="301486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10A5CA3D-C500-7362-1C8E-0CDD2F42654C}"/>
              </a:ext>
            </a:extLst>
          </p:cNvPr>
          <p:cNvSpPr/>
          <p:nvPr/>
        </p:nvSpPr>
        <p:spPr>
          <a:xfrm rot="11437006">
            <a:off x="7012924" y="4203177"/>
            <a:ext cx="781050" cy="301486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F4C5A93C-9C77-710B-06C4-59F242963212}"/>
              </a:ext>
            </a:extLst>
          </p:cNvPr>
          <p:cNvSpPr/>
          <p:nvPr/>
        </p:nvSpPr>
        <p:spPr>
          <a:xfrm rot="11437006">
            <a:off x="11133304" y="3131879"/>
            <a:ext cx="781050" cy="301486"/>
          </a:xfrm>
          <a:prstGeom prst="rightArrow">
            <a:avLst/>
          </a:prstGeom>
          <a:solidFill>
            <a:srgbClr val="A91D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8AF360C-DA3E-330D-7527-066F627F774D}"/>
              </a:ext>
            </a:extLst>
          </p:cNvPr>
          <p:cNvSpPr txBox="1">
            <a:spLocks/>
          </p:cNvSpPr>
          <p:nvPr/>
        </p:nvSpPr>
        <p:spPr>
          <a:xfrm>
            <a:off x="2428726" y="57118"/>
            <a:ext cx="7645832" cy="822557"/>
          </a:xfrm>
          <a:prstGeom prst="rect">
            <a:avLst/>
          </a:prstGeom>
          <a:solidFill>
            <a:srgbClr val="A91D8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0CE5C5DD-2827-0C70-79F8-FC4473D23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02" y="6038679"/>
            <a:ext cx="11974596" cy="798279"/>
          </a:xfrm>
          <a:ln>
            <a:solidFill>
              <a:srgbClr val="A91D8B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300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Femme de 17 ans: Masse mobile de la face postéro-interne de l’extrémité distale l’avant bras droit, apparue depuis 4 ans, augmentant progressivement de volume, responsable de paresthésies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300" dirty="0">
              <a:solidFill>
                <a:srgbClr val="DAAA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sz="26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00000"/>
              </a:lnSpc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3633E5-73D8-0427-22CD-23116357C9AD}"/>
              </a:ext>
            </a:extLst>
          </p:cNvPr>
          <p:cNvSpPr txBox="1"/>
          <p:nvPr/>
        </p:nvSpPr>
        <p:spPr>
          <a:xfrm>
            <a:off x="5661888" y="5566601"/>
            <a:ext cx="60992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Rehaussement intense et hétérogène</a:t>
            </a:r>
          </a:p>
        </p:txBody>
      </p:sp>
    </p:spTree>
    <p:extLst>
      <p:ext uri="{BB962C8B-B14F-4D97-AF65-F5344CB8AC3E}">
        <p14:creationId xmlns:p14="http://schemas.microsoft.com/office/powerpoint/2010/main" val="2923580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FF54C-78B9-236C-541B-8370FAE25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44D33B-4733-8ECB-4EF2-50CD18670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7" y="57118"/>
            <a:ext cx="6841787" cy="50117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DC7813-B605-2889-91A8-791D63155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406" y="776186"/>
            <a:ext cx="5350213" cy="45740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25728A-6F18-303C-08BD-72046F499AEA}"/>
              </a:ext>
            </a:extLst>
          </p:cNvPr>
          <p:cNvSpPr/>
          <p:nvPr/>
        </p:nvSpPr>
        <p:spPr>
          <a:xfrm>
            <a:off x="2" y="0"/>
            <a:ext cx="12172492" cy="112739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2B6B063-D1D1-0B1B-FEB5-0AFBBEF3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02" y="6038679"/>
            <a:ext cx="11974596" cy="798279"/>
          </a:xfrm>
          <a:ln>
            <a:solidFill>
              <a:srgbClr val="A91D8B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300" dirty="0">
                <a:solidFill>
                  <a:srgbClr val="DAAAD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Femme de 17 ans: Masse mobile de la face postéro-interne de l’extrémité distale l’avant bras droit, apparue depuis 4 ans, augmentant progressivement de volume, responsable de paresthésies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300" dirty="0">
              <a:solidFill>
                <a:srgbClr val="DAAA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fr-FR" sz="260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r">
              <a:lnSpc>
                <a:spcPct val="100000"/>
              </a:lnSpc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DD44ACD-6500-08F9-6839-149F0AAFE6FA}"/>
              </a:ext>
            </a:extLst>
          </p:cNvPr>
          <p:cNvSpPr txBox="1"/>
          <p:nvPr/>
        </p:nvSpPr>
        <p:spPr>
          <a:xfrm>
            <a:off x="61607" y="5014121"/>
            <a:ext cx="6533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03835" lvl="0" algn="just">
              <a:tabLst>
                <a:tab pos="-270510" algn="l"/>
                <a:tab pos="90170" algn="l"/>
                <a:tab pos="680720" algn="l"/>
              </a:tabLst>
            </a:pPr>
            <a:r>
              <a:rPr lang="fr-F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ovalaire bien limitée, de contours lobulés, hypoéchogène hétérogène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92D366D-068E-3C5E-A465-14D26850C543}"/>
              </a:ext>
            </a:extLst>
          </p:cNvPr>
          <p:cNvSpPr txBox="1">
            <a:spLocks/>
          </p:cNvSpPr>
          <p:nvPr/>
        </p:nvSpPr>
        <p:spPr>
          <a:xfrm>
            <a:off x="2428726" y="57118"/>
            <a:ext cx="7645832" cy="822557"/>
          </a:xfrm>
          <a:prstGeom prst="rect">
            <a:avLst/>
          </a:prstGeom>
          <a:solidFill>
            <a:srgbClr val="A91D8B"/>
          </a:solidFill>
          <a:ln>
            <a:solidFill>
              <a:srgbClr val="511E68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IMAGERIE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EA76C4-29F2-E475-F526-F0798B12906D}"/>
              </a:ext>
            </a:extLst>
          </p:cNvPr>
          <p:cNvSpPr txBox="1"/>
          <p:nvPr/>
        </p:nvSpPr>
        <p:spPr>
          <a:xfrm>
            <a:off x="6637506" y="5220609"/>
            <a:ext cx="57653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 mixte, veineux et artériel turbulent par endroit</a:t>
            </a:r>
          </a:p>
        </p:txBody>
      </p:sp>
    </p:spTree>
    <p:extLst>
      <p:ext uri="{BB962C8B-B14F-4D97-AF65-F5344CB8AC3E}">
        <p14:creationId xmlns:p14="http://schemas.microsoft.com/office/powerpoint/2010/main" val="21559265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31846</TotalTime>
  <Words>272</Words>
  <Application>Microsoft Office PowerPoint</Application>
  <PresentationFormat>Grand écran</PresentationFormat>
  <Paragraphs>43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IMAGERIE DU …….. (Maj, police taille 40, Arial) </dc:title>
  <dc:creator>LABIED MOHAMED</dc:creator>
  <cp:lastModifiedBy>meriem benchekroun</cp:lastModifiedBy>
  <cp:revision>263</cp:revision>
  <dcterms:created xsi:type="dcterms:W3CDTF">2024-05-27T23:27:34Z</dcterms:created>
  <dcterms:modified xsi:type="dcterms:W3CDTF">2026-02-28T13:40:20Z</dcterms:modified>
</cp:coreProperties>
</file>