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262" r:id="rId2"/>
    <p:sldId id="258" r:id="rId3"/>
    <p:sldId id="259" r:id="rId4"/>
    <p:sldId id="260" r:id="rId5"/>
    <p:sldId id="261" r:id="rId6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71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AEFC90D-9DE8-4CCA-ACD4-BC0562F35947}" type="doc">
      <dgm:prSet loTypeId="urn:microsoft.com/office/officeart/2005/8/layout/process1" loCatId="process" qsTypeId="urn:microsoft.com/office/officeart/2005/8/quickstyle/simple5" qsCatId="simple" csTypeId="urn:microsoft.com/office/officeart/2005/8/colors/colorful2" csCatId="colorful" phldr="1"/>
      <dgm:spPr/>
    </dgm:pt>
    <dgm:pt modelId="{7663CD29-2BD9-41E3-BF5A-94DEB1560258}">
      <dgm:prSet phldrT="[Texte]" custT="1"/>
      <dgm:spPr/>
      <dgm:t>
        <a:bodyPr/>
        <a:lstStyle/>
        <a:p>
          <a:r>
            <a:rPr lang="fr-FR" sz="2400" b="0" dirty="0" smtClean="0"/>
            <a:t>Volume normal ou légèrement augmenté </a:t>
          </a:r>
        </a:p>
        <a:p>
          <a:r>
            <a:rPr lang="fr-FR" sz="2400" b="0" dirty="0" smtClean="0"/>
            <a:t>Echostructure homogène  </a:t>
          </a:r>
          <a:endParaRPr lang="fr-FR" sz="2400" b="0" dirty="0"/>
        </a:p>
      </dgm:t>
    </dgm:pt>
    <dgm:pt modelId="{367F51B1-222F-43A0-880C-1060AC5159F3}" type="parTrans" cxnId="{405F49ED-0C07-4134-8CC0-36C8E97CD8DC}">
      <dgm:prSet/>
      <dgm:spPr/>
      <dgm:t>
        <a:bodyPr/>
        <a:lstStyle/>
        <a:p>
          <a:endParaRPr lang="fr-FR"/>
        </a:p>
      </dgm:t>
    </dgm:pt>
    <dgm:pt modelId="{550964A6-D1C4-4B0D-B2C4-8B11E895A02E}" type="sibTrans" cxnId="{405F49ED-0C07-4134-8CC0-36C8E97CD8DC}">
      <dgm:prSet/>
      <dgm:spPr/>
      <dgm:t>
        <a:bodyPr/>
        <a:lstStyle/>
        <a:p>
          <a:endParaRPr lang="fr-FR"/>
        </a:p>
      </dgm:t>
    </dgm:pt>
    <dgm:pt modelId="{2EFA4409-6CD2-4203-9624-5145AE2CABB4}">
      <dgm:prSet phldrT="[Texte]"/>
      <dgm:spPr/>
      <dgm:t>
        <a:bodyPr/>
        <a:lstStyle/>
        <a:p>
          <a:r>
            <a:rPr lang="fr-FR" dirty="0" smtClean="0"/>
            <a:t>Volume augmenté</a:t>
          </a:r>
        </a:p>
        <a:p>
          <a:r>
            <a:rPr lang="fr-FR" dirty="0" smtClean="0"/>
            <a:t>hypoéchogène, hétérogène  </a:t>
          </a:r>
          <a:endParaRPr lang="fr-FR" dirty="0"/>
        </a:p>
      </dgm:t>
    </dgm:pt>
    <dgm:pt modelId="{B070BE7B-C7B2-4AE2-B0D7-E9BA9FA1E8AC}" type="parTrans" cxnId="{A0AEABA8-BD1D-456E-9356-D9CA90B2AFF9}">
      <dgm:prSet/>
      <dgm:spPr/>
      <dgm:t>
        <a:bodyPr/>
        <a:lstStyle/>
        <a:p>
          <a:endParaRPr lang="fr-FR"/>
        </a:p>
      </dgm:t>
    </dgm:pt>
    <dgm:pt modelId="{AE0F71E8-4892-4755-97A2-2BCF89CEA50C}" type="sibTrans" cxnId="{A0AEABA8-BD1D-456E-9356-D9CA90B2AFF9}">
      <dgm:prSet/>
      <dgm:spPr/>
      <dgm:t>
        <a:bodyPr/>
        <a:lstStyle/>
        <a:p>
          <a:endParaRPr lang="fr-FR"/>
        </a:p>
      </dgm:t>
    </dgm:pt>
    <dgm:pt modelId="{BA032337-D41F-42CC-936A-2E1072B78F3C}">
      <dgm:prSet phldrT="[Texte]"/>
      <dgm:spPr/>
      <dgm:t>
        <a:bodyPr/>
        <a:lstStyle/>
        <a:p>
          <a:r>
            <a:rPr lang="fr-FR" dirty="0" smtClean="0"/>
            <a:t>Hétérogénéité marquée </a:t>
          </a:r>
        </a:p>
        <a:p>
          <a:r>
            <a:rPr lang="fr-FR" dirty="0" smtClean="0"/>
            <a:t>Plages de nécrose </a:t>
          </a:r>
        </a:p>
        <a:p>
          <a:r>
            <a:rPr lang="fr-FR" dirty="0" smtClean="0"/>
            <a:t>Foyers hémorragiques</a:t>
          </a:r>
          <a:endParaRPr lang="fr-FR" dirty="0"/>
        </a:p>
      </dgm:t>
    </dgm:pt>
    <dgm:pt modelId="{4CF75ADD-7FE0-4353-A820-BD8EEB2FBC30}" type="parTrans" cxnId="{ED83B71B-DF3F-4E3F-81CD-4475186B3CF1}">
      <dgm:prSet/>
      <dgm:spPr/>
      <dgm:t>
        <a:bodyPr/>
        <a:lstStyle/>
        <a:p>
          <a:endParaRPr lang="fr-FR"/>
        </a:p>
      </dgm:t>
    </dgm:pt>
    <dgm:pt modelId="{25DC7CCC-CA16-4755-8D23-BB932C535222}" type="sibTrans" cxnId="{ED83B71B-DF3F-4E3F-81CD-4475186B3CF1}">
      <dgm:prSet/>
      <dgm:spPr/>
      <dgm:t>
        <a:bodyPr/>
        <a:lstStyle/>
        <a:p>
          <a:endParaRPr lang="fr-FR"/>
        </a:p>
      </dgm:t>
    </dgm:pt>
    <dgm:pt modelId="{C432E617-D205-4888-8078-7FAF554C53EE}" type="pres">
      <dgm:prSet presAssocID="{EAEFC90D-9DE8-4CCA-ACD4-BC0562F35947}" presName="Name0" presStyleCnt="0">
        <dgm:presLayoutVars>
          <dgm:dir/>
          <dgm:resizeHandles val="exact"/>
        </dgm:presLayoutVars>
      </dgm:prSet>
      <dgm:spPr/>
    </dgm:pt>
    <dgm:pt modelId="{99ADF339-9AFD-4096-80A5-F5A8E0FD18B6}" type="pres">
      <dgm:prSet presAssocID="{7663CD29-2BD9-41E3-BF5A-94DEB1560258}" presName="node" presStyleLbl="node1" presStyleIdx="0" presStyleCnt="3" custScaleY="97498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E0517131-3913-4408-B88A-B12BBD586303}" type="pres">
      <dgm:prSet presAssocID="{550964A6-D1C4-4B0D-B2C4-8B11E895A02E}" presName="sibTrans" presStyleLbl="sibTrans2D1" presStyleIdx="0" presStyleCnt="2"/>
      <dgm:spPr/>
      <dgm:t>
        <a:bodyPr/>
        <a:lstStyle/>
        <a:p>
          <a:endParaRPr lang="fr-FR"/>
        </a:p>
      </dgm:t>
    </dgm:pt>
    <dgm:pt modelId="{9055B3D8-F1F7-47DE-BB82-2462D829DA9E}" type="pres">
      <dgm:prSet presAssocID="{550964A6-D1C4-4B0D-B2C4-8B11E895A02E}" presName="connectorText" presStyleLbl="sibTrans2D1" presStyleIdx="0" presStyleCnt="2"/>
      <dgm:spPr/>
      <dgm:t>
        <a:bodyPr/>
        <a:lstStyle/>
        <a:p>
          <a:endParaRPr lang="fr-FR"/>
        </a:p>
      </dgm:t>
    </dgm:pt>
    <dgm:pt modelId="{AA0F0EAB-265D-4B5F-8770-BAE8F63377A4}" type="pres">
      <dgm:prSet presAssocID="{2EFA4409-6CD2-4203-9624-5145AE2CABB4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0C892F42-BAD8-43DB-914E-4AD30FA536D4}" type="pres">
      <dgm:prSet presAssocID="{AE0F71E8-4892-4755-97A2-2BCF89CEA50C}" presName="sibTrans" presStyleLbl="sibTrans2D1" presStyleIdx="1" presStyleCnt="2"/>
      <dgm:spPr/>
      <dgm:t>
        <a:bodyPr/>
        <a:lstStyle/>
        <a:p>
          <a:endParaRPr lang="fr-FR"/>
        </a:p>
      </dgm:t>
    </dgm:pt>
    <dgm:pt modelId="{8AA91A3F-5D31-4E55-A9BE-CD404AA11D2F}" type="pres">
      <dgm:prSet presAssocID="{AE0F71E8-4892-4755-97A2-2BCF89CEA50C}" presName="connectorText" presStyleLbl="sibTrans2D1" presStyleIdx="1" presStyleCnt="2"/>
      <dgm:spPr/>
      <dgm:t>
        <a:bodyPr/>
        <a:lstStyle/>
        <a:p>
          <a:endParaRPr lang="fr-FR"/>
        </a:p>
      </dgm:t>
    </dgm:pt>
    <dgm:pt modelId="{B14DA1C5-C4BF-44A2-9C5B-7D4EE62DECFF}" type="pres">
      <dgm:prSet presAssocID="{BA032337-D41F-42CC-936A-2E1072B78F3C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405F49ED-0C07-4134-8CC0-36C8E97CD8DC}" srcId="{EAEFC90D-9DE8-4CCA-ACD4-BC0562F35947}" destId="{7663CD29-2BD9-41E3-BF5A-94DEB1560258}" srcOrd="0" destOrd="0" parTransId="{367F51B1-222F-43A0-880C-1060AC5159F3}" sibTransId="{550964A6-D1C4-4B0D-B2C4-8B11E895A02E}"/>
    <dgm:cxn modelId="{6D12F9E4-A320-496E-95BB-4CD20FE193DD}" type="presOf" srcId="{550964A6-D1C4-4B0D-B2C4-8B11E895A02E}" destId="{9055B3D8-F1F7-47DE-BB82-2462D829DA9E}" srcOrd="1" destOrd="0" presId="urn:microsoft.com/office/officeart/2005/8/layout/process1"/>
    <dgm:cxn modelId="{284E21A6-41A1-4523-BF56-CFE6CEB3CBF3}" type="presOf" srcId="{550964A6-D1C4-4B0D-B2C4-8B11E895A02E}" destId="{E0517131-3913-4408-B88A-B12BBD586303}" srcOrd="0" destOrd="0" presId="urn:microsoft.com/office/officeart/2005/8/layout/process1"/>
    <dgm:cxn modelId="{ED83B71B-DF3F-4E3F-81CD-4475186B3CF1}" srcId="{EAEFC90D-9DE8-4CCA-ACD4-BC0562F35947}" destId="{BA032337-D41F-42CC-936A-2E1072B78F3C}" srcOrd="2" destOrd="0" parTransId="{4CF75ADD-7FE0-4353-A820-BD8EEB2FBC30}" sibTransId="{25DC7CCC-CA16-4755-8D23-BB932C535222}"/>
    <dgm:cxn modelId="{8E7061F8-FC70-484E-80D9-CBE4E84B6EB5}" type="presOf" srcId="{BA032337-D41F-42CC-936A-2E1072B78F3C}" destId="{B14DA1C5-C4BF-44A2-9C5B-7D4EE62DECFF}" srcOrd="0" destOrd="0" presId="urn:microsoft.com/office/officeart/2005/8/layout/process1"/>
    <dgm:cxn modelId="{71AD2ADF-2C71-49AD-9983-45801C7C0FE4}" type="presOf" srcId="{AE0F71E8-4892-4755-97A2-2BCF89CEA50C}" destId="{0C892F42-BAD8-43DB-914E-4AD30FA536D4}" srcOrd="0" destOrd="0" presId="urn:microsoft.com/office/officeart/2005/8/layout/process1"/>
    <dgm:cxn modelId="{A0AEABA8-BD1D-456E-9356-D9CA90B2AFF9}" srcId="{EAEFC90D-9DE8-4CCA-ACD4-BC0562F35947}" destId="{2EFA4409-6CD2-4203-9624-5145AE2CABB4}" srcOrd="1" destOrd="0" parTransId="{B070BE7B-C7B2-4AE2-B0D7-E9BA9FA1E8AC}" sibTransId="{AE0F71E8-4892-4755-97A2-2BCF89CEA50C}"/>
    <dgm:cxn modelId="{9875C47D-0EB1-4E5D-B64F-894205558D33}" type="presOf" srcId="{7663CD29-2BD9-41E3-BF5A-94DEB1560258}" destId="{99ADF339-9AFD-4096-80A5-F5A8E0FD18B6}" srcOrd="0" destOrd="0" presId="urn:microsoft.com/office/officeart/2005/8/layout/process1"/>
    <dgm:cxn modelId="{BADEC94A-F867-49B2-BEFD-7B98A7BE1F12}" type="presOf" srcId="{AE0F71E8-4892-4755-97A2-2BCF89CEA50C}" destId="{8AA91A3F-5D31-4E55-A9BE-CD404AA11D2F}" srcOrd="1" destOrd="0" presId="urn:microsoft.com/office/officeart/2005/8/layout/process1"/>
    <dgm:cxn modelId="{B0FDCA8B-6469-4138-972F-D1DA6BCEDAFE}" type="presOf" srcId="{2EFA4409-6CD2-4203-9624-5145AE2CABB4}" destId="{AA0F0EAB-265D-4B5F-8770-BAE8F63377A4}" srcOrd="0" destOrd="0" presId="urn:microsoft.com/office/officeart/2005/8/layout/process1"/>
    <dgm:cxn modelId="{3080BB70-0D85-4485-976D-BC4D2EAF16AE}" type="presOf" srcId="{EAEFC90D-9DE8-4CCA-ACD4-BC0562F35947}" destId="{C432E617-D205-4888-8078-7FAF554C53EE}" srcOrd="0" destOrd="0" presId="urn:microsoft.com/office/officeart/2005/8/layout/process1"/>
    <dgm:cxn modelId="{215356BD-6213-461B-8190-E12FE56509D4}" type="presParOf" srcId="{C432E617-D205-4888-8078-7FAF554C53EE}" destId="{99ADF339-9AFD-4096-80A5-F5A8E0FD18B6}" srcOrd="0" destOrd="0" presId="urn:microsoft.com/office/officeart/2005/8/layout/process1"/>
    <dgm:cxn modelId="{CC313EC4-0C68-4B6A-AA9A-ABFD2DD4F845}" type="presParOf" srcId="{C432E617-D205-4888-8078-7FAF554C53EE}" destId="{E0517131-3913-4408-B88A-B12BBD586303}" srcOrd="1" destOrd="0" presId="urn:microsoft.com/office/officeart/2005/8/layout/process1"/>
    <dgm:cxn modelId="{B7AC6B07-C84C-49BF-864F-6A1147FF1E6C}" type="presParOf" srcId="{E0517131-3913-4408-B88A-B12BBD586303}" destId="{9055B3D8-F1F7-47DE-BB82-2462D829DA9E}" srcOrd="0" destOrd="0" presId="urn:microsoft.com/office/officeart/2005/8/layout/process1"/>
    <dgm:cxn modelId="{F67DDC24-E19C-4718-AFDF-AFAE69A18119}" type="presParOf" srcId="{C432E617-D205-4888-8078-7FAF554C53EE}" destId="{AA0F0EAB-265D-4B5F-8770-BAE8F63377A4}" srcOrd="2" destOrd="0" presId="urn:microsoft.com/office/officeart/2005/8/layout/process1"/>
    <dgm:cxn modelId="{65D5E997-0FC6-4E15-B41A-DFFEAB9869A1}" type="presParOf" srcId="{C432E617-D205-4888-8078-7FAF554C53EE}" destId="{0C892F42-BAD8-43DB-914E-4AD30FA536D4}" srcOrd="3" destOrd="0" presId="urn:microsoft.com/office/officeart/2005/8/layout/process1"/>
    <dgm:cxn modelId="{B02BB982-66E1-4C2E-BEB7-028BE3880E03}" type="presParOf" srcId="{0C892F42-BAD8-43DB-914E-4AD30FA536D4}" destId="{8AA91A3F-5D31-4E55-A9BE-CD404AA11D2F}" srcOrd="0" destOrd="0" presId="urn:microsoft.com/office/officeart/2005/8/layout/process1"/>
    <dgm:cxn modelId="{AD0D358E-BDC0-4979-856C-530A84829A67}" type="presParOf" srcId="{C432E617-D205-4888-8078-7FAF554C53EE}" destId="{B14DA1C5-C4BF-44A2-9C5B-7D4EE62DECFF}" srcOrd="4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AEFC90D-9DE8-4CCA-ACD4-BC0562F35947}" type="doc">
      <dgm:prSet loTypeId="urn:microsoft.com/office/officeart/2005/8/layout/process1" loCatId="process" qsTypeId="urn:microsoft.com/office/officeart/2005/8/quickstyle/simple5" qsCatId="simple" csTypeId="urn:microsoft.com/office/officeart/2005/8/colors/accent0_2" csCatId="mainScheme" phldr="1"/>
      <dgm:spPr/>
    </dgm:pt>
    <dgm:pt modelId="{7663CD29-2BD9-41E3-BF5A-94DEB1560258}">
      <dgm:prSet phldrT="[Texte]" custT="1"/>
      <dgm:spPr/>
      <dgm:t>
        <a:bodyPr/>
        <a:lstStyle/>
        <a:p>
          <a:r>
            <a:rPr lang="fr-FR" sz="2400" b="1" dirty="0" smtClean="0"/>
            <a:t>Obstruction veineuse</a:t>
          </a:r>
          <a:r>
            <a:rPr lang="fr-FR" sz="2400" dirty="0" smtClean="0"/>
            <a:t>            </a:t>
          </a:r>
        </a:p>
        <a:p>
          <a:r>
            <a:rPr lang="fr-FR" sz="2400" dirty="0" smtClean="0"/>
            <a:t>Congestion veineuse</a:t>
          </a:r>
        </a:p>
        <a:p>
          <a:r>
            <a:rPr lang="fr-FR" sz="2400" dirty="0" smtClean="0"/>
            <a:t>Œdème testiculaire</a:t>
          </a:r>
        </a:p>
        <a:p>
          <a:endParaRPr lang="fr-FR" sz="2400" b="0" dirty="0"/>
        </a:p>
      </dgm:t>
    </dgm:pt>
    <dgm:pt modelId="{367F51B1-222F-43A0-880C-1060AC5159F3}" type="parTrans" cxnId="{405F49ED-0C07-4134-8CC0-36C8E97CD8DC}">
      <dgm:prSet/>
      <dgm:spPr/>
      <dgm:t>
        <a:bodyPr/>
        <a:lstStyle/>
        <a:p>
          <a:endParaRPr lang="fr-FR"/>
        </a:p>
      </dgm:t>
    </dgm:pt>
    <dgm:pt modelId="{550964A6-D1C4-4B0D-B2C4-8B11E895A02E}" type="sibTrans" cxnId="{405F49ED-0C07-4134-8CC0-36C8E97CD8DC}">
      <dgm:prSet/>
      <dgm:spPr/>
      <dgm:t>
        <a:bodyPr/>
        <a:lstStyle/>
        <a:p>
          <a:endParaRPr lang="fr-FR"/>
        </a:p>
      </dgm:t>
    </dgm:pt>
    <dgm:pt modelId="{2EFA4409-6CD2-4203-9624-5145AE2CABB4}">
      <dgm:prSet phldrT="[Texte]"/>
      <dgm:spPr/>
      <dgm:t>
        <a:bodyPr/>
        <a:lstStyle/>
        <a:p>
          <a:r>
            <a:rPr lang="fr-FR" b="1" dirty="0" smtClean="0"/>
            <a:t>Augmentation de la pression</a:t>
          </a:r>
        </a:p>
        <a:p>
          <a:r>
            <a:rPr lang="fr-FR" dirty="0" smtClean="0"/>
            <a:t>Compression secondaire des artères</a:t>
          </a:r>
          <a:endParaRPr lang="fr-FR" dirty="0"/>
        </a:p>
      </dgm:t>
    </dgm:pt>
    <dgm:pt modelId="{B070BE7B-C7B2-4AE2-B0D7-E9BA9FA1E8AC}" type="parTrans" cxnId="{A0AEABA8-BD1D-456E-9356-D9CA90B2AFF9}">
      <dgm:prSet/>
      <dgm:spPr/>
      <dgm:t>
        <a:bodyPr/>
        <a:lstStyle/>
        <a:p>
          <a:endParaRPr lang="fr-FR"/>
        </a:p>
      </dgm:t>
    </dgm:pt>
    <dgm:pt modelId="{AE0F71E8-4892-4755-97A2-2BCF89CEA50C}" type="sibTrans" cxnId="{A0AEABA8-BD1D-456E-9356-D9CA90B2AFF9}">
      <dgm:prSet/>
      <dgm:spPr/>
      <dgm:t>
        <a:bodyPr/>
        <a:lstStyle/>
        <a:p>
          <a:endParaRPr lang="fr-FR"/>
        </a:p>
      </dgm:t>
    </dgm:pt>
    <dgm:pt modelId="{BA032337-D41F-42CC-936A-2E1072B78F3C}">
      <dgm:prSet phldrT="[Texte]"/>
      <dgm:spPr/>
      <dgm:t>
        <a:bodyPr/>
        <a:lstStyle/>
        <a:p>
          <a:r>
            <a:rPr lang="fr-FR" b="1" dirty="0" smtClean="0"/>
            <a:t>Ischémie aigue</a:t>
          </a:r>
        </a:p>
        <a:p>
          <a:r>
            <a:rPr lang="fr-FR" b="1" dirty="0" smtClean="0"/>
            <a:t>Nécrose hémorragique irréversible (6-8 h)</a:t>
          </a:r>
          <a:endParaRPr lang="fr-FR" dirty="0" smtClean="0"/>
        </a:p>
        <a:p>
          <a:endParaRPr lang="fr-FR" dirty="0"/>
        </a:p>
      </dgm:t>
    </dgm:pt>
    <dgm:pt modelId="{4CF75ADD-7FE0-4353-A820-BD8EEB2FBC30}" type="parTrans" cxnId="{ED83B71B-DF3F-4E3F-81CD-4475186B3CF1}">
      <dgm:prSet/>
      <dgm:spPr/>
      <dgm:t>
        <a:bodyPr/>
        <a:lstStyle/>
        <a:p>
          <a:endParaRPr lang="fr-FR"/>
        </a:p>
      </dgm:t>
    </dgm:pt>
    <dgm:pt modelId="{25DC7CCC-CA16-4755-8D23-BB932C535222}" type="sibTrans" cxnId="{ED83B71B-DF3F-4E3F-81CD-4475186B3CF1}">
      <dgm:prSet/>
      <dgm:spPr/>
      <dgm:t>
        <a:bodyPr/>
        <a:lstStyle/>
        <a:p>
          <a:endParaRPr lang="fr-FR"/>
        </a:p>
      </dgm:t>
    </dgm:pt>
    <dgm:pt modelId="{C432E617-D205-4888-8078-7FAF554C53EE}" type="pres">
      <dgm:prSet presAssocID="{EAEFC90D-9DE8-4CCA-ACD4-BC0562F35947}" presName="Name0" presStyleCnt="0">
        <dgm:presLayoutVars>
          <dgm:dir/>
          <dgm:resizeHandles val="exact"/>
        </dgm:presLayoutVars>
      </dgm:prSet>
      <dgm:spPr/>
    </dgm:pt>
    <dgm:pt modelId="{99ADF339-9AFD-4096-80A5-F5A8E0FD18B6}" type="pres">
      <dgm:prSet presAssocID="{7663CD29-2BD9-41E3-BF5A-94DEB1560258}" presName="node" presStyleLbl="node1" presStyleIdx="0" presStyleCnt="3" custScaleY="97498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E0517131-3913-4408-B88A-B12BBD586303}" type="pres">
      <dgm:prSet presAssocID="{550964A6-D1C4-4B0D-B2C4-8B11E895A02E}" presName="sibTrans" presStyleLbl="sibTrans2D1" presStyleIdx="0" presStyleCnt="2"/>
      <dgm:spPr/>
      <dgm:t>
        <a:bodyPr/>
        <a:lstStyle/>
        <a:p>
          <a:endParaRPr lang="fr-FR"/>
        </a:p>
      </dgm:t>
    </dgm:pt>
    <dgm:pt modelId="{9055B3D8-F1F7-47DE-BB82-2462D829DA9E}" type="pres">
      <dgm:prSet presAssocID="{550964A6-D1C4-4B0D-B2C4-8B11E895A02E}" presName="connectorText" presStyleLbl="sibTrans2D1" presStyleIdx="0" presStyleCnt="2"/>
      <dgm:spPr/>
      <dgm:t>
        <a:bodyPr/>
        <a:lstStyle/>
        <a:p>
          <a:endParaRPr lang="fr-FR"/>
        </a:p>
      </dgm:t>
    </dgm:pt>
    <dgm:pt modelId="{AA0F0EAB-265D-4B5F-8770-BAE8F63377A4}" type="pres">
      <dgm:prSet presAssocID="{2EFA4409-6CD2-4203-9624-5145AE2CABB4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0C892F42-BAD8-43DB-914E-4AD30FA536D4}" type="pres">
      <dgm:prSet presAssocID="{AE0F71E8-4892-4755-97A2-2BCF89CEA50C}" presName="sibTrans" presStyleLbl="sibTrans2D1" presStyleIdx="1" presStyleCnt="2"/>
      <dgm:spPr/>
      <dgm:t>
        <a:bodyPr/>
        <a:lstStyle/>
        <a:p>
          <a:endParaRPr lang="fr-FR"/>
        </a:p>
      </dgm:t>
    </dgm:pt>
    <dgm:pt modelId="{8AA91A3F-5D31-4E55-A9BE-CD404AA11D2F}" type="pres">
      <dgm:prSet presAssocID="{AE0F71E8-4892-4755-97A2-2BCF89CEA50C}" presName="connectorText" presStyleLbl="sibTrans2D1" presStyleIdx="1" presStyleCnt="2"/>
      <dgm:spPr/>
      <dgm:t>
        <a:bodyPr/>
        <a:lstStyle/>
        <a:p>
          <a:endParaRPr lang="fr-FR"/>
        </a:p>
      </dgm:t>
    </dgm:pt>
    <dgm:pt modelId="{B14DA1C5-C4BF-44A2-9C5B-7D4EE62DECFF}" type="pres">
      <dgm:prSet presAssocID="{BA032337-D41F-42CC-936A-2E1072B78F3C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405F49ED-0C07-4134-8CC0-36C8E97CD8DC}" srcId="{EAEFC90D-9DE8-4CCA-ACD4-BC0562F35947}" destId="{7663CD29-2BD9-41E3-BF5A-94DEB1560258}" srcOrd="0" destOrd="0" parTransId="{367F51B1-222F-43A0-880C-1060AC5159F3}" sibTransId="{550964A6-D1C4-4B0D-B2C4-8B11E895A02E}"/>
    <dgm:cxn modelId="{0A0315F3-2A4F-4957-947B-B58FC2AF0C64}" type="presOf" srcId="{550964A6-D1C4-4B0D-B2C4-8B11E895A02E}" destId="{E0517131-3913-4408-B88A-B12BBD586303}" srcOrd="0" destOrd="0" presId="urn:microsoft.com/office/officeart/2005/8/layout/process1"/>
    <dgm:cxn modelId="{B99F8074-4F5F-44E4-9F22-25A0D70137FD}" type="presOf" srcId="{AE0F71E8-4892-4755-97A2-2BCF89CEA50C}" destId="{8AA91A3F-5D31-4E55-A9BE-CD404AA11D2F}" srcOrd="1" destOrd="0" presId="urn:microsoft.com/office/officeart/2005/8/layout/process1"/>
    <dgm:cxn modelId="{13F74EB9-BBE7-4CE1-A49F-DE25A601BE29}" type="presOf" srcId="{AE0F71E8-4892-4755-97A2-2BCF89CEA50C}" destId="{0C892F42-BAD8-43DB-914E-4AD30FA536D4}" srcOrd="0" destOrd="0" presId="urn:microsoft.com/office/officeart/2005/8/layout/process1"/>
    <dgm:cxn modelId="{ED83B71B-DF3F-4E3F-81CD-4475186B3CF1}" srcId="{EAEFC90D-9DE8-4CCA-ACD4-BC0562F35947}" destId="{BA032337-D41F-42CC-936A-2E1072B78F3C}" srcOrd="2" destOrd="0" parTransId="{4CF75ADD-7FE0-4353-A820-BD8EEB2FBC30}" sibTransId="{25DC7CCC-CA16-4755-8D23-BB932C535222}"/>
    <dgm:cxn modelId="{CB6DB68F-FE42-459D-9CFF-F0A806E38E60}" type="presOf" srcId="{550964A6-D1C4-4B0D-B2C4-8B11E895A02E}" destId="{9055B3D8-F1F7-47DE-BB82-2462D829DA9E}" srcOrd="1" destOrd="0" presId="urn:microsoft.com/office/officeart/2005/8/layout/process1"/>
    <dgm:cxn modelId="{A0AEABA8-BD1D-456E-9356-D9CA90B2AFF9}" srcId="{EAEFC90D-9DE8-4CCA-ACD4-BC0562F35947}" destId="{2EFA4409-6CD2-4203-9624-5145AE2CABB4}" srcOrd="1" destOrd="0" parTransId="{B070BE7B-C7B2-4AE2-B0D7-E9BA9FA1E8AC}" sibTransId="{AE0F71E8-4892-4755-97A2-2BCF89CEA50C}"/>
    <dgm:cxn modelId="{773242D8-B560-47B1-AFBC-A8121B32E157}" type="presOf" srcId="{BA032337-D41F-42CC-936A-2E1072B78F3C}" destId="{B14DA1C5-C4BF-44A2-9C5B-7D4EE62DECFF}" srcOrd="0" destOrd="0" presId="urn:microsoft.com/office/officeart/2005/8/layout/process1"/>
    <dgm:cxn modelId="{D1E3FF09-DF70-4634-90A4-04F677F754C4}" type="presOf" srcId="{7663CD29-2BD9-41E3-BF5A-94DEB1560258}" destId="{99ADF339-9AFD-4096-80A5-F5A8E0FD18B6}" srcOrd="0" destOrd="0" presId="urn:microsoft.com/office/officeart/2005/8/layout/process1"/>
    <dgm:cxn modelId="{C56BC5ED-3531-4197-8EE2-DF815499BE40}" type="presOf" srcId="{2EFA4409-6CD2-4203-9624-5145AE2CABB4}" destId="{AA0F0EAB-265D-4B5F-8770-BAE8F63377A4}" srcOrd="0" destOrd="0" presId="urn:microsoft.com/office/officeart/2005/8/layout/process1"/>
    <dgm:cxn modelId="{AB2A895B-4469-46AF-9504-1B66587714F1}" type="presOf" srcId="{EAEFC90D-9DE8-4CCA-ACD4-BC0562F35947}" destId="{C432E617-D205-4888-8078-7FAF554C53EE}" srcOrd="0" destOrd="0" presId="urn:microsoft.com/office/officeart/2005/8/layout/process1"/>
    <dgm:cxn modelId="{811A3012-97C7-4F32-A749-484D56BFAA44}" type="presParOf" srcId="{C432E617-D205-4888-8078-7FAF554C53EE}" destId="{99ADF339-9AFD-4096-80A5-F5A8E0FD18B6}" srcOrd="0" destOrd="0" presId="urn:microsoft.com/office/officeart/2005/8/layout/process1"/>
    <dgm:cxn modelId="{8F24C75A-F47A-42D9-87F5-E78B24C02335}" type="presParOf" srcId="{C432E617-D205-4888-8078-7FAF554C53EE}" destId="{E0517131-3913-4408-B88A-B12BBD586303}" srcOrd="1" destOrd="0" presId="urn:microsoft.com/office/officeart/2005/8/layout/process1"/>
    <dgm:cxn modelId="{0126E2F1-1923-4813-807B-5575DB33DE56}" type="presParOf" srcId="{E0517131-3913-4408-B88A-B12BBD586303}" destId="{9055B3D8-F1F7-47DE-BB82-2462D829DA9E}" srcOrd="0" destOrd="0" presId="urn:microsoft.com/office/officeart/2005/8/layout/process1"/>
    <dgm:cxn modelId="{BEAA9259-9C77-42B7-BD2A-11C9F305DB73}" type="presParOf" srcId="{C432E617-D205-4888-8078-7FAF554C53EE}" destId="{AA0F0EAB-265D-4B5F-8770-BAE8F63377A4}" srcOrd="2" destOrd="0" presId="urn:microsoft.com/office/officeart/2005/8/layout/process1"/>
    <dgm:cxn modelId="{7A12B808-3B7F-4B39-A38C-54A85DDB59DE}" type="presParOf" srcId="{C432E617-D205-4888-8078-7FAF554C53EE}" destId="{0C892F42-BAD8-43DB-914E-4AD30FA536D4}" srcOrd="3" destOrd="0" presId="urn:microsoft.com/office/officeart/2005/8/layout/process1"/>
    <dgm:cxn modelId="{F6538065-1D45-4CB6-83EE-02EB85C921FE}" type="presParOf" srcId="{0C892F42-BAD8-43DB-914E-4AD30FA536D4}" destId="{8AA91A3F-5D31-4E55-A9BE-CD404AA11D2F}" srcOrd="0" destOrd="0" presId="urn:microsoft.com/office/officeart/2005/8/layout/process1"/>
    <dgm:cxn modelId="{7CB9B394-04E1-4BA3-8F07-D689CAA92417}" type="presParOf" srcId="{C432E617-D205-4888-8078-7FAF554C53EE}" destId="{B14DA1C5-C4BF-44A2-9C5B-7D4EE62DECFF}" srcOrd="4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9ADF339-9AFD-4096-80A5-F5A8E0FD18B6}">
      <dsp:nvSpPr>
        <dsp:cNvPr id="0" name=""/>
        <dsp:cNvSpPr/>
      </dsp:nvSpPr>
      <dsp:spPr>
        <a:xfrm>
          <a:off x="10588" y="176151"/>
          <a:ext cx="3164853" cy="185140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400" b="0" kern="1200" dirty="0" smtClean="0"/>
            <a:t>Volume normal ou légèrement augmenté </a:t>
          </a: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400" b="0" kern="1200" dirty="0" smtClean="0"/>
            <a:t>Echostructure homogène  </a:t>
          </a:r>
          <a:endParaRPr lang="fr-FR" sz="2400" b="0" kern="1200" dirty="0"/>
        </a:p>
      </dsp:txBody>
      <dsp:txXfrm>
        <a:off x="64814" y="230377"/>
        <a:ext cx="3056401" cy="1742949"/>
      </dsp:txXfrm>
    </dsp:sp>
    <dsp:sp modelId="{E0517131-3913-4408-B88A-B12BBD586303}">
      <dsp:nvSpPr>
        <dsp:cNvPr id="0" name=""/>
        <dsp:cNvSpPr/>
      </dsp:nvSpPr>
      <dsp:spPr>
        <a:xfrm>
          <a:off x="3491927" y="709410"/>
          <a:ext cx="670948" cy="784883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r-FR" sz="1900" kern="1200"/>
        </a:p>
      </dsp:txBody>
      <dsp:txXfrm>
        <a:off x="3491927" y="866387"/>
        <a:ext cx="469664" cy="470929"/>
      </dsp:txXfrm>
    </dsp:sp>
    <dsp:sp modelId="{AA0F0EAB-265D-4B5F-8770-BAE8F63377A4}">
      <dsp:nvSpPr>
        <dsp:cNvPr id="0" name=""/>
        <dsp:cNvSpPr/>
      </dsp:nvSpPr>
      <dsp:spPr>
        <a:xfrm>
          <a:off x="4441383" y="152396"/>
          <a:ext cx="3164853" cy="189891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-727682"/>
                <a:satOff val="-41964"/>
                <a:lumOff val="4314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-727682"/>
                <a:satOff val="-41964"/>
                <a:lumOff val="4314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-727682"/>
                <a:satOff val="-41964"/>
                <a:lumOff val="4314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400" kern="1200" dirty="0" smtClean="0"/>
            <a:t>Volume augmenté</a:t>
          </a: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400" kern="1200" dirty="0" smtClean="0"/>
            <a:t>hypoéchogène, hétérogène  </a:t>
          </a:r>
          <a:endParaRPr lang="fr-FR" sz="2400" kern="1200" dirty="0"/>
        </a:p>
      </dsp:txBody>
      <dsp:txXfrm>
        <a:off x="4497000" y="208013"/>
        <a:ext cx="3053619" cy="1787678"/>
      </dsp:txXfrm>
    </dsp:sp>
    <dsp:sp modelId="{0C892F42-BAD8-43DB-914E-4AD30FA536D4}">
      <dsp:nvSpPr>
        <dsp:cNvPr id="0" name=""/>
        <dsp:cNvSpPr/>
      </dsp:nvSpPr>
      <dsp:spPr>
        <a:xfrm>
          <a:off x="7922722" y="709410"/>
          <a:ext cx="670948" cy="784883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2">
                <a:hueOff val="-1455363"/>
                <a:satOff val="-83928"/>
                <a:lumOff val="8628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-1455363"/>
                <a:satOff val="-83928"/>
                <a:lumOff val="8628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-1455363"/>
                <a:satOff val="-83928"/>
                <a:lumOff val="8628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r-FR" sz="1900" kern="1200"/>
        </a:p>
      </dsp:txBody>
      <dsp:txXfrm>
        <a:off x="7922722" y="866387"/>
        <a:ext cx="469664" cy="470929"/>
      </dsp:txXfrm>
    </dsp:sp>
    <dsp:sp modelId="{B14DA1C5-C4BF-44A2-9C5B-7D4EE62DECFF}">
      <dsp:nvSpPr>
        <dsp:cNvPr id="0" name=""/>
        <dsp:cNvSpPr/>
      </dsp:nvSpPr>
      <dsp:spPr>
        <a:xfrm>
          <a:off x="8872178" y="152396"/>
          <a:ext cx="3164853" cy="189891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-1455363"/>
                <a:satOff val="-83928"/>
                <a:lumOff val="8628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-1455363"/>
                <a:satOff val="-83928"/>
                <a:lumOff val="8628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-1455363"/>
                <a:satOff val="-83928"/>
                <a:lumOff val="8628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400" kern="1200" dirty="0" smtClean="0"/>
            <a:t>Hétérogénéité marquée </a:t>
          </a: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400" kern="1200" dirty="0" smtClean="0"/>
            <a:t>Plages de nécrose </a:t>
          </a: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400" kern="1200" dirty="0" smtClean="0"/>
            <a:t>Foyers hémorragiques</a:t>
          </a:r>
          <a:endParaRPr lang="fr-FR" sz="2400" kern="1200" dirty="0"/>
        </a:p>
      </dsp:txBody>
      <dsp:txXfrm>
        <a:off x="8927795" y="208013"/>
        <a:ext cx="3053619" cy="178767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9ADF339-9AFD-4096-80A5-F5A8E0FD18B6}">
      <dsp:nvSpPr>
        <dsp:cNvPr id="0" name=""/>
        <dsp:cNvSpPr/>
      </dsp:nvSpPr>
      <dsp:spPr>
        <a:xfrm>
          <a:off x="16461" y="87436"/>
          <a:ext cx="3161762" cy="202883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400" b="1" kern="1200" dirty="0" smtClean="0"/>
            <a:t>Obstruction veineuse</a:t>
          </a:r>
          <a:r>
            <a:rPr lang="fr-FR" sz="2400" kern="1200" dirty="0" smtClean="0"/>
            <a:t>            </a:t>
          </a: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400" kern="1200" dirty="0" smtClean="0"/>
            <a:t>Congestion veineuse</a:t>
          </a: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400" kern="1200" dirty="0" smtClean="0"/>
            <a:t>Œdème testiculaire</a:t>
          </a: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r-FR" sz="2400" b="0" kern="1200" dirty="0"/>
        </a:p>
      </dsp:txBody>
      <dsp:txXfrm>
        <a:off x="75883" y="146858"/>
        <a:ext cx="3042918" cy="1909988"/>
      </dsp:txXfrm>
    </dsp:sp>
    <dsp:sp modelId="{E0517131-3913-4408-B88A-B12BBD586303}">
      <dsp:nvSpPr>
        <dsp:cNvPr id="0" name=""/>
        <dsp:cNvSpPr/>
      </dsp:nvSpPr>
      <dsp:spPr>
        <a:xfrm>
          <a:off x="3494400" y="709793"/>
          <a:ext cx="670293" cy="784117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dk2">
                <a:tint val="6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dk2">
                <a:tint val="6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dk2">
                <a:tint val="6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r-FR" sz="1900" kern="1200"/>
        </a:p>
      </dsp:txBody>
      <dsp:txXfrm>
        <a:off x="3494400" y="866616"/>
        <a:ext cx="469205" cy="470471"/>
      </dsp:txXfrm>
    </dsp:sp>
    <dsp:sp modelId="{AA0F0EAB-265D-4B5F-8770-BAE8F63377A4}">
      <dsp:nvSpPr>
        <dsp:cNvPr id="0" name=""/>
        <dsp:cNvSpPr/>
      </dsp:nvSpPr>
      <dsp:spPr>
        <a:xfrm>
          <a:off x="4442929" y="61404"/>
          <a:ext cx="3161762" cy="208089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300" b="1" kern="1200" dirty="0" smtClean="0"/>
            <a:t>Augmentation de la pression</a:t>
          </a:r>
        </a:p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300" kern="1200" dirty="0" smtClean="0"/>
            <a:t>Compression secondaire des artères</a:t>
          </a:r>
          <a:endParaRPr lang="fr-FR" sz="2300" kern="1200" dirty="0"/>
        </a:p>
      </dsp:txBody>
      <dsp:txXfrm>
        <a:off x="4503876" y="122351"/>
        <a:ext cx="3039868" cy="1959002"/>
      </dsp:txXfrm>
    </dsp:sp>
    <dsp:sp modelId="{0C892F42-BAD8-43DB-914E-4AD30FA536D4}">
      <dsp:nvSpPr>
        <dsp:cNvPr id="0" name=""/>
        <dsp:cNvSpPr/>
      </dsp:nvSpPr>
      <dsp:spPr>
        <a:xfrm>
          <a:off x="7920868" y="709793"/>
          <a:ext cx="670293" cy="784117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dk2">
                <a:tint val="6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dk2">
                <a:tint val="6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dk2">
                <a:tint val="6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r-FR" sz="1900" kern="1200"/>
        </a:p>
      </dsp:txBody>
      <dsp:txXfrm>
        <a:off x="7920868" y="866616"/>
        <a:ext cx="469205" cy="470471"/>
      </dsp:txXfrm>
    </dsp:sp>
    <dsp:sp modelId="{B14DA1C5-C4BF-44A2-9C5B-7D4EE62DECFF}">
      <dsp:nvSpPr>
        <dsp:cNvPr id="0" name=""/>
        <dsp:cNvSpPr/>
      </dsp:nvSpPr>
      <dsp:spPr>
        <a:xfrm>
          <a:off x="8869397" y="61404"/>
          <a:ext cx="3161762" cy="208089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300" b="1" kern="1200" dirty="0" smtClean="0"/>
            <a:t>Ischémie aigue</a:t>
          </a:r>
        </a:p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300" b="1" kern="1200" dirty="0" smtClean="0"/>
            <a:t>Nécrose hémorragique irréversible (6-8 h)</a:t>
          </a:r>
          <a:endParaRPr lang="fr-FR" sz="2300" kern="1200" dirty="0" smtClean="0"/>
        </a:p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r-FR" sz="2300" kern="1200" dirty="0"/>
        </a:p>
      </dsp:txBody>
      <dsp:txXfrm>
        <a:off x="8930344" y="122351"/>
        <a:ext cx="3039868" cy="195900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9BC15E-7D8E-4D00-B122-EC8F275F725F}" type="datetimeFigureOut">
              <a:rPr lang="fr-FR" smtClean="0"/>
              <a:t>14/02/2026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3FDD20B-5BB5-44D0-8614-61F8F67FC04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525621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endParaRPr lang="fr-FR" b="1" dirty="0" smtClean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0871CB-BC6D-430C-8E91-5A26E2CE8ABB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218215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endParaRPr lang="fr-FR" b="1" dirty="0" smtClean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0871CB-BC6D-430C-8E91-5A26E2CE8ABB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3353610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0871CB-BC6D-430C-8E91-5A26E2CE8ABB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1123288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dirty="0" smtClean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0871CB-BC6D-430C-8E91-5A26E2CE8ABB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555763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2681CC-DD32-4D02-907E-A0962C51921E}" type="datetimeFigureOut">
              <a:rPr lang="fr-FR" smtClean="0"/>
              <a:t>14/02/2026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D88DA-7A99-44E5-8B4B-31BF8F33E84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01188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2681CC-DD32-4D02-907E-A0962C51921E}" type="datetimeFigureOut">
              <a:rPr lang="fr-FR" smtClean="0"/>
              <a:t>14/02/2026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D88DA-7A99-44E5-8B4B-31BF8F33E84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752767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2681CC-DD32-4D02-907E-A0962C51921E}" type="datetimeFigureOut">
              <a:rPr lang="fr-FR" smtClean="0"/>
              <a:t>14/02/2026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D88DA-7A99-44E5-8B4B-31BF8F33E84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012598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2681CC-DD32-4D02-907E-A0962C51921E}" type="datetimeFigureOut">
              <a:rPr lang="fr-FR" smtClean="0"/>
              <a:t>14/02/2026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D88DA-7A99-44E5-8B4B-31BF8F33E84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753185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2681CC-DD32-4D02-907E-A0962C51921E}" type="datetimeFigureOut">
              <a:rPr lang="fr-FR" smtClean="0"/>
              <a:t>14/02/2026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D88DA-7A99-44E5-8B4B-31BF8F33E84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001900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2681CC-DD32-4D02-907E-A0962C51921E}" type="datetimeFigureOut">
              <a:rPr lang="fr-FR" smtClean="0"/>
              <a:t>14/02/2026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D88DA-7A99-44E5-8B4B-31BF8F33E84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53747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2681CC-DD32-4D02-907E-A0962C51921E}" type="datetimeFigureOut">
              <a:rPr lang="fr-FR" smtClean="0"/>
              <a:t>14/02/2026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D88DA-7A99-44E5-8B4B-31BF8F33E84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161461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2681CC-DD32-4D02-907E-A0962C51921E}" type="datetimeFigureOut">
              <a:rPr lang="fr-FR" smtClean="0"/>
              <a:t>14/02/2026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D88DA-7A99-44E5-8B4B-31BF8F33E84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776716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2681CC-DD32-4D02-907E-A0962C51921E}" type="datetimeFigureOut">
              <a:rPr lang="fr-FR" smtClean="0"/>
              <a:t>14/02/2026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D88DA-7A99-44E5-8B4B-31BF8F33E84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964984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2681CC-DD32-4D02-907E-A0962C51921E}" type="datetimeFigureOut">
              <a:rPr lang="fr-FR" smtClean="0"/>
              <a:t>14/02/2026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D88DA-7A99-44E5-8B4B-31BF8F33E84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443469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2681CC-DD32-4D02-907E-A0962C51921E}" type="datetimeFigureOut">
              <a:rPr lang="fr-FR" smtClean="0"/>
              <a:t>14/02/2026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D88DA-7A99-44E5-8B4B-31BF8F33E84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856041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2681CC-DD32-4D02-907E-A0962C51921E}" type="datetimeFigureOut">
              <a:rPr lang="fr-FR" smtClean="0"/>
              <a:t>14/02/2026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2D88DA-7A99-44E5-8B4B-31BF8F33E84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005455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2.xml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microsoft.com/office/2007/relationships/diagramDrawing" Target="../diagrams/drawing2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11" Type="http://schemas.openxmlformats.org/officeDocument/2006/relationships/diagramColors" Target="../diagrams/colors2.xml"/><Relationship Id="rId5" Type="http://schemas.openxmlformats.org/officeDocument/2006/relationships/diagramQuickStyle" Target="../diagrams/quickStyle1.xml"/><Relationship Id="rId10" Type="http://schemas.openxmlformats.org/officeDocument/2006/relationships/diagramQuickStyle" Target="../diagrams/quickStyle2.xml"/><Relationship Id="rId4" Type="http://schemas.openxmlformats.org/officeDocument/2006/relationships/diagramLayout" Target="../diagrams/layout1.xml"/><Relationship Id="rId9" Type="http://schemas.openxmlformats.org/officeDocument/2006/relationships/diagramLayout" Target="../diagrams/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/>
          <p:cNvSpPr txBox="1"/>
          <p:nvPr/>
        </p:nvSpPr>
        <p:spPr>
          <a:xfrm>
            <a:off x="633046" y="170597"/>
            <a:ext cx="5591908" cy="830997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4800" b="1" dirty="0" smtClean="0"/>
              <a:t>Etiologies</a:t>
            </a:r>
            <a:endParaRPr lang="fr-FR" sz="6000" b="1" dirty="0"/>
          </a:p>
        </p:txBody>
      </p:sp>
      <p:sp>
        <p:nvSpPr>
          <p:cNvPr id="9" name="ZoneTexte 8"/>
          <p:cNvSpPr txBox="1"/>
          <p:nvPr/>
        </p:nvSpPr>
        <p:spPr>
          <a:xfrm>
            <a:off x="6224954" y="170597"/>
            <a:ext cx="5556738" cy="830997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4800" b="1" dirty="0" smtClean="0"/>
              <a:t>vasculaires </a:t>
            </a:r>
            <a:endParaRPr lang="fr-FR" sz="6000" b="1" dirty="0"/>
          </a:p>
        </p:txBody>
      </p:sp>
      <p:graphicFrame>
        <p:nvGraphicFramePr>
          <p:cNvPr id="22" name="Diagramme 21"/>
          <p:cNvGraphicFramePr/>
          <p:nvPr>
            <p:extLst/>
          </p:nvPr>
        </p:nvGraphicFramePr>
        <p:xfrm>
          <a:off x="0" y="4027976"/>
          <a:ext cx="12047621" cy="22037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23" name="Diagramme 22"/>
          <p:cNvGraphicFramePr/>
          <p:nvPr>
            <p:extLst/>
          </p:nvPr>
        </p:nvGraphicFramePr>
        <p:xfrm>
          <a:off x="-1" y="1541269"/>
          <a:ext cx="12047621" cy="22037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</p:spTree>
    <p:extLst>
      <p:ext uri="{BB962C8B-B14F-4D97-AF65-F5344CB8AC3E}">
        <p14:creationId xmlns:p14="http://schemas.microsoft.com/office/powerpoint/2010/main" val="34719542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/>
          <p:cNvSpPr txBox="1"/>
          <p:nvPr/>
        </p:nvSpPr>
        <p:spPr>
          <a:xfrm>
            <a:off x="633046" y="170597"/>
            <a:ext cx="5591908" cy="830997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4800" b="1" dirty="0" smtClean="0"/>
              <a:t>Etiologies</a:t>
            </a:r>
            <a:endParaRPr lang="fr-FR" sz="6000" b="1" dirty="0"/>
          </a:p>
        </p:txBody>
      </p:sp>
      <p:sp>
        <p:nvSpPr>
          <p:cNvPr id="6" name="ZoneTexte 5"/>
          <p:cNvSpPr txBox="1"/>
          <p:nvPr/>
        </p:nvSpPr>
        <p:spPr>
          <a:xfrm>
            <a:off x="5996354" y="1217657"/>
            <a:ext cx="5259818" cy="52322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wrap="square" rtlCol="0">
            <a:spAutoFit/>
          </a:bodyPr>
          <a:lstStyle/>
          <a:p>
            <a:pPr algn="ctr"/>
            <a:r>
              <a:rPr lang="fr-FR" sz="2800" b="1" dirty="0" smtClean="0"/>
              <a:t>Torsion testiculaire </a:t>
            </a:r>
            <a:endParaRPr lang="fr-FR" sz="2400" b="1" dirty="0"/>
          </a:p>
        </p:txBody>
      </p:sp>
      <p:sp>
        <p:nvSpPr>
          <p:cNvPr id="9" name="ZoneTexte 8"/>
          <p:cNvSpPr txBox="1"/>
          <p:nvPr/>
        </p:nvSpPr>
        <p:spPr>
          <a:xfrm>
            <a:off x="6224954" y="170597"/>
            <a:ext cx="5556738" cy="830997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4800" b="1" dirty="0" smtClean="0"/>
              <a:t>vasculaires </a:t>
            </a:r>
            <a:endParaRPr lang="fr-FR" sz="6000" b="1" dirty="0"/>
          </a:p>
        </p:txBody>
      </p:sp>
      <p:sp>
        <p:nvSpPr>
          <p:cNvPr id="2" name="Rectangle 1"/>
          <p:cNvSpPr/>
          <p:nvPr/>
        </p:nvSpPr>
        <p:spPr>
          <a:xfrm>
            <a:off x="1370167" y="1217657"/>
            <a:ext cx="4117666" cy="523220"/>
          </a:xfrm>
          <a:prstGeom prst="rect">
            <a:avLst/>
          </a:prstGeom>
          <a:ln>
            <a:solidFill>
              <a:schemeClr val="tx2"/>
            </a:solidFill>
          </a:ln>
        </p:spPr>
        <p:txBody>
          <a:bodyPr wrap="none">
            <a:spAutoFit/>
          </a:bodyPr>
          <a:lstStyle/>
          <a:p>
            <a:pPr algn="ctr"/>
            <a:r>
              <a:rPr lang="fr-FR" sz="2800" b="1" dirty="0">
                <a:solidFill>
                  <a:schemeClr val="tx2"/>
                </a:solidFill>
              </a:rPr>
              <a:t>Echo-Doppler </a:t>
            </a:r>
            <a:r>
              <a:rPr lang="fr-FR" sz="2800" b="1" dirty="0" smtClean="0">
                <a:solidFill>
                  <a:schemeClr val="tx2"/>
                </a:solidFill>
              </a:rPr>
              <a:t>testiculaire</a:t>
            </a:r>
            <a:r>
              <a:rPr lang="fr-FR" sz="2800" dirty="0" smtClean="0"/>
              <a:t> </a:t>
            </a:r>
            <a:endParaRPr lang="fr-FR" sz="2800" dirty="0"/>
          </a:p>
        </p:txBody>
      </p:sp>
      <p:pic>
        <p:nvPicPr>
          <p:cNvPr id="10" name="Imag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8992" y="2113374"/>
            <a:ext cx="4788632" cy="3553828"/>
          </a:xfrm>
          <a:prstGeom prst="rect">
            <a:avLst/>
          </a:prstGeom>
        </p:spPr>
      </p:pic>
      <p:sp>
        <p:nvSpPr>
          <p:cNvPr id="11" name="ZoneTexte 10"/>
          <p:cNvSpPr txBox="1"/>
          <p:nvPr/>
        </p:nvSpPr>
        <p:spPr>
          <a:xfrm>
            <a:off x="410263" y="5880345"/>
            <a:ext cx="5586091" cy="4001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000" b="1" i="1" dirty="0" smtClean="0"/>
              <a:t>Testicule gauche augmenté de volume, hétérogène </a:t>
            </a:r>
            <a:endParaRPr lang="fr-FR" sz="2000" b="1" i="1" dirty="0"/>
          </a:p>
        </p:txBody>
      </p:sp>
      <p:sp>
        <p:nvSpPr>
          <p:cNvPr id="12" name="ZoneTexte 11"/>
          <p:cNvSpPr txBox="1"/>
          <p:nvPr/>
        </p:nvSpPr>
        <p:spPr>
          <a:xfrm>
            <a:off x="6956257" y="5804473"/>
            <a:ext cx="4854788" cy="4001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000" b="1" i="1" dirty="0" smtClean="0"/>
              <a:t>Hétérogénéité testiculaire plus marquée </a:t>
            </a:r>
            <a:endParaRPr lang="fr-FR" sz="2000" b="1" i="1" dirty="0"/>
          </a:p>
        </p:txBody>
      </p:sp>
      <p:pic>
        <p:nvPicPr>
          <p:cNvPr id="13" name="Image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56257" y="2113374"/>
            <a:ext cx="4465366" cy="34560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41591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/>
          <p:cNvSpPr txBox="1"/>
          <p:nvPr/>
        </p:nvSpPr>
        <p:spPr>
          <a:xfrm>
            <a:off x="633046" y="170597"/>
            <a:ext cx="5591908" cy="830997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4800" b="1" dirty="0" smtClean="0"/>
              <a:t>Etiologies</a:t>
            </a:r>
            <a:endParaRPr lang="fr-FR" sz="6000" b="1" dirty="0"/>
          </a:p>
        </p:txBody>
      </p:sp>
      <p:sp>
        <p:nvSpPr>
          <p:cNvPr id="7" name="ZoneTexte 6"/>
          <p:cNvSpPr txBox="1"/>
          <p:nvPr/>
        </p:nvSpPr>
        <p:spPr>
          <a:xfrm>
            <a:off x="5996354" y="1217657"/>
            <a:ext cx="5259818" cy="52322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wrap="square" rtlCol="0">
            <a:spAutoFit/>
          </a:bodyPr>
          <a:lstStyle/>
          <a:p>
            <a:pPr algn="ctr"/>
            <a:r>
              <a:rPr lang="fr-FR" sz="2800" b="1" dirty="0" smtClean="0"/>
              <a:t>Torsion testiculaire </a:t>
            </a:r>
            <a:endParaRPr lang="fr-FR" sz="2400" b="1" dirty="0"/>
          </a:p>
        </p:txBody>
      </p:sp>
      <p:sp>
        <p:nvSpPr>
          <p:cNvPr id="8" name="ZoneTexte 7"/>
          <p:cNvSpPr txBox="1"/>
          <p:nvPr/>
        </p:nvSpPr>
        <p:spPr>
          <a:xfrm>
            <a:off x="6224954" y="170597"/>
            <a:ext cx="5556738" cy="830997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4800" b="1" dirty="0" smtClean="0"/>
              <a:t>vasculaires </a:t>
            </a:r>
            <a:endParaRPr lang="fr-FR" sz="6000" b="1" dirty="0"/>
          </a:p>
        </p:txBody>
      </p:sp>
      <p:sp>
        <p:nvSpPr>
          <p:cNvPr id="9" name="Rectangle 8"/>
          <p:cNvSpPr/>
          <p:nvPr/>
        </p:nvSpPr>
        <p:spPr>
          <a:xfrm>
            <a:off x="1370167" y="1217657"/>
            <a:ext cx="4117666" cy="523220"/>
          </a:xfrm>
          <a:prstGeom prst="rect">
            <a:avLst/>
          </a:prstGeom>
          <a:ln>
            <a:solidFill>
              <a:schemeClr val="tx2"/>
            </a:solidFill>
          </a:ln>
        </p:spPr>
        <p:txBody>
          <a:bodyPr wrap="none">
            <a:spAutoFit/>
          </a:bodyPr>
          <a:lstStyle/>
          <a:p>
            <a:pPr algn="ctr"/>
            <a:r>
              <a:rPr lang="fr-FR" sz="2800" b="1" dirty="0">
                <a:solidFill>
                  <a:schemeClr val="tx2"/>
                </a:solidFill>
              </a:rPr>
              <a:t>Echo-Doppler </a:t>
            </a:r>
            <a:r>
              <a:rPr lang="fr-FR" sz="2800" b="1" dirty="0" smtClean="0">
                <a:solidFill>
                  <a:schemeClr val="tx2"/>
                </a:solidFill>
              </a:rPr>
              <a:t>testiculaire</a:t>
            </a:r>
            <a:r>
              <a:rPr lang="fr-FR" sz="2800" dirty="0" smtClean="0"/>
              <a:t> </a:t>
            </a:r>
            <a:endParaRPr lang="fr-FR" sz="2800" dirty="0"/>
          </a:p>
        </p:txBody>
      </p:sp>
      <p:sp>
        <p:nvSpPr>
          <p:cNvPr id="12" name="ZoneTexte 11"/>
          <p:cNvSpPr txBox="1"/>
          <p:nvPr/>
        </p:nvSpPr>
        <p:spPr>
          <a:xfrm>
            <a:off x="3612163" y="5811279"/>
            <a:ext cx="5604414" cy="40554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000" b="1" i="1" dirty="0"/>
              <a:t>P</a:t>
            </a:r>
            <a:r>
              <a:rPr lang="fr-FR" sz="2000" b="1" i="1" dirty="0" smtClean="0"/>
              <a:t>lages de nécrose testiculaire</a:t>
            </a:r>
            <a:endParaRPr lang="fr-FR" sz="2000" b="1" i="1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2117" y="2211675"/>
            <a:ext cx="11249575" cy="3426341"/>
          </a:xfrm>
          <a:prstGeom prst="rect">
            <a:avLst/>
          </a:prstGeom>
        </p:spPr>
      </p:pic>
      <p:sp>
        <p:nvSpPr>
          <p:cNvPr id="15" name="ZoneTexte 14"/>
          <p:cNvSpPr txBox="1"/>
          <p:nvPr/>
        </p:nvSpPr>
        <p:spPr>
          <a:xfrm>
            <a:off x="633046" y="2211675"/>
            <a:ext cx="232366" cy="346526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fr-FR" dirty="0"/>
          </a:p>
        </p:txBody>
      </p:sp>
      <p:sp>
        <p:nvSpPr>
          <p:cNvPr id="16" name="ZoneTexte 15"/>
          <p:cNvSpPr txBox="1"/>
          <p:nvPr/>
        </p:nvSpPr>
        <p:spPr>
          <a:xfrm>
            <a:off x="6298187" y="2211675"/>
            <a:ext cx="232366" cy="346526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94490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633046" y="1971527"/>
            <a:ext cx="5836691" cy="4644275"/>
          </a:xfrm>
        </p:spPr>
        <p:txBody>
          <a:bodyPr>
            <a:normAutofit fontScale="92500" lnSpcReduction="10000"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fr-FR" sz="2400" b="1" dirty="0" smtClean="0">
                <a:solidFill>
                  <a:schemeClr val="tx2"/>
                </a:solidFill>
              </a:rPr>
              <a:t>Détorsion testiculaire: </a:t>
            </a:r>
          </a:p>
          <a:p>
            <a:pPr>
              <a:lnSpc>
                <a:spcPct val="150000"/>
              </a:lnSpc>
            </a:pPr>
            <a:r>
              <a:rPr lang="fr-FR" sz="2400" dirty="0" smtClean="0"/>
              <a:t>Soulagement de la douleur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fr-FR" sz="2400" b="1" i="1" dirty="0"/>
              <a:t>Signes de reperfusion: </a:t>
            </a:r>
          </a:p>
          <a:p>
            <a:pPr>
              <a:lnSpc>
                <a:spcPct val="150000"/>
              </a:lnSpc>
            </a:pPr>
            <a:r>
              <a:rPr lang="fr-FR" sz="2400" dirty="0"/>
              <a:t>Disparition du Whirlpool signe.</a:t>
            </a:r>
          </a:p>
          <a:p>
            <a:pPr>
              <a:lnSpc>
                <a:spcPct val="150000"/>
              </a:lnSpc>
            </a:pPr>
            <a:r>
              <a:rPr lang="fr-FR" sz="2400" dirty="0" smtClean="0"/>
              <a:t>Hyperhémie </a:t>
            </a:r>
            <a:r>
              <a:rPr lang="fr-FR" sz="2400" dirty="0"/>
              <a:t>réactive </a:t>
            </a:r>
            <a:r>
              <a:rPr lang="fr-FR" sz="2400" dirty="0" smtClean="0"/>
              <a:t>au Doppler couleur (dg différentiel avec </a:t>
            </a:r>
            <a:r>
              <a:rPr lang="fr-FR" sz="2400" dirty="0" err="1" smtClean="0"/>
              <a:t>orchi</a:t>
            </a:r>
            <a:r>
              <a:rPr lang="fr-FR" sz="2400" dirty="0" smtClean="0"/>
              <a:t>-épididymite)</a:t>
            </a:r>
          </a:p>
          <a:p>
            <a:pPr>
              <a:lnSpc>
                <a:spcPct val="150000"/>
              </a:lnSpc>
            </a:pPr>
            <a:r>
              <a:rPr lang="fr-FR" sz="2400" dirty="0" smtClean="0"/>
              <a:t>Chute des résistances (IR bas)</a:t>
            </a:r>
          </a:p>
          <a:p>
            <a:pPr>
              <a:lnSpc>
                <a:spcPct val="150000"/>
              </a:lnSpc>
            </a:pPr>
            <a:r>
              <a:rPr lang="fr-FR" sz="2400" dirty="0" smtClean="0"/>
              <a:t>Augmentation du flux diastolique </a:t>
            </a:r>
          </a:p>
          <a:p>
            <a:pPr>
              <a:lnSpc>
                <a:spcPct val="150000"/>
              </a:lnSpc>
            </a:pPr>
            <a:endParaRPr lang="fr-FR" sz="2400" dirty="0" smtClean="0"/>
          </a:p>
        </p:txBody>
      </p:sp>
      <p:sp>
        <p:nvSpPr>
          <p:cNvPr id="4" name="ZoneTexte 3"/>
          <p:cNvSpPr txBox="1"/>
          <p:nvPr/>
        </p:nvSpPr>
        <p:spPr>
          <a:xfrm>
            <a:off x="633046" y="170597"/>
            <a:ext cx="5591908" cy="830997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4800" b="1" dirty="0" smtClean="0"/>
              <a:t>Etiologies</a:t>
            </a:r>
            <a:endParaRPr lang="fr-FR" sz="6000" b="1" dirty="0"/>
          </a:p>
        </p:txBody>
      </p:sp>
      <p:sp>
        <p:nvSpPr>
          <p:cNvPr id="5" name="ZoneTexte 4"/>
          <p:cNvSpPr txBox="1"/>
          <p:nvPr/>
        </p:nvSpPr>
        <p:spPr>
          <a:xfrm>
            <a:off x="5996354" y="1217657"/>
            <a:ext cx="5259818" cy="52322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wrap="square" rtlCol="0">
            <a:spAutoFit/>
          </a:bodyPr>
          <a:lstStyle/>
          <a:p>
            <a:pPr algn="ctr"/>
            <a:r>
              <a:rPr lang="fr-FR" sz="2800" b="1" dirty="0" smtClean="0"/>
              <a:t>Torsion testiculaire </a:t>
            </a:r>
            <a:endParaRPr lang="fr-FR" sz="2400" b="1" dirty="0"/>
          </a:p>
        </p:txBody>
      </p:sp>
      <p:sp>
        <p:nvSpPr>
          <p:cNvPr id="6" name="ZoneTexte 5"/>
          <p:cNvSpPr txBox="1"/>
          <p:nvPr/>
        </p:nvSpPr>
        <p:spPr>
          <a:xfrm>
            <a:off x="6224954" y="170597"/>
            <a:ext cx="5556738" cy="830997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4800" b="1" dirty="0" smtClean="0"/>
              <a:t>vasculaires </a:t>
            </a:r>
            <a:endParaRPr lang="fr-FR" sz="6000" b="1" dirty="0"/>
          </a:p>
        </p:txBody>
      </p:sp>
      <p:sp>
        <p:nvSpPr>
          <p:cNvPr id="7" name="Rectangle 6"/>
          <p:cNvSpPr/>
          <p:nvPr/>
        </p:nvSpPr>
        <p:spPr>
          <a:xfrm>
            <a:off x="2304914" y="1217657"/>
            <a:ext cx="2248180" cy="523220"/>
          </a:xfrm>
          <a:prstGeom prst="rect">
            <a:avLst/>
          </a:prstGeom>
          <a:ln>
            <a:solidFill>
              <a:schemeClr val="tx2"/>
            </a:solidFill>
          </a:ln>
        </p:spPr>
        <p:txBody>
          <a:bodyPr wrap="none">
            <a:spAutoFit/>
          </a:bodyPr>
          <a:lstStyle/>
          <a:p>
            <a:pPr algn="ctr"/>
            <a:r>
              <a:rPr lang="fr-FR" sz="2800" b="1" dirty="0" smtClean="0">
                <a:solidFill>
                  <a:schemeClr val="tx2"/>
                </a:solidFill>
              </a:rPr>
              <a:t>Particularités </a:t>
            </a:r>
            <a:endParaRPr lang="fr-FR" sz="2800" dirty="0"/>
          </a:p>
        </p:txBody>
      </p:sp>
      <p:pic>
        <p:nvPicPr>
          <p:cNvPr id="13" name="Image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24954" y="2370610"/>
            <a:ext cx="5461585" cy="40434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29769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34277" y="2621130"/>
            <a:ext cx="6143261" cy="3215481"/>
          </a:xfrm>
          <a:prstGeom prst="rect">
            <a:avLst/>
          </a:prstGeom>
        </p:spPr>
      </p:pic>
      <p:sp>
        <p:nvSpPr>
          <p:cNvPr id="5" name="ZoneTexte 4"/>
          <p:cNvSpPr txBox="1"/>
          <p:nvPr/>
        </p:nvSpPr>
        <p:spPr>
          <a:xfrm>
            <a:off x="633046" y="170597"/>
            <a:ext cx="5591908" cy="830997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4800" b="1" dirty="0" smtClean="0"/>
              <a:t>Etiologies</a:t>
            </a:r>
            <a:endParaRPr lang="fr-FR" sz="6000" b="1" dirty="0"/>
          </a:p>
        </p:txBody>
      </p:sp>
      <p:sp>
        <p:nvSpPr>
          <p:cNvPr id="6" name="ZoneTexte 5"/>
          <p:cNvSpPr txBox="1"/>
          <p:nvPr/>
        </p:nvSpPr>
        <p:spPr>
          <a:xfrm>
            <a:off x="5996354" y="1217657"/>
            <a:ext cx="5259818" cy="52322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wrap="square" rtlCol="0">
            <a:spAutoFit/>
          </a:bodyPr>
          <a:lstStyle/>
          <a:p>
            <a:pPr algn="ctr"/>
            <a:r>
              <a:rPr lang="fr-FR" sz="2800" b="1" dirty="0" smtClean="0"/>
              <a:t>Infarctus segmentaire </a:t>
            </a:r>
            <a:endParaRPr lang="fr-FR" sz="2400" b="1" dirty="0"/>
          </a:p>
        </p:txBody>
      </p:sp>
      <p:sp>
        <p:nvSpPr>
          <p:cNvPr id="7" name="ZoneTexte 6"/>
          <p:cNvSpPr txBox="1"/>
          <p:nvPr/>
        </p:nvSpPr>
        <p:spPr>
          <a:xfrm>
            <a:off x="6224954" y="170597"/>
            <a:ext cx="5556738" cy="830997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4800" b="1" dirty="0" smtClean="0"/>
              <a:t>vasculaires </a:t>
            </a:r>
            <a:endParaRPr lang="fr-FR" sz="6000" b="1" dirty="0"/>
          </a:p>
        </p:txBody>
      </p:sp>
      <p:sp>
        <p:nvSpPr>
          <p:cNvPr id="8" name="Rectangle 7"/>
          <p:cNvSpPr/>
          <p:nvPr/>
        </p:nvSpPr>
        <p:spPr>
          <a:xfrm>
            <a:off x="1247075" y="1303057"/>
            <a:ext cx="4117666" cy="523220"/>
          </a:xfrm>
          <a:prstGeom prst="rect">
            <a:avLst/>
          </a:prstGeom>
          <a:ln>
            <a:solidFill>
              <a:schemeClr val="tx2"/>
            </a:solidFill>
          </a:ln>
        </p:spPr>
        <p:txBody>
          <a:bodyPr wrap="none">
            <a:spAutoFit/>
          </a:bodyPr>
          <a:lstStyle/>
          <a:p>
            <a:pPr algn="ctr"/>
            <a:r>
              <a:rPr lang="fr-FR" sz="2800" b="1" dirty="0">
                <a:solidFill>
                  <a:schemeClr val="tx2"/>
                </a:solidFill>
              </a:rPr>
              <a:t>Echo-Doppler </a:t>
            </a:r>
            <a:r>
              <a:rPr lang="fr-FR" sz="2800" b="1" dirty="0" smtClean="0">
                <a:solidFill>
                  <a:schemeClr val="tx2"/>
                </a:solidFill>
              </a:rPr>
              <a:t>testiculaire</a:t>
            </a:r>
            <a:r>
              <a:rPr lang="fr-FR" sz="2800" dirty="0" smtClean="0"/>
              <a:t> </a:t>
            </a:r>
            <a:endParaRPr lang="fr-FR" sz="2800" dirty="0"/>
          </a:p>
        </p:txBody>
      </p:sp>
      <p:sp>
        <p:nvSpPr>
          <p:cNvPr id="9" name="ZoneTexte 8"/>
          <p:cNvSpPr txBox="1"/>
          <p:nvPr/>
        </p:nvSpPr>
        <p:spPr>
          <a:xfrm>
            <a:off x="5807242" y="2621130"/>
            <a:ext cx="570296" cy="410828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fr-FR" dirty="0"/>
          </a:p>
        </p:txBody>
      </p:sp>
      <p:pic>
        <p:nvPicPr>
          <p:cNvPr id="10" name="Imag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22302" y="1826277"/>
            <a:ext cx="3989722" cy="4349579"/>
          </a:xfrm>
          <a:prstGeom prst="rect">
            <a:avLst/>
          </a:prstGeom>
        </p:spPr>
      </p:pic>
      <p:sp>
        <p:nvSpPr>
          <p:cNvPr id="11" name="ZoneTexte 10"/>
          <p:cNvSpPr txBox="1"/>
          <p:nvPr/>
        </p:nvSpPr>
        <p:spPr>
          <a:xfrm>
            <a:off x="976624" y="6002167"/>
            <a:ext cx="4658565" cy="70788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000" b="1" i="1" dirty="0" smtClean="0"/>
              <a:t>52 ans, douleurs scrotales aigues, plage hypoéchogène localisée à l’</a:t>
            </a:r>
            <a:r>
              <a:rPr lang="fr-FR" sz="2000" b="1" i="1" dirty="0" err="1" smtClean="0"/>
              <a:t>echo</a:t>
            </a:r>
            <a:r>
              <a:rPr lang="fr-FR" sz="2000" b="1" i="1" dirty="0" smtClean="0"/>
              <a:t>-doppler </a:t>
            </a:r>
            <a:endParaRPr lang="fr-FR" sz="2000" b="1" i="1" dirty="0"/>
          </a:p>
        </p:txBody>
      </p:sp>
      <p:sp>
        <p:nvSpPr>
          <p:cNvPr id="12" name="ZoneTexte 11"/>
          <p:cNvSpPr txBox="1"/>
          <p:nvPr/>
        </p:nvSpPr>
        <p:spPr>
          <a:xfrm>
            <a:off x="6787880" y="6231591"/>
            <a:ext cx="4658565" cy="4001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000" b="1" i="1" dirty="0" smtClean="0"/>
              <a:t>Cette plage est  non rehaussée en IRM </a:t>
            </a:r>
            <a:endParaRPr lang="fr-FR" sz="2000" b="1" i="1" dirty="0"/>
          </a:p>
        </p:txBody>
      </p:sp>
      <p:sp>
        <p:nvSpPr>
          <p:cNvPr id="13" name="ZoneTexte 12"/>
          <p:cNvSpPr txBox="1"/>
          <p:nvPr/>
        </p:nvSpPr>
        <p:spPr>
          <a:xfrm>
            <a:off x="10594789" y="1848020"/>
            <a:ext cx="513842" cy="474996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fr-FR" dirty="0"/>
          </a:p>
        </p:txBody>
      </p:sp>
      <p:sp>
        <p:nvSpPr>
          <p:cNvPr id="14" name="ZoneTexte 13"/>
          <p:cNvSpPr txBox="1"/>
          <p:nvPr/>
        </p:nvSpPr>
        <p:spPr>
          <a:xfrm>
            <a:off x="10033315" y="5761029"/>
            <a:ext cx="11229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chemeClr val="bg1"/>
                </a:solidFill>
              </a:rPr>
              <a:t>T1+GADO</a:t>
            </a:r>
            <a:endParaRPr lang="fr-FR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14495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144</Words>
  <Application>Microsoft Office PowerPoint</Application>
  <PresentationFormat>Grand écran</PresentationFormat>
  <Paragraphs>49</Paragraphs>
  <Slides>5</Slides>
  <Notes>4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dell</dc:creator>
  <cp:lastModifiedBy>dell</cp:lastModifiedBy>
  <cp:revision>5</cp:revision>
  <dcterms:created xsi:type="dcterms:W3CDTF">2026-02-14T18:02:37Z</dcterms:created>
  <dcterms:modified xsi:type="dcterms:W3CDTF">2026-02-14T18:12:29Z</dcterms:modified>
</cp:coreProperties>
</file>