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7"/>
  </p:notesMasterIdLst>
  <p:sldIdLst>
    <p:sldId id="264" r:id="rId2"/>
    <p:sldId id="270" r:id="rId3"/>
    <p:sldId id="271" r:id="rId4"/>
    <p:sldId id="275" r:id="rId5"/>
    <p:sldId id="277" r:id="rId6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>
      <p:cViewPr varScale="1">
        <p:scale>
          <a:sx n="60" d="100"/>
          <a:sy n="60" d="100"/>
        </p:scale>
        <p:origin x="11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>
            <a:extLst>
              <a:ext uri="{FF2B5EF4-FFF2-40B4-BE49-F238E27FC236}">
                <a16:creationId xmlns:a16="http://schemas.microsoft.com/office/drawing/2014/main" id="{8F5B2E4E-0983-D496-D5AA-103E19BE0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fr-FR" noProof="0"/>
              <a:t>                       </a:t>
            </a:r>
          </a:p>
        </p:txBody>
      </p:sp>
      <p:sp>
        <p:nvSpPr>
          <p:cNvPr id="92" name="PlaceHolder 2">
            <a:extLst>
              <a:ext uri="{FF2B5EF4-FFF2-40B4-BE49-F238E27FC236}">
                <a16:creationId xmlns:a16="http://schemas.microsoft.com/office/drawing/2014/main" id="{F71D84F7-7840-D9DD-048E-A65F01386EF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lvl="0"/>
            <a:r>
              <a:rPr lang="fr-FR" noProof="0"/>
              <a:t>Click to edit the notes format</a:t>
            </a:r>
          </a:p>
        </p:txBody>
      </p:sp>
      <p:sp>
        <p:nvSpPr>
          <p:cNvPr id="93" name="PlaceHolder 3">
            <a:extLst>
              <a:ext uri="{FF2B5EF4-FFF2-40B4-BE49-F238E27FC236}">
                <a16:creationId xmlns:a16="http://schemas.microsoft.com/office/drawing/2014/main" id="{74E57A5F-FFC0-4A25-768F-DE17FA23EE78}"/>
              </a:ext>
            </a:extLst>
          </p:cNvPr>
          <p:cNvSpPr>
            <a:spLocks noGrp="1"/>
          </p:cNvSpPr>
          <p:nvPr>
            <p:ph type="hd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&lt;header&gt;</a:t>
            </a:r>
          </a:p>
        </p:txBody>
      </p:sp>
      <p:sp>
        <p:nvSpPr>
          <p:cNvPr id="94" name="PlaceHolder 4">
            <a:extLst>
              <a:ext uri="{FF2B5EF4-FFF2-40B4-BE49-F238E27FC236}">
                <a16:creationId xmlns:a16="http://schemas.microsoft.com/office/drawing/2014/main" id="{B05B0765-75B3-2DEF-2D00-BF2330FF6F79}"/>
              </a:ext>
            </a:extLst>
          </p:cNvPr>
          <p:cNvSpPr>
            <a:spLocks noGrp="1"/>
          </p:cNvSpPr>
          <p:nvPr>
            <p:ph type="dt" idx="7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eaLnBrk="1" fontAlgn="auto" hangingPunct="1">
              <a:spcBef>
                <a:spcPts val="0"/>
              </a:spcBef>
              <a:spcAft>
                <a:spcPts val="0"/>
              </a:spcAft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&lt;date/time&gt;</a:t>
            </a:r>
          </a:p>
        </p:txBody>
      </p:sp>
      <p:sp>
        <p:nvSpPr>
          <p:cNvPr id="95" name="PlaceHolder 5">
            <a:extLst>
              <a:ext uri="{FF2B5EF4-FFF2-40B4-BE49-F238E27FC236}">
                <a16:creationId xmlns:a16="http://schemas.microsoft.com/office/drawing/2014/main" id="{03AA94F7-5647-9A35-D4FB-7239D6FE9371}"/>
              </a:ext>
            </a:extLst>
          </p:cNvPr>
          <p:cNvSpPr>
            <a:spLocks noGrp="1"/>
          </p:cNvSpPr>
          <p:nvPr>
            <p:ph type="ftr" idx="8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&lt;footer&gt;</a:t>
            </a:r>
          </a:p>
        </p:txBody>
      </p:sp>
      <p:sp>
        <p:nvSpPr>
          <p:cNvPr id="96" name="PlaceHolder 6">
            <a:extLst>
              <a:ext uri="{FF2B5EF4-FFF2-40B4-BE49-F238E27FC236}">
                <a16:creationId xmlns:a16="http://schemas.microsoft.com/office/drawing/2014/main" id="{28C9B84C-BA7C-CE0B-4B15-89B56DC96524}"/>
              </a:ext>
            </a:extLst>
          </p:cNvPr>
          <p:cNvSpPr>
            <a:spLocks noGrp="1"/>
          </p:cNvSpPr>
          <p:nvPr>
            <p:ph type="sldNum" idx="9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683EB63-2E79-C545-977F-54074E86BAD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1C9B584-CE73-07C4-C332-1F97F5F02E90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C1323AC-6DA1-67AA-F6E8-257F7F8FCC3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8EBC36-FD89-A947-A60E-F08E1215DB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C6A4D9F-6661-69E0-D700-B0B7F1ECA46A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816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fr-FR"/>
          </a:p>
        </p:txBody>
      </p:sp>
      <p:sp>
        <p:nvSpPr>
          <p:cNvPr id="2" name="PlaceHolder 3">
            <a:extLst>
              <a:ext uri="{FF2B5EF4-FFF2-40B4-BE49-F238E27FC236}">
                <a16:creationId xmlns:a16="http://schemas.microsoft.com/office/drawing/2014/main" id="{840358FC-5950-6862-7BD0-76B03EC61CB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F12BAEF7-07B3-4339-EDBD-DE2ED313C0D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98B180-1FAB-EF48-8EC8-68BC1F6ABCA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5">
            <a:extLst>
              <a:ext uri="{FF2B5EF4-FFF2-40B4-BE49-F238E27FC236}">
                <a16:creationId xmlns:a16="http://schemas.microsoft.com/office/drawing/2014/main" id="{CFE0B200-8FBB-BF76-10C3-64BADF48190D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059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3">
            <a:extLst>
              <a:ext uri="{FF2B5EF4-FFF2-40B4-BE49-F238E27FC236}">
                <a16:creationId xmlns:a16="http://schemas.microsoft.com/office/drawing/2014/main" id="{127A6E69-1693-F85B-F632-7C8CE04060E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ED344442-1CC7-8C0A-EB59-14241E71715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3C542A-35F4-3640-9663-140FAC12D52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5">
            <a:extLst>
              <a:ext uri="{FF2B5EF4-FFF2-40B4-BE49-F238E27FC236}">
                <a16:creationId xmlns:a16="http://schemas.microsoft.com/office/drawing/2014/main" id="{D9EF0310-B389-038B-5CBA-DAAF81D3A0EB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084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4">
            <a:extLst>
              <a:ext uri="{FF2B5EF4-FFF2-40B4-BE49-F238E27FC236}">
                <a16:creationId xmlns:a16="http://schemas.microsoft.com/office/drawing/2014/main" id="{572C190D-2049-0935-1807-C8FC0E1B7DB7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5">
            <a:extLst>
              <a:ext uri="{FF2B5EF4-FFF2-40B4-BE49-F238E27FC236}">
                <a16:creationId xmlns:a16="http://schemas.microsoft.com/office/drawing/2014/main" id="{51FEE08E-CA54-3A25-E214-31ADD547FB4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3647FD-FCFA-4C43-BE22-3961C516976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3BDBA651-B519-909C-CE5A-7F1FC6D33AFE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019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A972EEC1-93C6-BF0A-E676-0D7DC3CE156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3">
            <a:extLst>
              <a:ext uri="{FF2B5EF4-FFF2-40B4-BE49-F238E27FC236}">
                <a16:creationId xmlns:a16="http://schemas.microsoft.com/office/drawing/2014/main" id="{0E974FA2-4C4D-515F-1A14-6B4D75A91B2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64A962-5F18-B740-AE99-8F04411920B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4">
            <a:extLst>
              <a:ext uri="{FF2B5EF4-FFF2-40B4-BE49-F238E27FC236}">
                <a16:creationId xmlns:a16="http://schemas.microsoft.com/office/drawing/2014/main" id="{6DC6FAB8-2799-E8DC-6543-9D3B6829735A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2791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fr-FR"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E285B69E-6971-70DB-34B5-F304D6EA991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3">
            <a:extLst>
              <a:ext uri="{FF2B5EF4-FFF2-40B4-BE49-F238E27FC236}">
                <a16:creationId xmlns:a16="http://schemas.microsoft.com/office/drawing/2014/main" id="{CD9EAF20-9DA7-E259-A64A-9A03FC61F69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F8C5DE-FDFC-4240-8084-44602D695C7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4">
            <a:extLst>
              <a:ext uri="{FF2B5EF4-FFF2-40B4-BE49-F238E27FC236}">
                <a16:creationId xmlns:a16="http://schemas.microsoft.com/office/drawing/2014/main" id="{DACC73DC-C5E4-9CD6-52EE-17F94D11586E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907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5">
            <a:extLst>
              <a:ext uri="{FF2B5EF4-FFF2-40B4-BE49-F238E27FC236}">
                <a16:creationId xmlns:a16="http://schemas.microsoft.com/office/drawing/2014/main" id="{0EBEC713-5464-E1B1-07B0-B32E4A0D5633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6">
            <a:extLst>
              <a:ext uri="{FF2B5EF4-FFF2-40B4-BE49-F238E27FC236}">
                <a16:creationId xmlns:a16="http://schemas.microsoft.com/office/drawing/2014/main" id="{1ACC21C5-4875-96E9-A071-A1A68ACB642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166B15-5346-2242-96E2-79724CF7132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7">
            <a:extLst>
              <a:ext uri="{FF2B5EF4-FFF2-40B4-BE49-F238E27FC236}">
                <a16:creationId xmlns:a16="http://schemas.microsoft.com/office/drawing/2014/main" id="{FBE74248-99EC-E6DA-6F9C-86063EA81AEA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790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5">
            <a:extLst>
              <a:ext uri="{FF2B5EF4-FFF2-40B4-BE49-F238E27FC236}">
                <a16:creationId xmlns:a16="http://schemas.microsoft.com/office/drawing/2014/main" id="{1C49AC19-A16A-1DE7-09D0-CBC506D00D67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6">
            <a:extLst>
              <a:ext uri="{FF2B5EF4-FFF2-40B4-BE49-F238E27FC236}">
                <a16:creationId xmlns:a16="http://schemas.microsoft.com/office/drawing/2014/main" id="{91A680EA-FD03-4C93-7F82-C4C8FEA5D9E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B0C91B-E745-6C41-95F4-8F509ADE2BB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7">
            <a:extLst>
              <a:ext uri="{FF2B5EF4-FFF2-40B4-BE49-F238E27FC236}">
                <a16:creationId xmlns:a16="http://schemas.microsoft.com/office/drawing/2014/main" id="{22A3118D-90DD-7AC2-F6F3-2A1FDEB1438D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946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5">
            <a:extLst>
              <a:ext uri="{FF2B5EF4-FFF2-40B4-BE49-F238E27FC236}">
                <a16:creationId xmlns:a16="http://schemas.microsoft.com/office/drawing/2014/main" id="{BD0C87C9-EEF0-DE95-B315-73A5015D3A6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6">
            <a:extLst>
              <a:ext uri="{FF2B5EF4-FFF2-40B4-BE49-F238E27FC236}">
                <a16:creationId xmlns:a16="http://schemas.microsoft.com/office/drawing/2014/main" id="{93298BD2-84DA-C037-9B33-47D0C252F38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EB1DD0-5B15-724E-AC7B-0D72CF742C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7">
            <a:extLst>
              <a:ext uri="{FF2B5EF4-FFF2-40B4-BE49-F238E27FC236}">
                <a16:creationId xmlns:a16="http://schemas.microsoft.com/office/drawing/2014/main" id="{7D50CBA3-ACA0-FD2D-D4B0-F0443032B591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39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4">
            <a:extLst>
              <a:ext uri="{FF2B5EF4-FFF2-40B4-BE49-F238E27FC236}">
                <a16:creationId xmlns:a16="http://schemas.microsoft.com/office/drawing/2014/main" id="{36714E02-69F1-EC40-15C5-EEFCB405C8A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5">
            <a:extLst>
              <a:ext uri="{FF2B5EF4-FFF2-40B4-BE49-F238E27FC236}">
                <a16:creationId xmlns:a16="http://schemas.microsoft.com/office/drawing/2014/main" id="{FFE8C5E1-02E4-7A9E-F29C-702A46FD25B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167B19-C108-3C44-8FEB-B29D56DFA53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0C752D28-19C2-B511-193D-9D51289D9FE4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505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6">
            <a:extLst>
              <a:ext uri="{FF2B5EF4-FFF2-40B4-BE49-F238E27FC236}">
                <a16:creationId xmlns:a16="http://schemas.microsoft.com/office/drawing/2014/main" id="{4B481AB3-C50D-F5CC-355A-AE240639B0F0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7">
            <a:extLst>
              <a:ext uri="{FF2B5EF4-FFF2-40B4-BE49-F238E27FC236}">
                <a16:creationId xmlns:a16="http://schemas.microsoft.com/office/drawing/2014/main" id="{0F2E2B1E-D395-6C2C-417E-6CFFB1C6169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1AF87E-FD45-CC4F-89B2-B0D184C57D5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8">
            <a:extLst>
              <a:ext uri="{FF2B5EF4-FFF2-40B4-BE49-F238E27FC236}">
                <a16:creationId xmlns:a16="http://schemas.microsoft.com/office/drawing/2014/main" id="{8DC243C2-39B5-4F96-FA0A-C764762D1F08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735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9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PlaceHolder 8">
            <a:extLst>
              <a:ext uri="{FF2B5EF4-FFF2-40B4-BE49-F238E27FC236}">
                <a16:creationId xmlns:a16="http://schemas.microsoft.com/office/drawing/2014/main" id="{552CD0F6-C24E-C817-E30C-E9DC6E34BE6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9">
            <a:extLst>
              <a:ext uri="{FF2B5EF4-FFF2-40B4-BE49-F238E27FC236}">
                <a16:creationId xmlns:a16="http://schemas.microsoft.com/office/drawing/2014/main" id="{43C31DAF-2036-9487-3EC3-591267CB53A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4B93A2-4035-9B47-8B1C-A7FF2190887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4" name="PlaceHolder 10">
            <a:extLst>
              <a:ext uri="{FF2B5EF4-FFF2-40B4-BE49-F238E27FC236}">
                <a16:creationId xmlns:a16="http://schemas.microsoft.com/office/drawing/2014/main" id="{E2D9B96B-28F9-94D6-5547-E6F4244865ED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91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B909D-303B-4FC7-B426-D223BDBC512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F7A7-864B-40A3-BED3-82BDE22D77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524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6" hidden="1">
            <a:extLst>
              <a:ext uri="{FF2B5EF4-FFF2-40B4-BE49-F238E27FC236}">
                <a16:creationId xmlns:a16="http://schemas.microsoft.com/office/drawing/2014/main" id="{317AF5A2-5940-745A-985D-4713C0D9F8E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pc="-1">
              <a:solidFill>
                <a:srgbClr val="000000"/>
              </a:solidFill>
            </a:endParaRPr>
          </a:p>
        </p:txBody>
      </p:sp>
      <p:sp>
        <p:nvSpPr>
          <p:cNvPr id="48" name="Rectangle 8" hidden="1">
            <a:extLst>
              <a:ext uri="{FF2B5EF4-FFF2-40B4-BE49-F238E27FC236}">
                <a16:creationId xmlns:a16="http://schemas.microsoft.com/office/drawing/2014/main" id="{5744164A-299A-6EB2-15A6-C694FE1765FC}"/>
              </a:ext>
            </a:extLst>
          </p:cNvPr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4080" rIns="90000" bIns="6408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pc="-1">
              <a:solidFill>
                <a:srgbClr val="000000"/>
              </a:solidFill>
            </a:endParaRPr>
          </a:p>
        </p:txBody>
      </p:sp>
      <p:cxnSp>
        <p:nvCxnSpPr>
          <p:cNvPr id="14340" name="Straight Connector 9">
            <a:extLst>
              <a:ext uri="{FF2B5EF4-FFF2-40B4-BE49-F238E27FC236}">
                <a16:creationId xmlns:a16="http://schemas.microsoft.com/office/drawing/2014/main" id="{CC8DF587-42B5-A82B-662B-5C4145EA2A6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93800" y="1738313"/>
            <a:ext cx="9967913" cy="0"/>
          </a:xfrm>
          <a:prstGeom prst="straightConnector1">
            <a:avLst/>
          </a:prstGeom>
          <a:noFill/>
          <a:ln w="63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PlaceHolder 1">
            <a:extLst>
              <a:ext uri="{FF2B5EF4-FFF2-40B4-BE49-F238E27FC236}">
                <a16:creationId xmlns:a16="http://schemas.microsoft.com/office/drawing/2014/main" id="{16F06458-D85B-A9E9-510D-CED0D18CC17E}"/>
              </a:ext>
            </a:extLst>
          </p:cNvPr>
          <p:cNvSpPr>
            <a:spLocks noGrp="1"/>
          </p:cNvSpPr>
          <p:nvPr>
            <p:ph type="ftr" idx="4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</a:tabLst>
              <a:defRPr lang="fr-FR" sz="1400" b="0" strike="noStrike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&lt;footer&gt;</a:t>
            </a:r>
          </a:p>
        </p:txBody>
      </p:sp>
      <p:sp>
        <p:nvSpPr>
          <p:cNvPr id="51" name="PlaceHolder 2">
            <a:extLst>
              <a:ext uri="{FF2B5EF4-FFF2-40B4-BE49-F238E27FC236}">
                <a16:creationId xmlns:a16="http://schemas.microsoft.com/office/drawing/2014/main" id="{5D51DF61-1C38-C39F-BDFB-86EBC966055F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9899650" y="6459538"/>
            <a:ext cx="1312863" cy="36512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000" smtClean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23400E6-FA4F-C24E-95CF-72E659C2369C}" type="slidenum">
              <a:rPr lang="fr-FR" altLang="fr-FR"/>
              <a:pPr>
                <a:defRPr/>
              </a:pPr>
              <a:t>‹N°›</a:t>
            </a:fld>
            <a:endParaRPr lang="fr-FR" altLang="fr-F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" name="PlaceHolder 3">
            <a:extLst>
              <a:ext uri="{FF2B5EF4-FFF2-40B4-BE49-F238E27FC236}">
                <a16:creationId xmlns:a16="http://schemas.microsoft.com/office/drawing/2014/main" id="{1C0F8BDE-9D48-2873-395B-95BC35DCC30E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1096963" y="6459538"/>
            <a:ext cx="2471737" cy="36512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t>&lt;date/time&gt;</a:t>
            </a:r>
          </a:p>
        </p:txBody>
      </p:sp>
      <p:sp>
        <p:nvSpPr>
          <p:cNvPr id="14344" name="PlaceHolder 4">
            <a:extLst>
              <a:ext uri="{FF2B5EF4-FFF2-40B4-BE49-F238E27FC236}">
                <a16:creationId xmlns:a16="http://schemas.microsoft.com/office/drawing/2014/main" id="{1E3ACCC4-95A4-85B1-A4A7-FBB13EBE1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28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Click to edit the title text format</a:t>
            </a:r>
          </a:p>
        </p:txBody>
      </p:sp>
      <p:sp>
        <p:nvSpPr>
          <p:cNvPr id="54" name="PlaceHolder 5">
            <a:extLst>
              <a:ext uri="{FF2B5EF4-FFF2-40B4-BE49-F238E27FC236}">
                <a16:creationId xmlns:a16="http://schemas.microsoft.com/office/drawing/2014/main" id="{48CD4C60-449A-E827-30C5-BDAFEBFB822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9600" y="1604963"/>
            <a:ext cx="10972800" cy="39766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r>
              <a:rPr lang="fr-FR"/>
              <a:t>Click to edit the outline text format</a:t>
            </a:r>
          </a:p>
          <a:p>
            <a:pPr lvl="1"/>
            <a:r>
              <a:rPr lang="fr-FR"/>
              <a:t>Second Outline Level</a:t>
            </a:r>
          </a:p>
          <a:p>
            <a:pPr lvl="2"/>
            <a:r>
              <a:rPr lang="fr-FR"/>
              <a:t>Third Outline Level</a:t>
            </a:r>
          </a:p>
          <a:p>
            <a:pPr lvl="3"/>
            <a:r>
              <a:rPr lang="fr-FR"/>
              <a:t>Fourth Outline Level</a:t>
            </a:r>
          </a:p>
          <a:p>
            <a:pPr lvl="4"/>
            <a:r>
              <a:rPr lang="fr-FR"/>
              <a:t>Fifth Outline Level</a:t>
            </a:r>
          </a:p>
          <a:p>
            <a:pPr lvl="5"/>
            <a:r>
              <a:rPr lang="fr-FR"/>
              <a:t>Sixth Outline Level</a:t>
            </a:r>
          </a:p>
          <a:p>
            <a:pPr lvl="6"/>
            <a:r>
              <a:rPr lang="fr-FR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91" r:id="rId2"/>
    <p:sldLayoutId id="2147484192" r:id="rId3"/>
    <p:sldLayoutId id="2147484193" r:id="rId4"/>
    <p:sldLayoutId id="2147484194" r:id="rId5"/>
    <p:sldLayoutId id="2147484195" r:id="rId6"/>
    <p:sldLayoutId id="2147484196" r:id="rId7"/>
    <p:sldLayoutId id="2147484197" r:id="rId8"/>
    <p:sldLayoutId id="2147484198" r:id="rId9"/>
    <p:sldLayoutId id="2147484199" r:id="rId10"/>
    <p:sldLayoutId id="2147484200" r:id="rId11"/>
    <p:sldLayoutId id="2147484201" r:id="rId12"/>
    <p:sldLayoutId id="2147484202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49" y="471488"/>
            <a:ext cx="2572220" cy="36481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040" y="4226797"/>
            <a:ext cx="3424784" cy="248621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l="4401" b="-398"/>
          <a:stretch/>
        </p:blipFill>
        <p:spPr>
          <a:xfrm>
            <a:off x="3787436" y="4293988"/>
            <a:ext cx="3655520" cy="241902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93988"/>
            <a:ext cx="3526600" cy="241902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787" y="471488"/>
            <a:ext cx="2690213" cy="366619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A8B0B4-950D-1C01-F561-5F90044F5920}"/>
              </a:ext>
            </a:extLst>
          </p:cNvPr>
          <p:cNvSpPr/>
          <p:nvPr/>
        </p:nvSpPr>
        <p:spPr>
          <a:xfrm>
            <a:off x="6486526" y="330722"/>
            <a:ext cx="5160138" cy="359834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Processus lésionnel centré sur le sacrum de contours lobulés, en hyposignal T1 hypersignal hétérogène T2,  délimitant des zones de nécroses en hyposignal T1 hypersignal T2/diffusion.</a:t>
            </a:r>
          </a:p>
          <a:p>
            <a:pPr algn="ctr"/>
            <a:r>
              <a:rPr lang="fr-FR" sz="18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Il est </a:t>
            </a:r>
            <a:r>
              <a:rPr lang="fr-FR" sz="1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responsable d’une lyse osseuse sacrée avec envahissement endo canalaire  et </a:t>
            </a:r>
            <a:r>
              <a:rPr lang="fr-FR" sz="1800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engainement</a:t>
            </a:r>
            <a:r>
              <a:rPr lang="fr-FR" sz="1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 des racines de la queue du cheval.</a:t>
            </a:r>
          </a:p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=Synovialosarcome du sacrum</a:t>
            </a:r>
          </a:p>
          <a:p>
            <a:pPr algn="ctr"/>
            <a:r>
              <a:rPr lang="fr-FR" sz="1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</a:rPr>
              <a:t> </a:t>
            </a:r>
            <a:endParaRPr lang="fr-MA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Flèche vers le bas 4">
            <a:extLst>
              <a:ext uri="{FF2B5EF4-FFF2-40B4-BE49-F238E27FC236}">
                <a16:creationId xmlns:a16="http://schemas.microsoft.com/office/drawing/2014/main" id="{1E165097-9AF8-ADF8-5357-9762E9F92451}"/>
              </a:ext>
            </a:extLst>
          </p:cNvPr>
          <p:cNvSpPr/>
          <p:nvPr/>
        </p:nvSpPr>
        <p:spPr>
          <a:xfrm rot="1134188">
            <a:off x="2274598" y="2822836"/>
            <a:ext cx="228600" cy="6286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C69CED9D-776A-DCC2-6FF9-94D89223A274}"/>
              </a:ext>
            </a:extLst>
          </p:cNvPr>
          <p:cNvSpPr/>
          <p:nvPr/>
        </p:nvSpPr>
        <p:spPr>
          <a:xfrm rot="1134188">
            <a:off x="5710864" y="2628899"/>
            <a:ext cx="228600" cy="6286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>
            <a:extLst>
              <a:ext uri="{FF2B5EF4-FFF2-40B4-BE49-F238E27FC236}">
                <a16:creationId xmlns:a16="http://schemas.microsoft.com/office/drawing/2014/main" id="{FE153C1A-5B57-D62D-36D0-EBC85D3766A5}"/>
              </a:ext>
            </a:extLst>
          </p:cNvPr>
          <p:cNvSpPr/>
          <p:nvPr/>
        </p:nvSpPr>
        <p:spPr>
          <a:xfrm rot="5400000">
            <a:off x="2527425" y="5738813"/>
            <a:ext cx="228600" cy="6286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>
            <a:extLst>
              <a:ext uri="{FF2B5EF4-FFF2-40B4-BE49-F238E27FC236}">
                <a16:creationId xmlns:a16="http://schemas.microsoft.com/office/drawing/2014/main" id="{85AFAB1E-C7B8-4DBF-FA1E-619DE289D6BA}"/>
              </a:ext>
            </a:extLst>
          </p:cNvPr>
          <p:cNvSpPr/>
          <p:nvPr/>
        </p:nvSpPr>
        <p:spPr>
          <a:xfrm rot="5400000">
            <a:off x="6658344" y="5303477"/>
            <a:ext cx="228600" cy="6286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vers le bas 14">
            <a:extLst>
              <a:ext uri="{FF2B5EF4-FFF2-40B4-BE49-F238E27FC236}">
                <a16:creationId xmlns:a16="http://schemas.microsoft.com/office/drawing/2014/main" id="{B24B37A6-65FA-DB42-C00A-0DD07FB50652}"/>
              </a:ext>
            </a:extLst>
          </p:cNvPr>
          <p:cNvSpPr/>
          <p:nvPr/>
        </p:nvSpPr>
        <p:spPr>
          <a:xfrm rot="5400000">
            <a:off x="10316745" y="5269881"/>
            <a:ext cx="228600" cy="6286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57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799" y="213221"/>
            <a:ext cx="2046372" cy="303166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413" y="298946"/>
            <a:ext cx="2309367" cy="385976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35" y="3613118"/>
            <a:ext cx="2133100" cy="303166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413" y="4423246"/>
            <a:ext cx="3089720" cy="222153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64673F-AD53-E1B1-51F9-A8A270368224}"/>
              </a:ext>
            </a:extLst>
          </p:cNvPr>
          <p:cNvSpPr/>
          <p:nvPr/>
        </p:nvSpPr>
        <p:spPr>
          <a:xfrm>
            <a:off x="6772222" y="1445712"/>
            <a:ext cx="5172128" cy="359834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ans, tuméfaction en regard de la région sacrée.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fr-F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rocessus lésionnel centré sur le sacrum,   infiltrant les muscles piriforme et moyen fessier homolatéraux, mal limité,  hétérogène, siège de macro calcifications</a:t>
            </a:r>
            <a:r>
              <a:rPr lang="fr-MA" dirty="0">
                <a:solidFill>
                  <a:schemeClr val="tx1"/>
                </a:solidFill>
                <a:effectLst/>
              </a:rPr>
              <a:t> </a:t>
            </a:r>
            <a:r>
              <a:rPr lang="fr-FR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fr-FR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Osteosarcome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14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112" y="220159"/>
            <a:ext cx="2736010" cy="43513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000" y="377322"/>
            <a:ext cx="3413587" cy="380841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22" y="4892019"/>
            <a:ext cx="2736011" cy="188100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000" y="4456114"/>
            <a:ext cx="3709487" cy="231691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8FCCD3F-FB2B-35FC-8FCE-941BC91E2827}"/>
              </a:ext>
            </a:extLst>
          </p:cNvPr>
          <p:cNvSpPr/>
          <p:nvPr/>
        </p:nvSpPr>
        <p:spPr>
          <a:xfrm>
            <a:off x="7589465" y="1655783"/>
            <a:ext cx="4491996" cy="3598341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 ans, tumeurs à cellules géante sacré, </a:t>
            </a:r>
            <a:r>
              <a:rPr lang="fr-F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incontinence urinaire depuis 2012.</a:t>
            </a:r>
            <a:r>
              <a:rPr lang="fr-FR" sz="1800" dirty="0">
                <a:solidFill>
                  <a:schemeClr val="tx1"/>
                </a:solidFill>
                <a:effectLst/>
                <a:latin typeface="Albertus Medium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processus lésionnel </a:t>
            </a:r>
            <a:r>
              <a:rPr lang="fr-F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solido</a:t>
            </a:r>
            <a:r>
              <a:rPr lang="fr-F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-kystique centré sur le sacrum grossièrement arrondi, de contours polylobés réguliers, à centre kystique en hyposignal T1 et hypersignal T2, non rehaussé après injection de PDC, </a:t>
            </a:r>
            <a:r>
              <a:rPr lang="fr-FR" dirty="0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tumeur à cellules géante sacrée, </a:t>
            </a:r>
          </a:p>
        </p:txBody>
      </p:sp>
    </p:spTree>
    <p:extLst>
      <p:ext uri="{BB962C8B-B14F-4D97-AF65-F5344CB8AC3E}">
        <p14:creationId xmlns:p14="http://schemas.microsoft.com/office/powerpoint/2010/main" val="116918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08"/>
          <a:stretch/>
        </p:blipFill>
        <p:spPr>
          <a:xfrm>
            <a:off x="225784" y="85057"/>
            <a:ext cx="2269958" cy="43513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27919"/>
          <a:stretch/>
        </p:blipFill>
        <p:spPr>
          <a:xfrm>
            <a:off x="2719135" y="85057"/>
            <a:ext cx="1903943" cy="435133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376" y="306848"/>
            <a:ext cx="3404207" cy="23860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784" y="4538766"/>
            <a:ext cx="3404207" cy="223417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5735" y="659969"/>
            <a:ext cx="3040481" cy="263833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5736" y="3896935"/>
            <a:ext cx="3040480" cy="209503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52A9EEE-C671-DECC-B733-75542FD82154}"/>
              </a:ext>
            </a:extLst>
          </p:cNvPr>
          <p:cNvSpPr/>
          <p:nvPr/>
        </p:nvSpPr>
        <p:spPr>
          <a:xfrm>
            <a:off x="4623078" y="2914650"/>
            <a:ext cx="4282805" cy="3801143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/>
            <a:r>
              <a:rPr lang="fr-FR" b="1" dirty="0" err="1">
                <a:solidFill>
                  <a:schemeClr val="tx1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FR" sz="1800" b="1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eo</a:t>
            </a:r>
            <a:r>
              <a:rPr lang="fr-FR" sz="18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l'endomètre , tableau de compression médullaire</a:t>
            </a:r>
            <a:endParaRPr lang="fr-MA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fr-FR" sz="1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Processus tumoral sacré responsable d'une lyse osseuse associé à de multiples collections confluentes des muscles para vertébraux lombosacrés(    )</a:t>
            </a:r>
          </a:p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fr-FR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ostéoradionécrose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CEF91A9A-0A3D-AFDE-0443-4C290FC37B72}"/>
              </a:ext>
            </a:extLst>
          </p:cNvPr>
          <p:cNvSpPr/>
          <p:nvPr/>
        </p:nvSpPr>
        <p:spPr>
          <a:xfrm>
            <a:off x="7283419" y="5401009"/>
            <a:ext cx="209722" cy="242888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8F0A145F-3693-3967-ADE9-7E82602493E2}"/>
              </a:ext>
            </a:extLst>
          </p:cNvPr>
          <p:cNvSpPr/>
          <p:nvPr/>
        </p:nvSpPr>
        <p:spPr>
          <a:xfrm>
            <a:off x="7073697" y="1857691"/>
            <a:ext cx="209722" cy="242888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485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45" y="3896632"/>
            <a:ext cx="2746043" cy="2697890"/>
          </a:xfrm>
          <a:prstGeom prst="rect">
            <a:avLst/>
          </a:prstGeom>
        </p:spPr>
      </p:pic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5145" y="567239"/>
            <a:ext cx="2892443" cy="3073221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92AA096-DA2E-C466-EF2E-1F2A5018F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9766" y="567239"/>
            <a:ext cx="2478105" cy="307711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4CCF4-92B1-AD3A-9B52-862ACF4A1D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588" y="3896631"/>
            <a:ext cx="3116343" cy="2697889"/>
          </a:xfrm>
          <a:prstGeom prst="rect">
            <a:avLst/>
          </a:prstGeo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C8BAB67A-49EE-C9D5-EE6E-429F7A109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1349" y="567239"/>
            <a:ext cx="1700951" cy="330350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3099BA1-EA0C-B3DC-3E08-E79854307CE0}"/>
              </a:ext>
            </a:extLst>
          </p:cNvPr>
          <p:cNvSpPr/>
          <p:nvPr/>
        </p:nvSpPr>
        <p:spPr>
          <a:xfrm>
            <a:off x="7693044" y="3114674"/>
            <a:ext cx="4222732" cy="347984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</a:rPr>
              <a:t>Processus lésionnel du sacrum et de la première vertèbre sacrée en hyposignal TI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</a:rPr>
              <a:t>hypersignal T2 et STIR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</a:rPr>
              <a:t>et se rehausse de façon modérée après injection de produit de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contrasie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</a:rPr>
              <a:t> infiltrant localement avec extension intra médullaire et vers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</a:rPr>
              <a:t>les trous sacrés associé à une infiltration musculaire avoisinante</a:t>
            </a:r>
          </a:p>
          <a:p>
            <a:pPr algn="ct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Lymphome sacré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0AD4B10-B24E-EE0B-3E90-CFB77D30EC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7655" y="366033"/>
            <a:ext cx="2892444" cy="257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33484"/>
      </p:ext>
    </p:extLst>
  </p:cSld>
  <p:clrMapOvr>
    <a:masterClrMapping/>
  </p:clrMapOvr>
</p:sld>
</file>

<file path=ppt/theme/theme1.xml><?xml version="1.0" encoding="utf-8"?>
<a:theme xmlns:a="http://schemas.openxmlformats.org/drawingml/2006/main" name="1_Rétrospective">
  <a:themeElements>
    <a:clrScheme name="Personnalisé 1">
      <a:dk1>
        <a:srgbClr val="000000"/>
      </a:dk1>
      <a:lt1>
        <a:srgbClr val="FFFFFF"/>
      </a:lt1>
      <a:dk2>
        <a:srgbClr val="344068"/>
      </a:dk2>
      <a:lt2>
        <a:srgbClr val="D9E0E6"/>
      </a:lt2>
      <a:accent1>
        <a:srgbClr val="FFFFFF"/>
      </a:accent1>
      <a:accent2>
        <a:srgbClr val="FFFFFF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FFFFFF"/>
      </a:accent1>
      <a:accent2>
        <a:srgbClr val="FFFFFF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1159</TotalTime>
  <Words>228</Words>
  <Application>Microsoft Office PowerPoint</Application>
  <PresentationFormat>Grand écran</PresentationFormat>
  <Paragraphs>17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Albertus Medium</vt:lpstr>
      <vt:lpstr>Arial</vt:lpstr>
      <vt:lpstr>Calibri</vt:lpstr>
      <vt:lpstr>Cambria</vt:lpstr>
      <vt:lpstr>Times New Roman</vt:lpstr>
      <vt:lpstr>1_Rétrospective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DU POSTER</dc:title>
  <dc:creator>SMR Junior</dc:creator>
  <cp:lastModifiedBy>salim ben souayah</cp:lastModifiedBy>
  <cp:revision>44</cp:revision>
  <dcterms:created xsi:type="dcterms:W3CDTF">2022-05-14T16:59:19Z</dcterms:created>
  <dcterms:modified xsi:type="dcterms:W3CDTF">2026-02-28T00:32:56Z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8</vt:i4>
  </property>
</Properties>
</file>