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9"/>
  </p:normalViewPr>
  <p:slideViewPr>
    <p:cSldViewPr snapToGrid="0">
      <p:cViewPr varScale="1">
        <p:scale>
          <a:sx n="106" d="100"/>
          <a:sy n="106" d="100"/>
        </p:scale>
        <p:origin x="6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544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391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805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30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8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90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73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40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839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093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6114986-0A70-1F49-BBEB-1B812DDAAC8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BF81B95-1B27-9C43-BC30-435ABF0217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968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F7D957-D84D-B927-F3FE-16F870D01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27018"/>
            <a:ext cx="7729728" cy="1188720"/>
          </a:xfrm>
        </p:spPr>
        <p:txBody>
          <a:bodyPr>
            <a:normAutofit/>
          </a:bodyPr>
          <a:lstStyle/>
          <a:p>
            <a:r>
              <a:rPr lang="fr-MA" b="1" dirty="0"/>
              <a:t>Évaluation du Parenchyme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D5DDEE-C73B-9FBC-A192-DA9A6103A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2714"/>
            <a:ext cx="10515600" cy="2782470"/>
          </a:xfrm>
        </p:spPr>
        <p:txBody>
          <a:bodyPr>
            <a:normAutofit/>
          </a:bodyPr>
          <a:lstStyle/>
          <a:p>
            <a:r>
              <a:rPr lang="fr-MA" sz="2400" b="1" dirty="0"/>
              <a:t>Méthode de mesure (Index d'atténuation) :</a:t>
            </a:r>
            <a:endParaRPr lang="fr-MA" sz="2400" dirty="0"/>
          </a:p>
          <a:p>
            <a:pPr lvl="1"/>
            <a:r>
              <a:rPr lang="fr-MA" dirty="0"/>
              <a:t>Sur un scanner sans injection, on compare la densité du foie à celle de la rate.</a:t>
            </a:r>
          </a:p>
          <a:p>
            <a:pPr lvl="1"/>
            <a:r>
              <a:rPr lang="fr-MA" b="1" dirty="0"/>
              <a:t>Normal :</a:t>
            </a:r>
            <a:r>
              <a:rPr lang="fr-MA" dirty="0"/>
              <a:t> Le foie est plus dense que la rate (Unités Hounsfield plus élevées).</a:t>
            </a:r>
          </a:p>
          <a:p>
            <a:pPr lvl="1"/>
            <a:r>
              <a:rPr lang="fr-MA" b="1" dirty="0"/>
              <a:t>Stéatose :</a:t>
            </a:r>
            <a:r>
              <a:rPr lang="fr-MA" dirty="0"/>
              <a:t> Le foie devient plus sombre (hypodense) que la rate.</a:t>
            </a:r>
          </a:p>
          <a:p>
            <a:r>
              <a:rPr lang="fr-MA" sz="2400" b="1" dirty="0"/>
              <a:t>Règle d'or :</a:t>
            </a:r>
            <a:r>
              <a:rPr lang="fr-MA" sz="2400" dirty="0"/>
              <a:t> Si l'indice d'atténuation hépatique (LAI) est &lt; -10 UH, la stéatose est jugée modérée à sévère (&gt; 30%), ce qui exclut généralement le donneur.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3B8859-1308-D2C6-344D-E4AF41E3F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496" y="4261200"/>
            <a:ext cx="3222738" cy="25968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590626-5BAF-397F-640A-A2DDEC3D1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558" y="4264630"/>
            <a:ext cx="3584408" cy="25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78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AEEB90-8A10-6AF2-227A-CC9AAF5D7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15228"/>
            <a:ext cx="7729728" cy="1188720"/>
          </a:xfrm>
        </p:spPr>
        <p:txBody>
          <a:bodyPr/>
          <a:lstStyle/>
          <a:p>
            <a:r>
              <a:rPr lang="fr-MA" b="1" dirty="0"/>
              <a:t>Anatomie Artérielle 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29262C-2E8F-6AFB-BB17-C9A480BB0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72017"/>
          </a:xfrm>
        </p:spPr>
        <p:txBody>
          <a:bodyPr>
            <a:normAutofit/>
          </a:bodyPr>
          <a:lstStyle/>
          <a:p>
            <a:r>
              <a:rPr lang="fr-MA" sz="2400" b="1" dirty="0"/>
              <a:t>Anatomie standard : </a:t>
            </a:r>
            <a:r>
              <a:rPr lang="fr-MA" sz="2400" dirty="0"/>
              <a:t>Présente que dans </a:t>
            </a:r>
            <a:r>
              <a:rPr lang="fr-MA" sz="2400" b="1" dirty="0"/>
              <a:t>55 %</a:t>
            </a:r>
            <a:r>
              <a:rPr lang="fr-MA" sz="2400" dirty="0"/>
              <a:t> des cas.</a:t>
            </a:r>
          </a:p>
          <a:p>
            <a:r>
              <a:rPr lang="fr-MA" sz="2400" b="1" dirty="0"/>
              <a:t>Rôle de l'imagerie :</a:t>
            </a:r>
            <a:endParaRPr lang="fr-MA" sz="2400" dirty="0"/>
          </a:p>
          <a:p>
            <a:pPr lvl="1"/>
            <a:r>
              <a:rPr lang="fr-MA" b="1" dirty="0"/>
              <a:t>Mensurations :</a:t>
            </a:r>
            <a:r>
              <a:rPr lang="fr-MA" dirty="0"/>
              <a:t> Une artère de </a:t>
            </a:r>
            <a:r>
              <a:rPr lang="fr-MA" b="1" dirty="0"/>
              <a:t>diamètre &gt; 2 mm</a:t>
            </a:r>
            <a:r>
              <a:rPr lang="fr-MA" dirty="0"/>
              <a:t> et de </a:t>
            </a:r>
            <a:r>
              <a:rPr lang="fr-MA" b="1" dirty="0"/>
              <a:t>longueur &gt; 1 cm</a:t>
            </a:r>
            <a:r>
              <a:rPr lang="fr-MA" dirty="0"/>
              <a:t> est idéale pour l'anastomose.</a:t>
            </a:r>
          </a:p>
          <a:p>
            <a:pPr lvl="1"/>
            <a:r>
              <a:rPr lang="fr-MA" b="1" dirty="0"/>
              <a:t>L'artère du segment IV :</a:t>
            </a:r>
            <a:r>
              <a:rPr lang="fr-MA" dirty="0"/>
              <a:t> Son origine (souvent de l'artère hépatique gauche) doit être formellement identifiée pour être préservée chez le donneur.</a:t>
            </a:r>
          </a:p>
          <a:p>
            <a:pPr lvl="1"/>
            <a:r>
              <a:rPr lang="fr-MA" b="1" dirty="0"/>
              <a:t>Variantes :</a:t>
            </a:r>
            <a:r>
              <a:rPr lang="fr-MA" dirty="0"/>
              <a:t> Repérer les artères accessoires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6BE73B-C038-6183-3314-EC619B57F7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19"/>
          <a:stretch>
            <a:fillRect/>
          </a:stretch>
        </p:blipFill>
        <p:spPr>
          <a:xfrm>
            <a:off x="1719719" y="4716378"/>
            <a:ext cx="2855416" cy="21416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A61374-7926-863C-31A1-E56AD719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34" y="4609614"/>
            <a:ext cx="3066923" cy="22483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1CC52A-0B98-C79F-BFB8-9B1FE78A5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2056" y="4204551"/>
            <a:ext cx="24765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38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C4392-F0D9-66C3-CA4D-26C4799F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09407"/>
            <a:ext cx="7729728" cy="1188720"/>
          </a:xfrm>
        </p:spPr>
        <p:txBody>
          <a:bodyPr/>
          <a:lstStyle/>
          <a:p>
            <a:r>
              <a:rPr lang="fr-MA" b="1" dirty="0"/>
              <a:t>Système Porte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572561-BF4B-3A49-FD1F-5885FE5C6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842" y="1813594"/>
            <a:ext cx="8083884" cy="4351338"/>
          </a:xfrm>
        </p:spPr>
        <p:txBody>
          <a:bodyPr>
            <a:normAutofit/>
          </a:bodyPr>
          <a:lstStyle/>
          <a:p>
            <a:r>
              <a:rPr lang="fr-MA" sz="2400" dirty="0"/>
              <a:t>Veine porte : majeure partie du flux sanguin et essentielle à la régénération hépatique.</a:t>
            </a:r>
          </a:p>
          <a:p>
            <a:r>
              <a:rPr lang="fr-MA" sz="2400" b="1" dirty="0"/>
              <a:t>Classification de Nakamura (Types A à E) :</a:t>
            </a:r>
            <a:endParaRPr lang="fr-MA" sz="2400" dirty="0"/>
          </a:p>
          <a:p>
            <a:pPr lvl="1"/>
            <a:r>
              <a:rPr lang="fr-MA" b="1" dirty="0"/>
              <a:t>Type A :</a:t>
            </a:r>
            <a:r>
              <a:rPr lang="fr-MA" dirty="0"/>
              <a:t> Bifurcation classique </a:t>
            </a:r>
          </a:p>
          <a:p>
            <a:pPr lvl="1"/>
            <a:r>
              <a:rPr lang="fr-MA" b="1" dirty="0"/>
              <a:t>Type B :</a:t>
            </a:r>
            <a:r>
              <a:rPr lang="fr-MA" dirty="0"/>
              <a:t> Trifurcation </a:t>
            </a:r>
          </a:p>
          <a:p>
            <a:pPr lvl="1"/>
            <a:r>
              <a:rPr lang="fr-MA" b="1" dirty="0"/>
              <a:t>Type C :</a:t>
            </a:r>
            <a:r>
              <a:rPr lang="fr-MA" dirty="0"/>
              <a:t> Branche segmentaire naissant de la branche gauche</a:t>
            </a:r>
          </a:p>
          <a:p>
            <a:pPr marL="457200" lvl="1" indent="0">
              <a:buNone/>
            </a:pPr>
            <a:r>
              <a:rPr lang="fr-MA" b="1" dirty="0"/>
              <a:t>Contre-indications absolues (Types D et E) :</a:t>
            </a:r>
            <a:endParaRPr lang="fr-MA" dirty="0"/>
          </a:p>
          <a:p>
            <a:pPr lvl="1"/>
            <a:r>
              <a:rPr lang="fr-MA" b="1" dirty="0"/>
              <a:t>Type D : </a:t>
            </a:r>
            <a:r>
              <a:rPr lang="fr-MA" dirty="0"/>
              <a:t>La branche antérieure droite naît de la branche gauche en zone intra-parenchymateuse </a:t>
            </a:r>
          </a:p>
          <a:p>
            <a:pPr lvl="1"/>
            <a:r>
              <a:rPr lang="fr-MA" b="1" dirty="0"/>
              <a:t>Type E : </a:t>
            </a:r>
            <a:r>
              <a:rPr lang="fr-MA" dirty="0"/>
              <a:t>Les branches des segments V et VIII naissent séparément de la veine porte gauche.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C479B2-1F15-6D47-9D15-CCC2F559F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0542" y="2836277"/>
            <a:ext cx="4400644" cy="320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2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9A150-8B40-B431-602A-42825A7AC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14987"/>
            <a:ext cx="7729728" cy="1188720"/>
          </a:xfrm>
        </p:spPr>
        <p:txBody>
          <a:bodyPr/>
          <a:lstStyle/>
          <a:p>
            <a:r>
              <a:rPr lang="fr-MA" b="1" dirty="0"/>
              <a:t>Volumétrie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3B4293-AA71-B8CF-BA3C-B2DB18374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410" y="1702889"/>
            <a:ext cx="8831179" cy="3307603"/>
          </a:xfrm>
        </p:spPr>
        <p:txBody>
          <a:bodyPr>
            <a:normAutofit fontScale="92500" lnSpcReduction="20000"/>
          </a:bodyPr>
          <a:lstStyle/>
          <a:p>
            <a:r>
              <a:rPr lang="fr-MA" sz="2400" b="1" dirty="0"/>
              <a:t>Méthode :</a:t>
            </a:r>
            <a:r>
              <a:rPr lang="fr-MA" sz="2400" dirty="0"/>
              <a:t> Segmentation 3D par logiciel simulant la ligne de coupe (Plan de </a:t>
            </a:r>
            <a:r>
              <a:rPr lang="fr-MA" sz="2400" dirty="0" err="1"/>
              <a:t>Cantlie</a:t>
            </a:r>
            <a:r>
              <a:rPr lang="fr-MA" sz="2400" dirty="0"/>
              <a:t>).</a:t>
            </a:r>
          </a:p>
          <a:p>
            <a:r>
              <a:rPr lang="fr-MA" sz="2400" b="1" dirty="0"/>
              <a:t>Les deux seuils de survie :</a:t>
            </a:r>
            <a:endParaRPr lang="fr-MA" sz="2400" dirty="0"/>
          </a:p>
          <a:p>
            <a:pPr lvl="1"/>
            <a:r>
              <a:rPr lang="fr-MA" sz="2400" b="1" dirty="0"/>
              <a:t>Sécurité du Donneur (Le "</a:t>
            </a:r>
            <a:r>
              <a:rPr lang="fr-MA" sz="2400" b="1" dirty="0" err="1"/>
              <a:t>Remnant</a:t>
            </a:r>
            <a:r>
              <a:rPr lang="fr-MA" sz="2400" b="1" dirty="0"/>
              <a:t>") :</a:t>
            </a:r>
            <a:r>
              <a:rPr lang="fr-MA" sz="2400" dirty="0"/>
              <a:t> Le volume de foie restant doit être strictement </a:t>
            </a:r>
            <a:r>
              <a:rPr lang="fr-MA" sz="2400" b="1" dirty="0"/>
              <a:t>supérieur à 30 %</a:t>
            </a:r>
            <a:r>
              <a:rPr lang="fr-MA" sz="2400" dirty="0"/>
              <a:t> du volume total pour permettre une régénération sans insuffisance hépatique.</a:t>
            </a:r>
          </a:p>
          <a:p>
            <a:pPr lvl="1"/>
            <a:r>
              <a:rPr lang="fr-MA" sz="2400" b="1" dirty="0"/>
              <a:t>Besoin du Receveur (Le "Ratio GRBWR") :</a:t>
            </a:r>
            <a:r>
              <a:rPr lang="fr-MA" sz="2400" dirty="0"/>
              <a:t> Le poids du greffon doit représenter au moins </a:t>
            </a:r>
            <a:r>
              <a:rPr lang="fr-MA" sz="2400" b="1" dirty="0"/>
              <a:t>0,8 %</a:t>
            </a:r>
            <a:r>
              <a:rPr lang="fr-MA" sz="2400" dirty="0"/>
              <a:t> du poids corporel du receveur.</a:t>
            </a:r>
          </a:p>
          <a:p>
            <a:r>
              <a:rPr lang="fr-MA" sz="2400" b="1" dirty="0"/>
              <a:t>Conclusion :</a:t>
            </a:r>
            <a:r>
              <a:rPr lang="fr-MA" sz="2400" dirty="0"/>
              <a:t> Si l'un de ces deux chiffres n'est pas atteint, le couple donneur/receveur est considéré comme incompatible.</a:t>
            </a:r>
          </a:p>
          <a:p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451DC4-843C-F5E2-E5EB-22E0AE8DE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138" y="5010492"/>
            <a:ext cx="2616200" cy="17907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327FFA-31AD-4FE6-7950-8B9991C47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754" y="5010492"/>
            <a:ext cx="22479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9485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{B521526D-D21F-984A-9792-E06E56F0B617}tf10001120</Template>
  <TotalTime>26</TotalTime>
  <Words>351</Words>
  <Application>Microsoft Macintosh PowerPoint</Application>
  <PresentationFormat>Grand écran</PresentationFormat>
  <Paragraphs>27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Arial</vt:lpstr>
      <vt:lpstr>Gill Sans MT</vt:lpstr>
      <vt:lpstr>Colis</vt:lpstr>
      <vt:lpstr>Évaluation du Parenchyme</vt:lpstr>
      <vt:lpstr>Anatomie Artérielle </vt:lpstr>
      <vt:lpstr>Système Porte</vt:lpstr>
      <vt:lpstr>Volumétrie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</cp:revision>
  <dcterms:created xsi:type="dcterms:W3CDTF">2026-02-28T04:18:09Z</dcterms:created>
  <dcterms:modified xsi:type="dcterms:W3CDTF">2026-02-28T04:44:52Z</dcterms:modified>
</cp:coreProperties>
</file>