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90"/>
    <p:restoredTop sz="94665"/>
  </p:normalViewPr>
  <p:slideViewPr>
    <p:cSldViewPr snapToGrid="0">
      <p:cViewPr varScale="1">
        <p:scale>
          <a:sx n="79" d="100"/>
          <a:sy n="79" d="100"/>
        </p:scale>
        <p:origin x="232" y="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6858F5-2D87-DC51-BD64-9E4C6D42A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EA4859-DF86-CD10-B848-D8194D6FF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7D0CF5-8776-ACC3-B718-30464290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27CE18-53DE-17CA-E17C-43A568388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55B3D0-B2D2-2B14-B472-DDD1D791B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89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FF0E8D-94D4-0556-7FFD-5C65009F1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675D8D-0421-5E49-60D6-39D62DAA4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F2FF82-1AC6-B988-E41B-67E572750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5E7F28-49DF-597D-6511-58C1157DB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EBE6BB-9A85-CD16-E7EF-23661550F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30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80D354-EC79-7757-E93E-58A6560C0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5875B1-D69E-361F-4CA2-68A5DF862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C580BB-D606-DD8D-AC2A-5BEFD992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9D1E8E-7BA0-9A5C-E7F8-9A65182E3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E6098D-382A-7CAE-F9D6-FFE9B871D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340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9589A1-5358-F22C-5C9A-601C27BD5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7928E3-E435-D049-BB56-171AD81B5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1DEF67-E7BF-7672-EC2C-E6E0AD65B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BE8686-A0E6-6648-8D82-00724487A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0303DA-7753-7349-1BCD-88A59872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D1B16F-023F-C0A9-C2F5-723D067B2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882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50F468-C4E3-E305-2458-0F45F5BD6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69BBFA-F414-9239-6383-A08DAB891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E3F347A-11CE-80A6-702B-7F36C7698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CE274A-AB7C-8570-D87E-4C0B8CD3CC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B5370E0-379C-ADEF-3AA6-D1AD9026C1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4109D8-48F9-3B0C-04CF-88E800F7B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BE88318-0D83-C8B0-AA56-7F70B6996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657FAD-536B-43D7-D764-A16BCB51A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601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1A6F20-E85E-9AF5-156E-ABB94608F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C18171-3F49-F109-718C-48181445C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EEEA46-E731-6758-F8D1-D1C5743E8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4B4B28-2ECE-EA7B-6335-305D6A1D7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14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96D663-1D80-04CC-0478-0082C2151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3FDAE0-41CE-A279-D401-47BCD26AC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DCC969-36B7-828D-3C01-69E6588B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9844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B79627-0DE2-21BB-DBA7-F79B8DF18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D3D5B0-851D-C511-C111-C733E62FD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197222-6816-8860-79DD-C07BE7C35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467B46-E471-157B-5B23-DC1EB5123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004188-14E6-F7A8-F3CA-D6F68D46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B512FE-256E-07EC-9035-FBC505DF3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09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7FD3D-89DF-8F9B-FF2C-9BA1F611A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93E626-1437-4CF2-EEB4-9C80184F8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199671-F401-2376-4B97-DB38BE4E2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D0FFBF-7EB8-BCD9-232E-968D185D7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5D0902-6777-A19E-B29E-3F547B58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314BEE-6D42-CC1D-0A9F-6793F7F92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89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FD58D8-A795-E32B-C014-A55F43D1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B707630-619E-B187-4F34-74FB56833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584D7-BE45-3802-CC57-208F634ED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D12E2A-5FB3-5797-5681-099F2330E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619511-8501-3D75-AC45-8DBC3B429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89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085EB7E-8AE6-3CEF-24AF-C2975A31B0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AEDF0D-8251-7BA7-97E9-39DC27989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69A356-E76A-6260-E8C0-39CEC9050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A5E1EC-0D47-9EB8-8D58-3445C514B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E957EC-12A9-C126-8E2A-FF9EBCCC8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114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AEA8C1E-DC4C-2054-32CD-C0CDA2563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40F485-CEE6-B11B-28EA-1C5D631AC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E2D5BF-3329-AB00-4498-188C6559A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C16D2-F79A-304A-9D15-47FD1D06C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F20BF7-F82B-169F-E7F8-CF407191BD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619AA6-7B6B-B29B-6E79-5E3783D03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24BA9-1A3F-414E-B3F3-49B1A648A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89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F892A6-CC8A-6917-BFD5-C13C6642D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F0357D8-8DEB-5C12-EDD1-72385FBCEA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9818" y="242491"/>
            <a:ext cx="2541778" cy="300863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BB06EB-DA41-9CAA-E916-F1D6728C2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596" y="1201435"/>
            <a:ext cx="2572204" cy="37935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371ACC-7E8D-5330-5ED9-2D43C270D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009" y="585391"/>
            <a:ext cx="5334000" cy="41021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BF3E5D4-982B-D475-1222-21D350807875}"/>
              </a:ext>
            </a:extLst>
          </p:cNvPr>
          <p:cNvSpPr txBox="1"/>
          <p:nvPr/>
        </p:nvSpPr>
        <p:spPr>
          <a:xfrm>
            <a:off x="963385" y="5138181"/>
            <a:ext cx="97983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800" dirty="0">
                <a:effectLst/>
                <a:latin typeface="TimesNewRomanPSMT"/>
              </a:rPr>
              <a:t>Vue transversale sur une TDM thoracique d’un nourrisson de 3 mois </a:t>
            </a:r>
            <a:r>
              <a:rPr lang="fr-MA" sz="1800" dirty="0" err="1">
                <a:effectLst/>
                <a:latin typeface="TimesNewRomanPSMT"/>
              </a:rPr>
              <a:t>présentant</a:t>
            </a:r>
            <a:r>
              <a:rPr lang="fr-MA" sz="1800" dirty="0">
                <a:effectLst/>
                <a:latin typeface="TimesNewRomanPSMT"/>
              </a:rPr>
              <a:t> une anomalie de </a:t>
            </a:r>
            <a:r>
              <a:rPr lang="fr-MA" sz="1800" dirty="0" err="1">
                <a:effectLst/>
                <a:latin typeface="TimesNewRomanPSMT"/>
              </a:rPr>
              <a:t>Neuhauser</a:t>
            </a:r>
            <a:r>
              <a:rPr lang="fr-MA" sz="1800" dirty="0">
                <a:effectLst/>
                <a:latin typeface="TimesNewRomanPSMT"/>
              </a:rPr>
              <a:t> avec diverticule de </a:t>
            </a:r>
            <a:r>
              <a:rPr lang="fr-MA" sz="1800" dirty="0" err="1">
                <a:effectLst/>
                <a:latin typeface="TimesNewRomanPSMT"/>
              </a:rPr>
              <a:t>Kommerell</a:t>
            </a:r>
            <a:r>
              <a:rPr lang="fr-MA" sz="1800" dirty="0">
                <a:effectLst/>
                <a:latin typeface="TimesNewRomanPSMT"/>
              </a:rPr>
              <a:t> (service de radiologie l’HCZ) </a:t>
            </a:r>
            <a:endParaRPr lang="fr-MA" dirty="0"/>
          </a:p>
          <a:p>
            <a:r>
              <a:rPr lang="fr-MA" sz="1800" dirty="0">
                <a:effectLst/>
                <a:latin typeface="TimesNewRomanPSMT"/>
              </a:rPr>
              <a:t>Naissance </a:t>
            </a:r>
            <a:r>
              <a:rPr lang="fr-MA" sz="1800" dirty="0" err="1">
                <a:effectLst/>
                <a:latin typeface="TimesNewRomanPSMT"/>
              </a:rPr>
              <a:t>postérieure</a:t>
            </a:r>
            <a:r>
              <a:rPr lang="fr-MA" sz="1800" dirty="0">
                <a:effectLst/>
                <a:latin typeface="TimesNewRomanPSMT"/>
              </a:rPr>
              <a:t> de l’</a:t>
            </a:r>
            <a:r>
              <a:rPr lang="fr-MA" sz="1800" dirty="0" err="1">
                <a:effectLst/>
                <a:latin typeface="TimesNewRomanPSMT"/>
              </a:rPr>
              <a:t>artère</a:t>
            </a:r>
            <a:r>
              <a:rPr lang="fr-MA" sz="1800" dirty="0">
                <a:effectLst/>
                <a:latin typeface="TimesNewRomanPSMT"/>
              </a:rPr>
              <a:t> </a:t>
            </a:r>
            <a:r>
              <a:rPr lang="fr-MA" sz="1800" dirty="0" err="1">
                <a:effectLst/>
                <a:latin typeface="TimesNewRomanPSMT"/>
              </a:rPr>
              <a:t>subclavière</a:t>
            </a:r>
            <a:r>
              <a:rPr lang="fr-MA" sz="1800" dirty="0">
                <a:effectLst/>
                <a:latin typeface="TimesNewRomanPSMT"/>
              </a:rPr>
              <a:t> gauche (</a:t>
            </a:r>
            <a:r>
              <a:rPr lang="fr-MA" sz="1800" dirty="0" err="1">
                <a:effectLst/>
                <a:latin typeface="TimesNewRomanPSMT"/>
              </a:rPr>
              <a:t>flèche</a:t>
            </a:r>
            <a:r>
              <a:rPr lang="fr-MA" sz="1800" dirty="0">
                <a:effectLst/>
                <a:latin typeface="TimesNewRomanPSMT"/>
              </a:rPr>
              <a:t> orange) </a:t>
            </a:r>
            <a:r>
              <a:rPr lang="fr-MA" sz="1800" dirty="0" err="1">
                <a:effectLst/>
                <a:latin typeface="TimesNewRomanPSMT"/>
              </a:rPr>
              <a:t>rétrooesophagienne</a:t>
            </a:r>
            <a:r>
              <a:rPr lang="fr-MA" sz="1800" dirty="0">
                <a:effectLst/>
                <a:latin typeface="TimesNewRomanPSMT"/>
              </a:rPr>
              <a:t> avec diverticule de </a:t>
            </a:r>
            <a:r>
              <a:rPr lang="fr-MA" sz="1800" dirty="0" err="1">
                <a:effectLst/>
                <a:latin typeface="TimesNewRomanPSMT"/>
              </a:rPr>
              <a:t>Kommerell</a:t>
            </a:r>
            <a:r>
              <a:rPr lang="fr-MA" sz="1800" dirty="0">
                <a:effectLst/>
                <a:latin typeface="TimesNewRomanPSMT"/>
              </a:rPr>
              <a:t> associé (</a:t>
            </a:r>
            <a:r>
              <a:rPr lang="fr-MA" sz="1800" dirty="0" err="1">
                <a:effectLst/>
                <a:latin typeface="TimesNewRomanPSMT"/>
              </a:rPr>
              <a:t>flèche</a:t>
            </a:r>
            <a:r>
              <a:rPr lang="fr-MA" sz="1800" dirty="0">
                <a:effectLst/>
                <a:latin typeface="TimesNewRomanPSMT"/>
              </a:rPr>
              <a:t> jaune). </a:t>
            </a:r>
            <a:endParaRPr lang="fr-MA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1121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C1A61-AEE4-B651-0707-F83B5CB96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D66BB0A-16AE-057F-5A3B-72AFCC33E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0717" y="3220244"/>
            <a:ext cx="6256107" cy="2565004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5646026-2318-661F-BF7C-F4F085E41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922" y="460821"/>
            <a:ext cx="5799338" cy="226174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781227-749E-4138-BF93-05755C266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693" y="419752"/>
            <a:ext cx="4955722" cy="236299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9772AC3-63C0-B1F6-5232-F128215C6422}"/>
              </a:ext>
            </a:extLst>
          </p:cNvPr>
          <p:cNvSpPr txBox="1"/>
          <p:nvPr/>
        </p:nvSpPr>
        <p:spPr>
          <a:xfrm>
            <a:off x="572693" y="5960553"/>
            <a:ext cx="11046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800" dirty="0">
                <a:effectLst/>
                <a:latin typeface="TimesNewRomanPSMT"/>
              </a:rPr>
              <a:t>TDM thoracique d'un double arc aortique et d'une double veine cave </a:t>
            </a:r>
            <a:r>
              <a:rPr lang="fr-MA" sz="1800" dirty="0" err="1">
                <a:effectLst/>
                <a:latin typeface="TimesNewRomanPSMT"/>
              </a:rPr>
              <a:t>supérieure</a:t>
            </a:r>
            <a:r>
              <a:rPr lang="fr-MA" sz="1800" dirty="0">
                <a:effectLst/>
                <a:latin typeface="TimesNewRomanPSMT"/>
              </a:rPr>
              <a:t> (VCS) (service de radiologie l’HCZ) 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040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DBCEB9-8BE9-4E50-9795-C29477816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6A592C-F4DE-C673-FC8D-95025F6B4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486" y="4286817"/>
            <a:ext cx="5018314" cy="1890145"/>
          </a:xfrm>
        </p:spPr>
        <p:txBody>
          <a:bodyPr>
            <a:normAutofit/>
          </a:bodyPr>
          <a:lstStyle/>
          <a:p>
            <a:r>
              <a:rPr lang="fr-MA" sz="1800" dirty="0">
                <a:effectLst/>
                <a:latin typeface="TimesNewRomanPSMT"/>
              </a:rPr>
              <a:t>Vue transversale a la TDM d'une hypoplasie de l'arc (service de radiologie l’HCZ) </a:t>
            </a:r>
            <a:endParaRPr lang="fr-MA" dirty="0"/>
          </a:p>
          <a:p>
            <a:r>
              <a:rPr lang="fr-MA" sz="1800" dirty="0">
                <a:effectLst/>
                <a:latin typeface="TimesNewRomanPSMT"/>
              </a:rPr>
              <a:t>Hypoplasie de l’arche aortique (</a:t>
            </a:r>
            <a:r>
              <a:rPr lang="fr-MA" sz="1800" dirty="0" err="1">
                <a:effectLst/>
                <a:latin typeface="TimesNewRomanPSMT"/>
              </a:rPr>
              <a:t>flèche</a:t>
            </a:r>
            <a:r>
              <a:rPr lang="fr-MA" sz="1800" dirty="0">
                <a:effectLst/>
                <a:latin typeface="TimesNewRomanPSMT"/>
              </a:rPr>
              <a:t> jaune).</a:t>
            </a:r>
            <a:br>
              <a:rPr lang="fr-MA" sz="1800" dirty="0">
                <a:effectLst/>
                <a:latin typeface="TimesNewRomanPSMT"/>
              </a:rPr>
            </a:br>
            <a:r>
              <a:rPr lang="fr-MA" sz="1800" dirty="0">
                <a:effectLst/>
                <a:latin typeface="TimesNewRomanPSMT"/>
              </a:rPr>
              <a:t>Aorte descendante </a:t>
            </a:r>
            <a:r>
              <a:rPr lang="fr-MA" sz="1800" dirty="0" err="1">
                <a:effectLst/>
                <a:latin typeface="TimesNewRomanPSMT"/>
              </a:rPr>
              <a:t>alimentée</a:t>
            </a:r>
            <a:r>
              <a:rPr lang="fr-MA" sz="1800" dirty="0">
                <a:effectLst/>
                <a:latin typeface="TimesNewRomanPSMT"/>
              </a:rPr>
              <a:t> par l’AP (</a:t>
            </a:r>
            <a:r>
              <a:rPr lang="fr-MA" sz="1800" dirty="0" err="1">
                <a:effectLst/>
                <a:latin typeface="TimesNewRomanPSMT"/>
              </a:rPr>
              <a:t>Flèche</a:t>
            </a:r>
            <a:r>
              <a:rPr lang="fr-MA" sz="1800" dirty="0">
                <a:effectLst/>
                <a:latin typeface="TimesNewRomanPSMT"/>
              </a:rPr>
              <a:t> rouge). </a:t>
            </a:r>
            <a:endParaRPr lang="fr-MA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636AEB-D283-DCB8-5244-DFD978B6C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592" y="1639268"/>
            <a:ext cx="5482985" cy="22317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724F2E9-2F44-4668-59EF-073703BB2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479275"/>
            <a:ext cx="5257800" cy="20542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1B38EE-7728-0CF8-12E1-4143D8A15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423" y="763837"/>
            <a:ext cx="5246169" cy="223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851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100</Words>
  <Application>Microsoft Macintosh PowerPoint</Application>
  <PresentationFormat>Grand écran</PresentationFormat>
  <Paragraphs>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TimesNewRomanPSMT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</cp:revision>
  <dcterms:created xsi:type="dcterms:W3CDTF">2026-02-28T19:11:43Z</dcterms:created>
  <dcterms:modified xsi:type="dcterms:W3CDTF">2026-02-28T19:33:20Z</dcterms:modified>
</cp:coreProperties>
</file>