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5" r:id="rId3"/>
    <p:sldId id="286" r:id="rId4"/>
    <p:sldId id="287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1B6D2-0A75-DC85-8566-F74497B31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208194-E798-354E-4369-915447AE5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71CC3-3740-6FC8-F0B5-B38921C47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5E916-F229-E1C8-D564-4B156F5E7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11F97-E450-AC5E-1F37-03F7F128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1205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935E5-BB76-DCB9-AD40-1930E842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E59FF-8F83-106D-AD84-EECA594DA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0655C-8633-BA49-EBB9-CCD8E8757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92862-FBC1-5CD2-B268-6F4037FD8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8DB81-33CC-53F5-3607-E7E6BFDF3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62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F1BED-DAA8-0862-19FC-39068BA09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935137-24F1-6416-2633-7A6097A5A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5CDDA-3CFB-6661-6290-11370B81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873A9-8CF1-C5AD-5523-91D50D99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44872-3678-B96A-16BC-2A2C2112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592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C8D22-F9A3-840B-BE9B-76E602C11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C3526-DE19-A4B2-AB4A-35BACA2F7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5579E-27FE-6E0D-03B2-5BBCE3801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446FF-C0A8-4E9E-2543-B8B1227A5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ED0DD-ED2E-5598-172C-2EF159F1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AC1C9D-B889-D26A-5F05-E0968457A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328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5F87-9257-7414-3FB3-C94A49A0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21C44-9515-D5ED-D36F-A3B616FEC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60F98-9821-1B17-B3B5-6AA34C41B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99FF6-481E-E6BE-BF21-A55F361D6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C14C81-0F9F-235A-3339-CF8C9B6F10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B173F0-F66A-019D-ABE3-07E8E8BAF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AACC07-1851-74A7-6D4D-D0B4FB5A7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42E44E-BC8A-1D96-FD47-D2CA5DF4D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695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7D2E-1563-44FC-F69A-038A27D4F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795BD2-2D20-7F9B-93F7-6C5796BC8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A78276-6D18-DD7E-5A0F-64ECAC809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F2FD5-4C75-76C3-B59F-8E3D5C612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046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1D16EA-D20B-59BB-B38F-AAD8437E0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EB813-B80B-8B2B-DCA6-47A988ADE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285E7-7D73-7DD6-57C5-9D3B0064F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689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A9EE0-2C6F-F320-7DC2-F3C5006DF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CD231-F1FF-AFA7-E256-E1653E386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BCADC-10B2-2D20-A78F-3B5240ACA4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9CBDD-0DF6-1206-DEDE-E2604A1BF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E9C91-7954-AF78-EE14-EF4E9C91F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7A8D64-E26D-DA27-F5E7-220BA97FC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34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BCC14-ACC9-9B5A-042C-BAB8B1A1B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EA573E-E7EF-4B17-DFD3-A9410F2F5F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7A1F7-9892-5854-2BD3-51D0AD8E11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E82E08-1F08-DD7A-55C5-CB6F38124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16FEBD-3816-FC86-2CB0-D098599BF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09714-8B52-FEB2-D8F6-EE25F4C8D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9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8338C-BA67-5302-43CF-B63F83C01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B76BC3-110C-73AF-A251-47810E3C74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9CAB0-C950-094B-8FF6-2C902F65E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6D2A0-4678-708E-D52D-5E3490416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41BB6-9C21-DCC9-EFC2-784E9A347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408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5559B5-8F26-DAC0-FBDD-542062B008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C52EDE-C49F-159D-ACC5-8B52065950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4DC35-106E-2117-98D7-BE50780E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3AB7A-80BF-818B-72CE-7D35FD6DB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CC293-C20F-AF13-6F05-C08C29587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87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9B4B31-01EF-DD9E-1C85-EFF793CCE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C08837-99ED-4F08-12EA-4DB4C5849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3C3BC-86D1-1A47-17D8-792355F429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9ABCAC-8BED-45F0-8AE2-6B45B6D2EE6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F980F-32C1-7BA4-28CE-568EDFA12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936CD-8BC2-D332-63C4-B19BF5B127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36E68F-48BC-48F6-9BE5-C9A06C1AA2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04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640" y="2052667"/>
            <a:ext cx="6090805" cy="4642338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122877-FF2D-904C-031A-DD315EFD5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71" y="2052667"/>
            <a:ext cx="4883569" cy="464233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11493" y="64416"/>
            <a:ext cx="120805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Patiente de 33 ans, dyspnée aigue et douleur thoracique avec antécédents de pneumothorax spontané récidivants </a:t>
            </a:r>
          </a:p>
          <a:p>
            <a:r>
              <a:rPr lang="fr-FR" dirty="0"/>
              <a:t>Radio thorax : Pneumothorax bilatéral</a:t>
            </a:r>
          </a:p>
          <a:p>
            <a:r>
              <a:rPr lang="fr-FR" dirty="0"/>
              <a:t>TDM thoracique : Pneumothorax bilatéral de grande abondance avec brides pleurales gauches ( séquelles de récidives de pneumothorax )</a:t>
            </a:r>
          </a:p>
          <a:p>
            <a:r>
              <a:rPr lang="fr-FR" dirty="0"/>
              <a:t>Multiples kystes pulmonaires bilatéraux diffus avec parenchyme inter kystique normal, pas de nodule ni de verre dépoli. </a:t>
            </a:r>
          </a:p>
          <a:p>
            <a:r>
              <a:rPr lang="fr-FR" dirty="0"/>
              <a:t>Une lymphangioleiomyomatose est à évoquer en premier lieu</a:t>
            </a:r>
          </a:p>
          <a:p>
            <a:r>
              <a:rPr lang="fr-FR" dirty="0"/>
              <a:t>Conduite à tenir: scanner abdominal à la recherche d’angiomyolipomes rénaux et dosage VEGF-D</a:t>
            </a:r>
          </a:p>
        </p:txBody>
      </p:sp>
    </p:spTree>
    <p:extLst>
      <p:ext uri="{BB962C8B-B14F-4D97-AF65-F5344CB8AC3E}">
        <p14:creationId xmlns:p14="http://schemas.microsoft.com/office/powerpoint/2010/main" val="164633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5EA58CE-D658-67F6-C95C-44261078DC3A}"/>
              </a:ext>
            </a:extLst>
          </p:cNvPr>
          <p:cNvSpPr txBox="1"/>
          <p:nvPr/>
        </p:nvSpPr>
        <p:spPr>
          <a:xfrm>
            <a:off x="7000406" y="1305342"/>
            <a:ext cx="33877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Femme de 32ans, non tabagique, ATCD de pneumothorax spontané traité aux urgences, admise pour dyspnée d’effort progressive.</a:t>
            </a:r>
          </a:p>
          <a:p>
            <a:r>
              <a:rPr lang="fr-FR" dirty="0"/>
              <a:t>TDM thoracique: Lésions kystiques pulmonaires bilatérales et diffuses, à parois fines, de tailles variables. Parenchyme inter kystique normal évoquant en premier lieu une lymphangioleiomyomatose, confirmée sur biopsie pulmonaire.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48A7603-6C7B-72AE-477C-87CB116E6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516"/>
          <a:stretch/>
        </p:blipFill>
        <p:spPr>
          <a:xfrm>
            <a:off x="1272611" y="1114832"/>
            <a:ext cx="5467966" cy="4351338"/>
          </a:xfrm>
        </p:spPr>
      </p:pic>
    </p:spTree>
    <p:extLst>
      <p:ext uri="{BB962C8B-B14F-4D97-AF65-F5344CB8AC3E}">
        <p14:creationId xmlns:p14="http://schemas.microsoft.com/office/powerpoint/2010/main" val="1481766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9D6DEC-B9E3-2B3E-A3D6-EE48629C77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04" y="1390910"/>
            <a:ext cx="5759496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0A023-09DC-80C1-B632-13B119933141}"/>
              </a:ext>
            </a:extLst>
          </p:cNvPr>
          <p:cNvSpPr txBox="1"/>
          <p:nvPr/>
        </p:nvSpPr>
        <p:spPr>
          <a:xfrm>
            <a:off x="6655633" y="1528997"/>
            <a:ext cx="41822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Homme de 45 ans, obèse ( IMC=34), avec SAOS, mal observant, VIH  non suivi.</a:t>
            </a:r>
          </a:p>
          <a:p>
            <a:r>
              <a:rPr lang="fr-FR" dirty="0"/>
              <a:t>Admission en réanimation pour dyspnée progressive avec aggravation aigue. </a:t>
            </a:r>
          </a:p>
          <a:p>
            <a:r>
              <a:rPr lang="fr-FR" dirty="0"/>
              <a:t>TDM thoracique:</a:t>
            </a:r>
          </a:p>
          <a:p>
            <a:r>
              <a:rPr lang="fr-FR" dirty="0"/>
              <a:t>Plages d’hyperdensités en verre dépoli, diffuses et bilatérales, associés à un épaississement des septas interlobulaires réalisant l’aspect en «  crazy paving » associés à des lésions kystiques à paroi fine et régulière, à contenu purement aérique Suspicion de pneumocystose. Confirmé au LBA.</a:t>
            </a:r>
          </a:p>
        </p:txBody>
      </p:sp>
    </p:spTree>
    <p:extLst>
      <p:ext uri="{BB962C8B-B14F-4D97-AF65-F5344CB8AC3E}">
        <p14:creationId xmlns:p14="http://schemas.microsoft.com/office/powerpoint/2010/main" val="4286808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lung&#10;&#10;AI-generated content may be incorrect.">
            <a:extLst>
              <a:ext uri="{FF2B5EF4-FFF2-40B4-BE49-F238E27FC236}">
                <a16:creationId xmlns:a16="http://schemas.microsoft.com/office/drawing/2014/main" id="{16E8CE9B-8472-A6CE-8E34-A79D49008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24" y="1222288"/>
            <a:ext cx="6461383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AE2D5A-8235-6846-8E12-3AF747A33A40}"/>
              </a:ext>
            </a:extLst>
          </p:cNvPr>
          <p:cNvSpPr txBox="1"/>
          <p:nvPr/>
        </p:nvSpPr>
        <p:spPr>
          <a:xfrm>
            <a:off x="7944787" y="1049311"/>
            <a:ext cx="39424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Homme de 38 ans, tabagique actif (20 paquets-années). Dyspnée d'effort progressive et toux sèche chronique.</a:t>
            </a:r>
          </a:p>
          <a:p>
            <a:r>
              <a:rPr lang="fr-FR" dirty="0"/>
              <a:t>Examen clinique : Normal.</a:t>
            </a:r>
          </a:p>
          <a:p>
            <a:r>
              <a:rPr lang="fr-FR" dirty="0"/>
              <a:t>Imagerie : Scanner thoracique objectivant de multiples kystes pulmonaires de taille variable prédominant dans les lobes supérieurs, avec épargne relative des bases. Examens complémentaires : EFR : syndrome obstructif avec baisse de la DLCO.</a:t>
            </a:r>
          </a:p>
          <a:p>
            <a:r>
              <a:rPr lang="fr-FR" dirty="0"/>
              <a:t>Diagnostic : Histiocytose langerhansienne pulmonaire.</a:t>
            </a:r>
          </a:p>
          <a:p>
            <a:r>
              <a:rPr lang="fr-FR" dirty="0"/>
              <a:t>Prise en charge : Sevrage tabagique absolu. Surveillance</a:t>
            </a:r>
          </a:p>
        </p:txBody>
      </p:sp>
    </p:spTree>
    <p:extLst>
      <p:ext uri="{BB962C8B-B14F-4D97-AF65-F5344CB8AC3E}">
        <p14:creationId xmlns:p14="http://schemas.microsoft.com/office/powerpoint/2010/main" val="1756885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293</Words>
  <Application>Microsoft Office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Meriem Ben Ltaief</dc:creator>
  <cp:lastModifiedBy>Meriem Ben Ltaief</cp:lastModifiedBy>
  <cp:revision>3</cp:revision>
  <dcterms:created xsi:type="dcterms:W3CDTF">2026-02-27T21:43:18Z</dcterms:created>
  <dcterms:modified xsi:type="dcterms:W3CDTF">2026-02-28T16:34:00Z</dcterms:modified>
</cp:coreProperties>
</file>