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4" r:id="rId2"/>
    <p:sldId id="270" r:id="rId3"/>
    <p:sldId id="269" r:id="rId4"/>
    <p:sldId id="266" r:id="rId5"/>
    <p:sldId id="26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FAFD"/>
    <a:srgbClr val="C9F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741" autoAdjust="0"/>
  </p:normalViewPr>
  <p:slideViewPr>
    <p:cSldViewPr snapToGrid="0">
      <p:cViewPr varScale="1">
        <p:scale>
          <a:sx n="62" d="100"/>
          <a:sy n="62" d="100"/>
        </p:scale>
        <p:origin x="82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562BA-1F54-4276-920A-D955173CF8F3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6940D-D9E9-4B86-A07A-E4E627E4821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649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8F3B30-EEF6-451C-ACA2-C06D399569E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7348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6940D-D9E9-4B86-A07A-E4E627E4821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9388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6940D-D9E9-4B86-A07A-E4E627E4821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894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6940D-D9E9-4B86-A07A-E4E627E4821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8531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6940D-D9E9-4B86-A07A-E4E627E4821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403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52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241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59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635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715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540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784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7296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088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426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9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0801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1872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895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558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5698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159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B30693E-5016-40C3-A429-9DD7C7EAB0D9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63A656EC-4936-4E0F-BAFA-EA51A5ED44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32778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2D032-510F-415F-8D18-E1C24341E4F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48200" y="2201028"/>
            <a:ext cx="10377868" cy="1836205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4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4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4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4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Au-delà des unités Hounsfield: applications cliniques de l'imagerie spectrale en pratique quotidienne</a:t>
            </a:r>
            <a:br>
              <a:rPr lang="fr-FR" sz="4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1000" dirty="0">
                <a:solidFill>
                  <a:srgbClr val="2B34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o-RO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opital Louis Mourier – Ville de Colombes – Site officiel">
            <a:extLst>
              <a:ext uri="{FF2B5EF4-FFF2-40B4-BE49-F238E27FC236}">
                <a16:creationId xmlns:a16="http://schemas.microsoft.com/office/drawing/2014/main" id="{4521FAC5-1775-443C-B76B-CE1311D882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4656972"/>
            <a:ext cx="3289852" cy="219628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23251-FAF4-4DD0-AC96-2C483FC7F1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235" y="4656972"/>
            <a:ext cx="3667765" cy="2196280"/>
          </a:xfrm>
          <a:prstGeom prst="rect">
            <a:avLst/>
          </a:prstGeom>
        </p:spPr>
      </p:pic>
      <p:pic>
        <p:nvPicPr>
          <p:cNvPr id="9" name="Image 8" descr="Une image contenant texte, logo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986307B-F46D-4495-A5F9-1F2A1228D9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9852" y="4656972"/>
            <a:ext cx="2672952" cy="2186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EB80DB1-4D14-4F66-BFD0-D011F0C96F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804" y="5710317"/>
            <a:ext cx="2561431" cy="11405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04DDC15-CC5B-48CB-BC63-F7EBBDDDB3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804" y="4656972"/>
            <a:ext cx="2561432" cy="10604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25FE470-CD2F-492C-B282-8308444B8E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15" y="746614"/>
            <a:ext cx="11936121" cy="4150742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6FBFF1B-B5F0-4F1F-AB21-40A37C8C2065}"/>
              </a:ext>
            </a:extLst>
          </p:cNvPr>
          <p:cNvSpPr txBox="1"/>
          <p:nvPr/>
        </p:nvSpPr>
        <p:spPr>
          <a:xfrm>
            <a:off x="269295" y="171761"/>
            <a:ext cx="96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E92687-725F-49C1-81D6-AFE0821B98BE}"/>
              </a:ext>
            </a:extLst>
          </p:cNvPr>
          <p:cNvSpPr txBox="1"/>
          <p:nvPr/>
        </p:nvSpPr>
        <p:spPr>
          <a:xfrm>
            <a:off x="1298899" y="4919008"/>
            <a:ext cx="9780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Cartographie utilisée – </a:t>
            </a:r>
            <a:r>
              <a:rPr lang="fr-FR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suppression du calcium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(image 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Mise en évidence d’une plage hyperdense au niveau du scaphoïde après suppression calcique, non visible en imagerie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conventionelle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(image A), compatible avec un œdème osseux.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Confirmation de l’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oedème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du trait fracturaire en IRM (image C, coupe coronale en pondération T1).</a:t>
            </a:r>
          </a:p>
        </p:txBody>
      </p:sp>
    </p:spTree>
    <p:extLst>
      <p:ext uri="{BB962C8B-B14F-4D97-AF65-F5344CB8AC3E}">
        <p14:creationId xmlns:p14="http://schemas.microsoft.com/office/powerpoint/2010/main" val="943038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CAF6AD-6297-4991-AE57-9285FF7BD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312" y="4414982"/>
            <a:ext cx="10713375" cy="2202241"/>
          </a:xfrm>
        </p:spPr>
        <p:txBody>
          <a:bodyPr/>
          <a:lstStyle/>
          <a:p>
            <a:pPr marL="3690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Cartographie</a:t>
            </a: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utilisée – Z effectif (image B)</a:t>
            </a:r>
          </a:p>
          <a:p>
            <a:pPr>
              <a:buSzPct val="96000"/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Detection</a:t>
            </a: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d’un calcul cholestérique en contexte de cholécystite aiguë, non visible en imagerie </a:t>
            </a:r>
            <a:r>
              <a:rPr lang="fr-FR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conventionelle</a:t>
            </a:r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(image A). Confirmation échographique (image C).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0519E5-2BA2-4687-AF50-F626CD7E8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04" y="404650"/>
            <a:ext cx="9781229" cy="385749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77F9D0A-0D45-4082-B8B8-B56AACF60418}"/>
              </a:ext>
            </a:extLst>
          </p:cNvPr>
          <p:cNvSpPr txBox="1"/>
          <p:nvPr/>
        </p:nvSpPr>
        <p:spPr>
          <a:xfrm>
            <a:off x="259021" y="182541"/>
            <a:ext cx="96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 3</a:t>
            </a:r>
          </a:p>
        </p:txBody>
      </p:sp>
    </p:spTree>
    <p:extLst>
      <p:ext uri="{BB962C8B-B14F-4D97-AF65-F5344CB8AC3E}">
        <p14:creationId xmlns:p14="http://schemas.microsoft.com/office/powerpoint/2010/main" val="938230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C48E04E-71F8-49CF-AFDF-43A4D0D00E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94" y="35131"/>
            <a:ext cx="4346622" cy="4564280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51261E3-85CC-4465-BB5B-30DC87E01E59}"/>
              </a:ext>
            </a:extLst>
          </p:cNvPr>
          <p:cNvSpPr txBox="1"/>
          <p:nvPr/>
        </p:nvSpPr>
        <p:spPr>
          <a:xfrm>
            <a:off x="-1" y="4613412"/>
            <a:ext cx="5747657" cy="2308324"/>
          </a:xfrm>
          <a:prstGeom prst="rect">
            <a:avLst/>
          </a:prstGeom>
          <a:noFill/>
          <a:effectLst>
            <a:glow rad="63500">
              <a:schemeClr val="accent1">
                <a:alpha val="40000"/>
              </a:schemeClr>
            </a:glow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Cartographie</a:t>
            </a:r>
            <a:r>
              <a:rPr lang="fr-FR" dirty="0"/>
              <a:t> utilisée – suppression du calcium (image 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Persistance de l’hyperdensité déclive de la corne postérieure du ventricule latéral gauche après suppression calcique compatible avec une hémorragie aiguë plutôt qu’une calcification intraventriculaire.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La disparition spontanée de cette hyperdensité sur le scanner de contrôle à 6 h confirme l’origine hémorragique (images C et D).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004E32-5984-4C8E-97CC-2B60151A49F8}"/>
              </a:ext>
            </a:extLst>
          </p:cNvPr>
          <p:cNvSpPr txBox="1"/>
          <p:nvPr/>
        </p:nvSpPr>
        <p:spPr>
          <a:xfrm>
            <a:off x="0" y="0"/>
            <a:ext cx="96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Cas 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55B6E7F-8865-42E4-9E7F-CA55BB18D1BA}"/>
              </a:ext>
            </a:extLst>
          </p:cNvPr>
          <p:cNvSpPr txBox="1"/>
          <p:nvPr/>
        </p:nvSpPr>
        <p:spPr>
          <a:xfrm>
            <a:off x="5615709" y="35131"/>
            <a:ext cx="96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Cas 5</a:t>
            </a:r>
          </a:p>
        </p:txBody>
      </p:sp>
      <p:pic>
        <p:nvPicPr>
          <p:cNvPr id="13" name="Espace réservé du contenu 4">
            <a:extLst>
              <a:ext uri="{FF2B5EF4-FFF2-40B4-BE49-F238E27FC236}">
                <a16:creationId xmlns:a16="http://schemas.microsoft.com/office/drawing/2014/main" id="{8351ED52-72EB-455E-9638-3DB6E033A5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898" y="617320"/>
            <a:ext cx="5881320" cy="413940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934F529-16AF-4E55-8FA5-4CC2480C062A}"/>
              </a:ext>
            </a:extLst>
          </p:cNvPr>
          <p:cNvSpPr txBox="1"/>
          <p:nvPr/>
        </p:nvSpPr>
        <p:spPr>
          <a:xfrm>
            <a:off x="5615709" y="4770728"/>
            <a:ext cx="61954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Cartographie</a:t>
            </a:r>
            <a:r>
              <a:rPr lang="fr-FR" dirty="0"/>
              <a:t> utilisées – Z effective (image C) et iodine sans eau (image 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Confirmation d’une embolie pulmonaire sous-segmentaire  basale droite et visualisation d’une autre embolie sous-segmentaire distale (d’ordre sous segmentaire) médiale gauche, non visible sur l’imagerie </a:t>
            </a:r>
            <a:r>
              <a:rPr lang="fr-FR" dirty="0" err="1"/>
              <a:t>conventionelle</a:t>
            </a:r>
            <a:r>
              <a:rPr lang="fr-FR" dirty="0"/>
              <a:t>.</a:t>
            </a:r>
          </a:p>
          <a:p>
            <a:endParaRPr lang="fr-FR" dirty="0"/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EC229D-6850-4C94-A8B6-AB79517BC344}"/>
              </a:ext>
            </a:extLst>
          </p:cNvPr>
          <p:cNvSpPr txBox="1"/>
          <p:nvPr/>
        </p:nvSpPr>
        <p:spPr>
          <a:xfrm>
            <a:off x="9482147" y="2527549"/>
            <a:ext cx="3727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Hôpital Louis-Mourier AP-HP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050276F-4C9D-4363-B79A-0756BB71A7F8}"/>
              </a:ext>
            </a:extLst>
          </p:cNvPr>
          <p:cNvSpPr txBox="1"/>
          <p:nvPr/>
        </p:nvSpPr>
        <p:spPr>
          <a:xfrm>
            <a:off x="3038629" y="404463"/>
            <a:ext cx="37271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Hôpital Louis-Mourier AP-HP</a:t>
            </a:r>
          </a:p>
        </p:txBody>
      </p:sp>
    </p:spTree>
    <p:extLst>
      <p:ext uri="{BB962C8B-B14F-4D97-AF65-F5344CB8AC3E}">
        <p14:creationId xmlns:p14="http://schemas.microsoft.com/office/powerpoint/2010/main" val="580880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6C5AD48C-0C90-4856-A504-B4E3D491FACA}"/>
              </a:ext>
            </a:extLst>
          </p:cNvPr>
          <p:cNvSpPr txBox="1"/>
          <p:nvPr/>
        </p:nvSpPr>
        <p:spPr>
          <a:xfrm>
            <a:off x="175491" y="105780"/>
            <a:ext cx="96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Cas 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2FEE23-93C4-4F28-BD15-7B4B0BC9DD4B}"/>
              </a:ext>
            </a:extLst>
          </p:cNvPr>
          <p:cNvSpPr txBox="1"/>
          <p:nvPr/>
        </p:nvSpPr>
        <p:spPr>
          <a:xfrm>
            <a:off x="6279445" y="92937"/>
            <a:ext cx="96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Cas 7</a:t>
            </a:r>
          </a:p>
        </p:txBody>
      </p:sp>
      <p:pic>
        <p:nvPicPr>
          <p:cNvPr id="19" name="Espace réservé du contenu 18">
            <a:extLst>
              <a:ext uri="{FF2B5EF4-FFF2-40B4-BE49-F238E27FC236}">
                <a16:creationId xmlns:a16="http://schemas.microsoft.com/office/drawing/2014/main" id="{4E77C05F-AAB9-4303-B213-8B6743BFE1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90" y="475112"/>
            <a:ext cx="6103954" cy="4356311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9B2C369-BDDB-4BD9-A425-157A8DF1B8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585" y="462269"/>
            <a:ext cx="5463089" cy="4525488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6ED3C5F-5605-4EC9-86C4-1A9DD6778B02}"/>
              </a:ext>
            </a:extLst>
          </p:cNvPr>
          <p:cNvSpPr txBox="1"/>
          <p:nvPr/>
        </p:nvSpPr>
        <p:spPr>
          <a:xfrm>
            <a:off x="100340" y="4905560"/>
            <a:ext cx="56499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Cartographie</a:t>
            </a:r>
            <a:r>
              <a:rPr lang="fr-FR" dirty="0"/>
              <a:t> utilisée – </a:t>
            </a:r>
            <a:r>
              <a:rPr lang="fr-FR" dirty="0" err="1"/>
              <a:t>Monoénergétique</a:t>
            </a:r>
            <a:r>
              <a:rPr lang="fr-FR" dirty="0"/>
              <a:t> 40KeV (image 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Détection d’une collection paravertébrale droite peu </a:t>
            </a:r>
            <a:r>
              <a:rPr lang="fr-FR" dirty="0" err="1"/>
              <a:t>visble</a:t>
            </a:r>
            <a:r>
              <a:rPr lang="fr-FR" dirty="0"/>
              <a:t> en imagerie </a:t>
            </a:r>
            <a:r>
              <a:rPr lang="fr-FR" dirty="0" err="1"/>
              <a:t>conventionelle</a:t>
            </a:r>
            <a:r>
              <a:rPr lang="fr-FR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Confirmation IRM et prise en charge guidée.</a:t>
            </a:r>
          </a:p>
          <a:p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BAA28AA-7EE6-4B56-9930-767A6720EBD3}"/>
              </a:ext>
            </a:extLst>
          </p:cNvPr>
          <p:cNvSpPr txBox="1"/>
          <p:nvPr/>
        </p:nvSpPr>
        <p:spPr>
          <a:xfrm>
            <a:off x="5897366" y="4905560"/>
            <a:ext cx="62946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Cartographie utilisées – Virtual Non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Contrast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(image B) et densité d’iodine (image C)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Permet de démontrer l’absence de rehaussement dans une lésion rénale 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densité tissulaire en imagerie conventionnelle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chez un patient oncologique.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Evite un faux diagnostic de métastase et oriente vers un kyste 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remanié bénin.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16891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doise">
  <a:themeElements>
    <a:clrScheme name="Ardois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Ardois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rdois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Ardoise</Template>
  <TotalTime>158</TotalTime>
  <Words>316</Words>
  <Application>Microsoft Office PowerPoint</Application>
  <PresentationFormat>Widescreen</PresentationFormat>
  <Paragraphs>31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Calisto MT</vt:lpstr>
      <vt:lpstr>Times New Roman</vt:lpstr>
      <vt:lpstr>Wingdings 2</vt:lpstr>
      <vt:lpstr>Ardoise</vt:lpstr>
      <vt:lpstr>   Au-delà des unités Hounsfield: applications cliniques de l'imagerie spectrale en pratique quotidienne 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Au-delà des unités Hounsfield: applications cliniques de l'imagerie spectrale en practique quotidienne</dc:title>
  <dc:creator>g-lmr-5446297</dc:creator>
  <cp:lastModifiedBy>Diana Victoria Crețu</cp:lastModifiedBy>
  <cp:revision>17</cp:revision>
  <dcterms:created xsi:type="dcterms:W3CDTF">2026-02-26T14:52:40Z</dcterms:created>
  <dcterms:modified xsi:type="dcterms:W3CDTF">2026-02-27T14:03:23Z</dcterms:modified>
</cp:coreProperties>
</file>