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79" r:id="rId2"/>
    <p:sldId id="273" r:id="rId3"/>
    <p:sldId id="278" r:id="rId4"/>
  </p:sldIdLst>
  <p:sldSz cx="12192000" cy="6858000"/>
  <p:notesSz cx="12192000" cy="6858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882"/>
    <p:restoredTop sz="66617" autoAdjust="0"/>
  </p:normalViewPr>
  <p:slideViewPr>
    <p:cSldViewPr>
      <p:cViewPr varScale="1">
        <p:scale>
          <a:sx n="75" d="100"/>
          <a:sy n="75" d="100"/>
        </p:scale>
        <p:origin x="1600" y="17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476BF1-BB5D-44AC-B684-85275BE2E49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C169DC-3548-4280-A943-CFB4CF863F6D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169DC-3548-4280-A943-CFB4CF863F6D}" type="slidenum">
              <a:rPr lang="fr-FR" smtClean="0"/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169DC-3548-4280-A943-CFB4CF863F6D}" type="slidenum">
              <a:rPr lang="fr-FR" smtClean="0"/>
              <a:t>3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2/28/26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2/28/26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2/28/26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2/28/26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2/28/26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35458" y="138683"/>
            <a:ext cx="7921083" cy="12934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35433" y="2349499"/>
            <a:ext cx="10121133" cy="23145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2/28/26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8859A050-0B57-7E07-C5D5-FA1B49EA0C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9000"/>
                    </a14:imgEffect>
                    <a14:imgEffect>
                      <a14:colorTemperature colorTemp="5943"/>
                    </a14:imgEffect>
                    <a14:imgEffect>
                      <a14:saturation sat="58000"/>
                    </a14:imgEffect>
                    <a14:imgEffect>
                      <a14:brightnessContrast bright="-20000" contras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186" r="3001" b="8148"/>
          <a:stretch/>
        </p:blipFill>
        <p:spPr>
          <a:xfrm>
            <a:off x="8318602" y="2015665"/>
            <a:ext cx="3873398" cy="467300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C5BBEAC-2795-3E95-A003-B74699E254C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7" t="8148" r="11662" b="5186"/>
          <a:stretch/>
        </p:blipFill>
        <p:spPr>
          <a:xfrm>
            <a:off x="4572000" y="270933"/>
            <a:ext cx="3609849" cy="4673001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FFCF82B-4292-80CB-DCBB-838BF99798A8}"/>
              </a:ext>
            </a:extLst>
          </p:cNvPr>
          <p:cNvSpPr txBox="1"/>
          <p:nvPr/>
        </p:nvSpPr>
        <p:spPr>
          <a:xfrm>
            <a:off x="138025" y="863598"/>
            <a:ext cx="4129175" cy="39703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800" dirty="0"/>
              <a:t>Patiente de 28 ans, stentée pour HTIC avec gradient </a:t>
            </a:r>
            <a:r>
              <a:rPr lang="fr-FR" sz="2800" dirty="0" err="1"/>
              <a:t>transténotique</a:t>
            </a:r>
            <a:r>
              <a:rPr lang="fr-FR" sz="2800" dirty="0"/>
              <a:t> à 18 </a:t>
            </a:r>
            <a:r>
              <a:rPr lang="fr-FR" sz="2800" dirty="0" err="1"/>
              <a:t>mmHg</a:t>
            </a:r>
            <a:endParaRPr lang="fr-FR" sz="2800" dirty="0"/>
          </a:p>
          <a:p>
            <a:r>
              <a:rPr lang="fr-FR" sz="2800" dirty="0"/>
              <a:t>IRM réalisée pour recrudescence de céphalées non typiques de HTIC: stent perméable avec opacification normale en amont et en aval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D778320-AA62-AF51-EE74-A131770AE0AD}"/>
              </a:ext>
            </a:extLst>
          </p:cNvPr>
          <p:cNvSpPr txBox="1"/>
          <p:nvPr/>
        </p:nvSpPr>
        <p:spPr>
          <a:xfrm>
            <a:off x="4626151" y="5147648"/>
            <a:ext cx="360985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000" dirty="0" err="1"/>
              <a:t>Fig</a:t>
            </a:r>
            <a:r>
              <a:rPr lang="fr-FR" sz="2000" dirty="0"/>
              <a:t> 1.: séquence 3D T1 SE FATSAT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5D2B90B-F922-1E4F-56A8-F13A713A5AE0}"/>
              </a:ext>
            </a:extLst>
          </p:cNvPr>
          <p:cNvSpPr txBox="1"/>
          <p:nvPr/>
        </p:nvSpPr>
        <p:spPr>
          <a:xfrm>
            <a:off x="8235699" y="1513698"/>
            <a:ext cx="3873399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000" dirty="0" err="1"/>
              <a:t>Fig</a:t>
            </a:r>
            <a:r>
              <a:rPr lang="fr-FR" sz="2000" dirty="0"/>
              <a:t> 2.: CEMRA (</a:t>
            </a:r>
            <a:r>
              <a:rPr lang="fr-FR" sz="2000" dirty="0" err="1"/>
              <a:t>contrast</a:t>
            </a:r>
            <a:r>
              <a:rPr lang="fr-FR" sz="2000" dirty="0"/>
              <a:t> </a:t>
            </a:r>
            <a:r>
              <a:rPr lang="fr-FR" sz="2000" dirty="0" err="1"/>
              <a:t>enhanced</a:t>
            </a:r>
            <a:r>
              <a:rPr lang="fr-FR" sz="2000" dirty="0"/>
              <a:t>)</a:t>
            </a: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E796BEB2-B6ED-2342-1E30-4AE190AF7729}"/>
              </a:ext>
            </a:extLst>
          </p:cNvPr>
          <p:cNvCxnSpPr/>
          <p:nvPr/>
        </p:nvCxnSpPr>
        <p:spPr>
          <a:xfrm flipH="1">
            <a:off x="5515151" y="3581400"/>
            <a:ext cx="555449" cy="29603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7AE60F5A-710C-31D7-9BEC-DCEF64484E98}"/>
              </a:ext>
            </a:extLst>
          </p:cNvPr>
          <p:cNvCxnSpPr/>
          <p:nvPr/>
        </p:nvCxnSpPr>
        <p:spPr>
          <a:xfrm flipH="1">
            <a:off x="9296400" y="5547758"/>
            <a:ext cx="555449" cy="29603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1718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81000" y="1499914"/>
            <a:ext cx="5375686" cy="3858171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55244" rIns="0" bIns="0" rtlCol="0">
            <a:spAutoFit/>
          </a:bodyPr>
          <a:lstStyle/>
          <a:p>
            <a:pPr marL="266700" marR="30480" indent="-228600">
              <a:lnSpc>
                <a:spcPct val="88300"/>
              </a:lnSpc>
              <a:spcBef>
                <a:spcPts val="434"/>
              </a:spcBef>
              <a:buFont typeface="Arial MT"/>
              <a:buChar char="•"/>
              <a:tabLst>
                <a:tab pos="266700" algn="l"/>
              </a:tabLst>
            </a:pPr>
            <a:r>
              <a:rPr lang="fr-FR" sz="3200" spc="-10" dirty="0">
                <a:latin typeface="Calibri"/>
                <a:cs typeface="Calibri"/>
              </a:rPr>
              <a:t>Mesures de pression au niveau des sinus sagittal supérieur et sigmoïde, par voie fémorale, via un </a:t>
            </a:r>
            <a:r>
              <a:rPr lang="fr-FR" sz="3200" spc="-10" dirty="0" err="1">
                <a:latin typeface="Calibri"/>
                <a:cs typeface="Calibri"/>
              </a:rPr>
              <a:t>microcathéter</a:t>
            </a:r>
            <a:endParaRPr lang="fr-FR" sz="3200" spc="-10" dirty="0">
              <a:latin typeface="Calibri"/>
              <a:cs typeface="Calibri"/>
            </a:endParaRPr>
          </a:p>
          <a:p>
            <a:pPr marL="266700" indent="-228600">
              <a:lnSpc>
                <a:spcPct val="100000"/>
              </a:lnSpc>
              <a:spcBef>
                <a:spcPts val="720"/>
              </a:spcBef>
              <a:buFont typeface="Arial MT"/>
              <a:buChar char="•"/>
              <a:tabLst>
                <a:tab pos="266700" algn="l"/>
              </a:tabLst>
            </a:pPr>
            <a:r>
              <a:rPr sz="3200" spc="-5" dirty="0">
                <a:latin typeface="Calibri"/>
                <a:cs typeface="Calibri"/>
              </a:rPr>
              <a:t>ΔP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=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</a:t>
            </a:r>
            <a:r>
              <a:rPr sz="3200" baseline="-17361" dirty="0">
                <a:latin typeface="Calibri"/>
                <a:cs typeface="Calibri"/>
              </a:rPr>
              <a:t>SSS</a:t>
            </a:r>
            <a:r>
              <a:rPr sz="3200" spc="240" baseline="-17361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-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P</a:t>
            </a:r>
            <a:r>
              <a:rPr sz="3200" spc="-7" baseline="-17361" dirty="0">
                <a:latin typeface="Calibri"/>
                <a:cs typeface="Calibri"/>
              </a:rPr>
              <a:t>SS</a:t>
            </a:r>
            <a:endParaRPr sz="3200" baseline="-17361" dirty="0">
              <a:latin typeface="Calibri"/>
              <a:cs typeface="Calibri"/>
            </a:endParaRPr>
          </a:p>
          <a:p>
            <a:pPr marL="266700" marR="243204" indent="-228600">
              <a:lnSpc>
                <a:spcPts val="2620"/>
              </a:lnSpc>
              <a:spcBef>
                <a:spcPts val="1025"/>
              </a:spcBef>
              <a:buFont typeface="Arial MT"/>
              <a:buChar char="•"/>
              <a:tabLst>
                <a:tab pos="266700" algn="l"/>
              </a:tabLst>
            </a:pPr>
            <a:r>
              <a:rPr lang="fr-FR" sz="3200" dirty="0">
                <a:latin typeface="Calibri"/>
                <a:cs typeface="Calibri"/>
              </a:rPr>
              <a:t>Un gradient de pression </a:t>
            </a:r>
            <a:r>
              <a:rPr lang="fr-FR" sz="3200" dirty="0" err="1">
                <a:latin typeface="Calibri"/>
                <a:cs typeface="Calibri"/>
              </a:rPr>
              <a:t>transténostique</a:t>
            </a:r>
            <a:r>
              <a:rPr lang="fr-FR" sz="32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≥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4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mmHg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lang="fr-FR" sz="3200" spc="-5" dirty="0">
                <a:latin typeface="Calibri"/>
                <a:cs typeface="Calibri"/>
              </a:rPr>
              <a:t>est nécessaire pour indiquer le </a:t>
            </a:r>
            <a:r>
              <a:rPr lang="fr-FR" sz="3200" spc="-5" dirty="0" err="1">
                <a:latin typeface="Calibri"/>
                <a:cs typeface="Calibri"/>
              </a:rPr>
              <a:t>stenting</a:t>
            </a:r>
            <a:endParaRPr sz="3200" dirty="0">
              <a:latin typeface="Calibri"/>
              <a:cs typeface="Calibri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D395C57-A8E6-BEDD-0046-69DD3AF325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2216" y="415034"/>
            <a:ext cx="5826808" cy="575716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3" cstate="print"/>
          <a:srcRect r="6580"/>
          <a:stretch/>
        </p:blipFill>
        <p:spPr>
          <a:xfrm>
            <a:off x="5867401" y="190501"/>
            <a:ext cx="5715000" cy="647699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AC92BC9-4FBC-0F21-4D7E-69D0C95F07EE}"/>
              </a:ext>
            </a:extLst>
          </p:cNvPr>
          <p:cNvSpPr txBox="1"/>
          <p:nvPr/>
        </p:nvSpPr>
        <p:spPr>
          <a:xfrm>
            <a:off x="584199" y="304800"/>
            <a:ext cx="4800600" cy="48320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800" dirty="0"/>
              <a:t>Céphalées à 9 mois chez une patiente ayant comme ATCD une HTIC « idiopathique », stentée.</a:t>
            </a:r>
          </a:p>
          <a:p>
            <a:r>
              <a:rPr lang="fr-FR" sz="2800" dirty="0"/>
              <a:t>1</a:t>
            </a:r>
            <a:r>
              <a:rPr lang="fr-FR" sz="2800" baseline="30000" dirty="0"/>
              <a:t>e</a:t>
            </a:r>
            <a:r>
              <a:rPr lang="fr-FR" sz="2800" dirty="0"/>
              <a:t> réflexe: éliminer une thrombose du stent</a:t>
            </a:r>
          </a:p>
          <a:p>
            <a:r>
              <a:rPr lang="fr-FR" sz="2800" dirty="0"/>
              <a:t>Pour cette patiente, le contrôle </a:t>
            </a:r>
            <a:r>
              <a:rPr lang="fr-FR" sz="2800" dirty="0" err="1"/>
              <a:t>angioscanographique</a:t>
            </a:r>
            <a:r>
              <a:rPr lang="fr-FR" sz="2800" dirty="0"/>
              <a:t> avec reconstructions MAR met en évidence une récidive de sténose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308</TotalTime>
  <Words>133</Words>
  <Application>Microsoft Macintosh PowerPoint</Application>
  <PresentationFormat>Grand écran</PresentationFormat>
  <Paragraphs>12</Paragraphs>
  <Slides>3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7" baseType="lpstr">
      <vt:lpstr>Arial MT</vt:lpstr>
      <vt:lpstr>Calibri</vt:lpstr>
      <vt:lpstr>Calibri Light</vt:lpstr>
      <vt:lpstr>Office Theme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ACER</dc:creator>
  <cp:lastModifiedBy>Microsoft Office User</cp:lastModifiedBy>
  <cp:revision>8</cp:revision>
  <dcterms:created xsi:type="dcterms:W3CDTF">2024-05-01T14:28:16Z</dcterms:created>
  <dcterms:modified xsi:type="dcterms:W3CDTF">2026-02-28T15:41:37Z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2023-04-11T00:00:00Z</vt:filetime>
  </property>
  <property fmtid="{D5CDD505-2E9C-101B-9397-08002B2CF9AE}" pid="3" name="LastSaved">
    <vt:filetime>2024-05-01T00:00:00Z</vt:filetime>
  </property>
</Properties>
</file>