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920C3-9DAB-5DCF-1001-8D6E993BD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B6948C-B85F-61F4-B320-4B2A5EF7D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94D33A-C23F-B6C1-6612-AF3A9BCF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F6C25F-F219-D7AB-A213-EA2A1FF9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7B31D4-2673-565A-E661-EC0C471A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12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5BCB24-9FDF-AFFF-7B82-957A7CE19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D69DD1-CA48-1C9E-2D5E-50F898DA5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14B3ED-7249-2380-F86C-50AD2BEF5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C2C7A1-8603-30F8-9F68-28B9EAC45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BEB83E-29AF-A886-3A5D-8A0A61502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36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98368-4283-1289-3EFD-34B536E1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1AB418-C817-AF1C-2BAB-06EC790DD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FBF3EE-2295-60A8-1681-9E42610F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B94F23-AF34-ED62-4CF0-81158153E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21F690-184F-5C6D-18ED-5AD63100D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199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9857B-0AA7-E904-23A2-B5DE5C4BA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A5E2B6-ACAA-2E08-EDA6-3D736C239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BC90FA-61F8-D6D5-1A12-4687056C1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F905E6-D649-7C86-DBE3-E736DEA9E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C7A995-87E9-9FCB-1F9B-B52731BC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C5FD5D-852E-F91B-323C-81CCFAEB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36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8722A-7DA4-6715-DCA4-CBA589A84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B3912A-77AD-C828-1431-0B71C6E51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000A319-B7B6-F27D-4FF1-9A8CAB038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FBDF5B4-0AF6-5AFE-C82B-6E2671539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8189B5-90DF-5B04-57C3-F4AB5B4816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C70485-E209-53CF-D3DB-E2AA6C470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D92BEB3-0D6C-8075-87DD-421F57C93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06DB23-AF58-731F-731F-68A9755CB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35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90FC0-0B72-0DC3-F2DE-E44079A0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269807-C39F-7E14-0A80-789A9BC8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F03C2D-DDE7-45E4-3DD4-88519725B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CC84-C9FA-1E32-F5E8-B14CEE998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438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38773D-A39B-5144-A112-D86394EFD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C95B3EA-3BEF-93F5-FA1E-D5074ECF4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38177F-7EE5-A0EC-2D0F-C62BB88B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61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EEBEAD-EC48-B2FE-A390-C553B177A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ED11BF-2256-94D7-C594-06D94A40A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ED811C2-2742-BEB2-B220-8B70349D4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4DBD28-7D88-5D2E-0CC5-BC768674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F0FDD7-607E-E792-A04D-332F5AFF3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594537-A29F-359C-603E-DB6C932E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849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C04D3-5A93-0965-DC06-F542F121E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714B1B0-0F3F-A351-71EE-AFAC56875A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E02A0F-5E5A-6D15-5F6B-48712BF63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261C3F-3E10-F713-3A2E-657009CC2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1EDB4E-112B-86EA-6C7D-84263351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870912-CE53-43C8-893A-710FB77D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759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A62124-722C-9453-FF11-4D2D8710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E60659A-ECFA-9242-5922-A009136229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AA2F44-DBC3-D016-4F8C-414CA001B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9A5AF2-F7EC-83D4-C380-5E4724F0F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B4D3AC-1E84-3590-C979-400633F7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090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1EF4BDB-2BF7-F10B-6147-DDF69FF042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26775B-AC0B-633E-9137-5986AAB4F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06617-514C-4D81-6548-29E3F1428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B5176F-3591-3446-9D30-DEB6414C2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41C662-7169-91CA-4519-CE074E0C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85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80FF5CC-BE7E-0BA4-5E4B-8AEEAE8AD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21F5B1-6527-7513-E8CA-70FC6F5FA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B73FB4-56A7-F162-8949-3899D7FFE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87A2C-D8D6-4120-9CCE-9709866668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B79DC4-C04B-C356-C4B4-462D79CC8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6D6186-40E5-BF1E-4367-CF35B0C06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38237-5F5E-48D0-910F-052577FF96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20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85AD37C-EF33-0C99-C204-42A0946A1BE0}"/>
              </a:ext>
            </a:extLst>
          </p:cNvPr>
          <p:cNvCxnSpPr>
            <a:cxnSpLocks/>
          </p:cNvCxnSpPr>
          <p:nvPr/>
        </p:nvCxnSpPr>
        <p:spPr>
          <a:xfrm flipH="1">
            <a:off x="3012142" y="1201027"/>
            <a:ext cx="434787" cy="560538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A2EDEF5-B171-8746-E14E-49D1136E8B7D}"/>
              </a:ext>
            </a:extLst>
          </p:cNvPr>
          <p:cNvSpPr/>
          <p:nvPr/>
        </p:nvSpPr>
        <p:spPr>
          <a:xfrm>
            <a:off x="7351911" y="1920445"/>
            <a:ext cx="4175234" cy="27294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Théorie de novo</a:t>
            </a:r>
            <a:endParaRPr lang="fr-F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Production locale d’estradiol (aromatase)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Résistance à la progestérone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Inflammation chronique (PGE2)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Facteurs génétiques/épigénétiques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18BDB43-6D3A-A430-D603-319FE7286ABD}"/>
              </a:ext>
            </a:extLst>
          </p:cNvPr>
          <p:cNvSpPr/>
          <p:nvPr/>
        </p:nvSpPr>
        <p:spPr>
          <a:xfrm>
            <a:off x="664855" y="1920446"/>
            <a:ext cx="4175234" cy="27294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Théorie de la réactivation</a:t>
            </a:r>
            <a:endParaRPr lang="fr-F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Persistance de lésions anciennes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Récepteurs hormonaux conservés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Réactivation sous stimulation œstrogénique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FB2C69F-6079-C824-6746-8881F369B35A}"/>
              </a:ext>
            </a:extLst>
          </p:cNvPr>
          <p:cNvSpPr/>
          <p:nvPr/>
        </p:nvSpPr>
        <p:spPr>
          <a:xfrm>
            <a:off x="3433482" y="270484"/>
            <a:ext cx="5109883" cy="7716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Théories de pathogenèse 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DC6423B-D3CC-4F11-5CEA-A1BD23F8C71F}"/>
              </a:ext>
            </a:extLst>
          </p:cNvPr>
          <p:cNvCxnSpPr>
            <a:cxnSpLocks/>
          </p:cNvCxnSpPr>
          <p:nvPr/>
        </p:nvCxnSpPr>
        <p:spPr>
          <a:xfrm>
            <a:off x="8650941" y="1196442"/>
            <a:ext cx="398930" cy="565123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8CB6E28-B1AB-831B-4A70-4B6581E6BD2C}"/>
              </a:ext>
            </a:extLst>
          </p:cNvPr>
          <p:cNvSpPr/>
          <p:nvPr/>
        </p:nvSpPr>
        <p:spPr>
          <a:xfrm>
            <a:off x="1425388" y="5204012"/>
            <a:ext cx="9318812" cy="107750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Rôle du THS et du tamoxifène</a:t>
            </a:r>
            <a:r>
              <a:rPr lang="fr-FR" sz="20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</a:t>
            </a:r>
            <a:r>
              <a:rPr lang="fr-FR" sz="20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fr-F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acteur de risque majeur, récidive plus fréquente sous THS, risque accru de transformation maligne (TM), Tamoxifène : effet agoniste pelvien</a:t>
            </a:r>
          </a:p>
        </p:txBody>
      </p:sp>
    </p:spTree>
    <p:extLst>
      <p:ext uri="{BB962C8B-B14F-4D97-AF65-F5344CB8AC3E}">
        <p14:creationId xmlns:p14="http://schemas.microsoft.com/office/powerpoint/2010/main" val="2276284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255BB686-3686-B78F-7332-0B226505A0AA}"/>
              </a:ext>
            </a:extLst>
          </p:cNvPr>
          <p:cNvCxnSpPr>
            <a:cxnSpLocks/>
          </p:cNvCxnSpPr>
          <p:nvPr/>
        </p:nvCxnSpPr>
        <p:spPr>
          <a:xfrm flipH="1">
            <a:off x="3012142" y="1201027"/>
            <a:ext cx="434787" cy="560538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FD55B5D-B9AC-2B8E-4AF1-EEB12BBE40AC}"/>
              </a:ext>
            </a:extLst>
          </p:cNvPr>
          <p:cNvSpPr/>
          <p:nvPr/>
        </p:nvSpPr>
        <p:spPr>
          <a:xfrm>
            <a:off x="7177099" y="1920444"/>
            <a:ext cx="4175234" cy="41710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Signes atypiques</a:t>
            </a:r>
            <a:endParaRPr lang="fr-F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Espaces kystiques hémorragiques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Forme polypoïde (masse solide)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Cloisons, niveaux liquides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Doppler parfois augmenté</a:t>
            </a: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000" b="1" kern="100" dirty="0">
                <a:effectLst/>
                <a:ea typeface="Calibri" panose="020F0502020204030204" pitchFamily="34" charset="0"/>
                <a:cs typeface="Segoe UI Symbol" panose="020B0502040204020203" pitchFamily="34" charset="0"/>
              </a:rPr>
              <a:t>⚠</a:t>
            </a:r>
            <a:r>
              <a:rPr lang="fr-FR" sz="2000" b="1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Diagnostic d’exclusion → éliminer malignité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F0CC7D3-CDF4-4AAD-41CC-8178A046A118}"/>
              </a:ext>
            </a:extLst>
          </p:cNvPr>
          <p:cNvSpPr/>
          <p:nvPr/>
        </p:nvSpPr>
        <p:spPr>
          <a:xfrm>
            <a:off x="664855" y="1920444"/>
            <a:ext cx="4175234" cy="466707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Signes typiques </a:t>
            </a:r>
            <a:endParaRPr lang="fr-F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Endométriose profonde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Nodules/plaque hypoéchogènes (US)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Hyposignal T2 marqué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Marges spiculées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Rétractions et adhérences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Endométriome ovarien</a:t>
            </a:r>
            <a:endParaRPr lang="fr-F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Écho</a:t>
            </a: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 aspect « verre dépoli »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IRM : h</a:t>
            </a: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ypersignal T1, </a:t>
            </a:r>
            <a:r>
              <a:rPr lang="fr-F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Shading</a:t>
            </a: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T2 et capsule fibreuse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EDAB823-450C-4E5D-4E08-1D59802A41CE}"/>
              </a:ext>
            </a:extLst>
          </p:cNvPr>
          <p:cNvSpPr/>
          <p:nvPr/>
        </p:nvSpPr>
        <p:spPr>
          <a:xfrm>
            <a:off x="3433482" y="270484"/>
            <a:ext cx="5109883" cy="77166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Signes d’imagerie 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A8CA3587-6C44-0010-7B9C-D2BF0F2A28AE}"/>
              </a:ext>
            </a:extLst>
          </p:cNvPr>
          <p:cNvCxnSpPr>
            <a:cxnSpLocks/>
          </p:cNvCxnSpPr>
          <p:nvPr/>
        </p:nvCxnSpPr>
        <p:spPr>
          <a:xfrm>
            <a:off x="8650941" y="1196442"/>
            <a:ext cx="398930" cy="565123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368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A7EFE78-51EA-2A58-4FB7-6D428F75D1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66667"/>
          <a:stretch/>
        </p:blipFill>
        <p:spPr bwMode="auto">
          <a:xfrm>
            <a:off x="228603" y="193250"/>
            <a:ext cx="3770166" cy="219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2238C6E-051A-2C47-C49A-16F02383C4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-172" b="40196"/>
          <a:stretch/>
        </p:blipFill>
        <p:spPr bwMode="auto">
          <a:xfrm>
            <a:off x="4101445" y="586677"/>
            <a:ext cx="4065481" cy="422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D240A49-14D0-50B6-4A0F-73720ED36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" t="33921" r="50000" b="24118"/>
          <a:stretch/>
        </p:blipFill>
        <p:spPr bwMode="auto">
          <a:xfrm>
            <a:off x="311781" y="2445903"/>
            <a:ext cx="3603809" cy="262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421DE5C-60F7-5CC0-61A2-AE2E8E1F7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9803" r="-855" b="-1764"/>
          <a:stretch/>
        </p:blipFill>
        <p:spPr bwMode="auto">
          <a:xfrm>
            <a:off x="8242708" y="1317811"/>
            <a:ext cx="3922398" cy="281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238353-C26B-C3D7-E266-2093F94E0EEC}"/>
              </a:ext>
            </a:extLst>
          </p:cNvPr>
          <p:cNvSpPr/>
          <p:nvPr/>
        </p:nvSpPr>
        <p:spPr>
          <a:xfrm>
            <a:off x="8928847" y="174810"/>
            <a:ext cx="3074892" cy="6992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Exemples de formes atypiques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9B13B5-5E57-1FE7-FE74-DE3D280D8727}"/>
              </a:ext>
            </a:extLst>
          </p:cNvPr>
          <p:cNvSpPr/>
          <p:nvPr/>
        </p:nvSpPr>
        <p:spPr>
          <a:xfrm>
            <a:off x="981635" y="5107810"/>
            <a:ext cx="10426988" cy="154641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Femme ménopausée avec douleurs pelviennes : à l’échographie 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 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masse ovarienne gauche solide avec petites zones kystiques, flux intense (O-RADS 5) et en IRM T2 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(B), 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T1 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(C) 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après injection de contraste 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(D) 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a une masse solide avec kystes hémorragiques et rehaussement marqué (O-RADS IRM 5). Le diagnostic histologique : </a:t>
            </a:r>
            <a:r>
              <a:rPr lang="fr-F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endométriose polypoïde atypique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après </a:t>
            </a:r>
            <a:r>
              <a:rPr lang="fr-F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salpingo</a:t>
            </a:r>
            <a:r>
              <a:rPr lang="fr-F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-ovariectomie gauche.</a:t>
            </a:r>
          </a:p>
        </p:txBody>
      </p:sp>
    </p:spTree>
    <p:extLst>
      <p:ext uri="{BB962C8B-B14F-4D97-AF65-F5344CB8AC3E}">
        <p14:creationId xmlns:p14="http://schemas.microsoft.com/office/powerpoint/2010/main" val="37560263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</Words>
  <Application>Microsoft Office PowerPoint</Application>
  <PresentationFormat>Grand écran</PresentationFormat>
  <Paragraphs>30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aslaouiwafae@gmail.com</dc:creator>
  <cp:lastModifiedBy>aslaouiwafae@gmail.com</cp:lastModifiedBy>
  <cp:revision>1</cp:revision>
  <dcterms:created xsi:type="dcterms:W3CDTF">2026-02-28T00:32:05Z</dcterms:created>
  <dcterms:modified xsi:type="dcterms:W3CDTF">2026-02-28T00:32:23Z</dcterms:modified>
</cp:coreProperties>
</file>