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7" r:id="rId3"/>
    <p:sldId id="259" r:id="rId4"/>
    <p:sldId id="260" r:id="rId5"/>
    <p:sldId id="261" r:id="rId6"/>
    <p:sldId id="262" r:id="rId7"/>
  </p:sldIdLst>
  <p:sldSz cx="12192000" cy="6858000"/>
  <p:notesSz cx="6858000" cy="9144000"/>
  <p:defaultTextStyle>
    <a:defPPr>
      <a:defRPr lang="fr-F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9B82BC9A-9486-B976-2A62-C6B2D1781B07}" v="2432" dt="2026-03-05T23:11:16.652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8959" autoAdjust="0"/>
    <p:restoredTop sz="94660"/>
  </p:normalViewPr>
  <p:slideViewPr>
    <p:cSldViewPr snapToGrid="0">
      <p:cViewPr varScale="1">
        <p:scale>
          <a:sx n="61" d="100"/>
          <a:sy n="61" d="100"/>
        </p:scale>
        <p:origin x="84" y="35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tableStyles" Target="tableStyles.xml"/><Relationship Id="rId5" Type="http://schemas.openxmlformats.org/officeDocument/2006/relationships/slide" Target="slides/slide4.xml"/><Relationship Id="rId10" Type="http://schemas.openxmlformats.org/officeDocument/2006/relationships/theme" Target="theme/theme1.xml"/><Relationship Id="rId4" Type="http://schemas.openxmlformats.org/officeDocument/2006/relationships/slide" Target="slides/slide3.xml"/><Relationship Id="rId9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r-FR"/>
              <a:t>Modifiez le style des sous-titres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104911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84179564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46692345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47632232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118665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39585409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04020130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0640726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r-FR"/>
              <a:t>Modifiez le style du titre</a:t>
            </a:r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r-FR"/>
              <a:t>Modifiez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1090334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7278721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02177510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r-FR"/>
              <a:t>Modifiez le style du titre</a:t>
            </a:r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r-FR"/>
              <a:t>Modifiez les styles du texte du masque</a:t>
            </a:r>
          </a:p>
          <a:p>
            <a:pPr lvl="1"/>
            <a:r>
              <a:rPr lang="fr-FR"/>
              <a:t>Deuxième niveau</a:t>
            </a:r>
          </a:p>
          <a:p>
            <a:pPr lvl="2"/>
            <a:r>
              <a:rPr lang="fr-FR"/>
              <a:t>Troisième niveau</a:t>
            </a:r>
          </a:p>
          <a:p>
            <a:pPr lvl="3"/>
            <a:r>
              <a:rPr lang="fr-FR"/>
              <a:t>Quatrième niveau</a:t>
            </a:r>
          </a:p>
          <a:p>
            <a:pPr lvl="4"/>
            <a:r>
              <a:rPr lang="fr-FR"/>
              <a:t>Cinquième niveau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638941B0-F4D5-4460-BCAD-F7E2B41A8257}" type="datetimeFigureOut">
              <a:rPr lang="fr-FR" smtClean="0"/>
              <a:t>05/03/2026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27C6CCC6-2BE5-4E42-96A4-D1E8E81A3D8E}" type="slidenum">
              <a:rPr lang="fr-FR" smtClean="0"/>
              <a:t>‹N°›</a:t>
            </a:fld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7112787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3.png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.png"/><Relationship Id="rId4" Type="http://schemas.openxmlformats.org/officeDocument/2006/relationships/image" Target="../media/image6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5.png"/><Relationship Id="rId4" Type="http://schemas.openxmlformats.org/officeDocument/2006/relationships/image" Target="../media/image14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9.png"/><Relationship Id="rId5" Type="http://schemas.openxmlformats.org/officeDocument/2006/relationships/image" Target="../media/image18.png"/><Relationship Id="rId4" Type="http://schemas.openxmlformats.org/officeDocument/2006/relationships/image" Target="../media/image15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png"/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9" name="Slide Background">
            <a:extLst>
              <a:ext uri="{FF2B5EF4-FFF2-40B4-BE49-F238E27FC236}">
                <a16:creationId xmlns:a16="http://schemas.microsoft.com/office/drawing/2014/main" id="{1575FCDF-9379-4936-90E8-B54AEF4833C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40" name="Rectangle 39">
            <a:extLst>
              <a:ext uri="{FF2B5EF4-FFF2-40B4-BE49-F238E27FC236}">
                <a16:creationId xmlns:a16="http://schemas.microsoft.com/office/drawing/2014/main" id="{5C88C0A4-98F7-318B-4605-6A13155890F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1711607"/>
          </a:xfrm>
          <a:prstGeom prst="rect">
            <a:avLst/>
          </a:prstGeom>
          <a:ln>
            <a:noFill/>
          </a:ln>
          <a:effectLst>
            <a:outerShdw blurRad="254000" dist="127000" dir="5460000" sx="90000" sy="90000" algn="t" rotWithShape="0">
              <a:srgbClr val="000000">
                <a:alpha val="30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Espace réservé du contenu 3" descr="Une image contenant film radiographique, Imagerie médicale, radiologie, médical&#10;&#10;Le contenu généré par l’IA peut être incorrect.">
            <a:extLst>
              <a:ext uri="{FF2B5EF4-FFF2-40B4-BE49-F238E27FC236}">
                <a16:creationId xmlns:a16="http://schemas.microsoft.com/office/drawing/2014/main" id="{08B53B89-2F73-73CB-E72E-2D1FAB2FCB3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3993" r="6632"/>
          <a:stretch>
            <a:fillRect/>
          </a:stretch>
        </p:blipFill>
        <p:spPr>
          <a:xfrm>
            <a:off x="-3" y="1711609"/>
            <a:ext cx="4128118" cy="5146391"/>
          </a:xfrm>
          <a:prstGeom prst="rect">
            <a:avLst/>
          </a:prstGeom>
        </p:spPr>
      </p:pic>
      <p:pic>
        <p:nvPicPr>
          <p:cNvPr id="5" name="Image 4" descr="Une image contenant cercle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B2D55CF1-DC97-A8ED-E0B4-CC687F5D1A90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r="14021" b="-4"/>
          <a:stretch>
            <a:fillRect/>
          </a:stretch>
        </p:blipFill>
        <p:spPr>
          <a:xfrm>
            <a:off x="4128117" y="1711609"/>
            <a:ext cx="3446387" cy="2565474"/>
          </a:xfrm>
          <a:prstGeom prst="rect">
            <a:avLst/>
          </a:prstGeom>
        </p:spPr>
      </p:pic>
      <p:pic>
        <p:nvPicPr>
          <p:cNvPr id="6" name="Image 5" descr="Une image contenant cercle,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7E9ECEC5-0A03-2857-E45E-48B4D2DE11C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5927" b="1046"/>
          <a:stretch>
            <a:fillRect/>
          </a:stretch>
        </p:blipFill>
        <p:spPr>
          <a:xfrm>
            <a:off x="4128116" y="4277083"/>
            <a:ext cx="3446387" cy="2580917"/>
          </a:xfrm>
          <a:prstGeom prst="rect">
            <a:avLst/>
          </a:prstGeom>
        </p:spPr>
      </p:pic>
      <p:sp>
        <p:nvSpPr>
          <p:cNvPr id="41" name="Content Placeholder 9">
            <a:extLst>
              <a:ext uri="{FF2B5EF4-FFF2-40B4-BE49-F238E27FC236}">
                <a16:creationId xmlns:a16="http://schemas.microsoft.com/office/drawing/2014/main" id="{7581C925-2320-9E14-403F-95BBCD8E5F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745631" y="1705614"/>
            <a:ext cx="3844819" cy="4598086"/>
          </a:xfrm>
        </p:spPr>
        <p:txBody>
          <a:bodyPr anchor="ctr">
            <a:normAutofit/>
          </a:bodyPr>
          <a:lstStyle/>
          <a:p>
            <a:pPr marL="0" indent="0">
              <a:buNone/>
            </a:pPr>
            <a:r>
              <a:rPr lang="en-US" sz="1400" dirty="0"/>
              <a:t>Le </a:t>
            </a:r>
            <a:r>
              <a:rPr lang="en-US" sz="1400" dirty="0" err="1"/>
              <a:t>neuroblastome</a:t>
            </a:r>
            <a:r>
              <a:rPr lang="en-US" sz="1400" dirty="0"/>
              <a:t>, dominant chez </a:t>
            </a:r>
            <a:r>
              <a:rPr lang="en-US" sz="1400" dirty="0" err="1"/>
              <a:t>l'enfant</a:t>
            </a:r>
            <a:r>
              <a:rPr lang="en-US" sz="1400" dirty="0"/>
              <a:t> de </a:t>
            </a:r>
            <a:r>
              <a:rPr lang="en-US" sz="1400" dirty="0" err="1"/>
              <a:t>moins</a:t>
            </a:r>
            <a:r>
              <a:rPr lang="en-US" sz="1400" dirty="0"/>
              <a:t> de 2 </a:t>
            </a:r>
            <a:r>
              <a:rPr lang="en-US" sz="1400" dirty="0" err="1"/>
              <a:t>ans</a:t>
            </a:r>
            <a:r>
              <a:rPr lang="en-US" sz="1400" dirty="0"/>
              <a:t>, se </a:t>
            </a:r>
            <a:r>
              <a:rPr lang="en-US" sz="1400" dirty="0" err="1"/>
              <a:t>caractérise</a:t>
            </a:r>
            <a:r>
              <a:rPr lang="en-US" sz="1400" dirty="0"/>
              <a:t> </a:t>
            </a:r>
            <a:r>
              <a:rPr lang="en-US" sz="1400" dirty="0" err="1"/>
              <a:t>radiologiquement</a:t>
            </a:r>
            <a:r>
              <a:rPr lang="en-US" sz="1400" dirty="0"/>
              <a:t> par </a:t>
            </a:r>
            <a:r>
              <a:rPr lang="en-US" sz="1400" dirty="0" err="1"/>
              <a:t>une</a:t>
            </a:r>
            <a:r>
              <a:rPr lang="en-US" sz="1400" dirty="0"/>
              <a:t> masse extra-</a:t>
            </a:r>
            <a:r>
              <a:rPr lang="en-US" sz="1400" dirty="0" err="1"/>
              <a:t>rénale</a:t>
            </a:r>
            <a:r>
              <a:rPr lang="en-US" sz="1400" dirty="0"/>
              <a:t> </a:t>
            </a:r>
            <a:r>
              <a:rPr lang="en-US" sz="1400" dirty="0" err="1"/>
              <a:t>souvent</a:t>
            </a:r>
            <a:r>
              <a:rPr lang="en-US" sz="1400" dirty="0"/>
              <a:t> </a:t>
            </a:r>
            <a:r>
              <a:rPr lang="en-US" sz="1400" dirty="0" err="1"/>
              <a:t>calcifiée</a:t>
            </a:r>
            <a:r>
              <a:rPr lang="en-US" sz="1400" dirty="0"/>
              <a:t> dans 80 % des </a:t>
            </a:r>
            <a:r>
              <a:rPr lang="en-US" sz="1400" dirty="0" err="1"/>
              <a:t>cas</a:t>
            </a:r>
            <a:r>
              <a:rPr lang="en-US" sz="1400" dirty="0"/>
              <a:t> </a:t>
            </a:r>
            <a:r>
              <a:rPr lang="en-US" sz="1400" dirty="0" err="1"/>
              <a:t>en</a:t>
            </a:r>
            <a:r>
              <a:rPr lang="en-US" sz="1400" dirty="0"/>
              <a:t> TDM. Sa </a:t>
            </a:r>
            <a:r>
              <a:rPr lang="en-US" sz="1400" dirty="0" err="1"/>
              <a:t>particularité</a:t>
            </a:r>
            <a:r>
              <a:rPr lang="en-US" sz="1400" dirty="0"/>
              <a:t> </a:t>
            </a:r>
            <a:r>
              <a:rPr lang="en-US" sz="1400" dirty="0" err="1"/>
              <a:t>réside</a:t>
            </a:r>
            <a:r>
              <a:rPr lang="en-US" sz="1400" dirty="0"/>
              <a:t> dans </a:t>
            </a:r>
            <a:r>
              <a:rPr lang="en-US" sz="1400" dirty="0" err="1"/>
              <a:t>sa</a:t>
            </a:r>
            <a:r>
              <a:rPr lang="en-US" sz="1400" dirty="0"/>
              <a:t> propension à </a:t>
            </a:r>
            <a:r>
              <a:rPr lang="en-US" sz="1400" dirty="0" err="1"/>
              <a:t>englober</a:t>
            </a:r>
            <a:r>
              <a:rPr lang="en-US" sz="1400" dirty="0"/>
              <a:t> les axes </a:t>
            </a:r>
            <a:r>
              <a:rPr lang="en-US" sz="1400" dirty="0" err="1"/>
              <a:t>vasculaires</a:t>
            </a:r>
            <a:r>
              <a:rPr lang="en-US" sz="1400" dirty="0"/>
              <a:t>. </a:t>
            </a:r>
          </a:p>
          <a:p>
            <a:pPr marL="0" indent="0">
              <a:buNone/>
            </a:pPr>
            <a:r>
              <a:rPr lang="en-US" sz="1400" dirty="0"/>
              <a:t>TDM </a:t>
            </a:r>
            <a:r>
              <a:rPr lang="en-US" sz="1400" dirty="0" err="1"/>
              <a:t>en</a:t>
            </a:r>
            <a:r>
              <a:rPr lang="en-US" sz="1400" dirty="0"/>
              <a:t> coupes </a:t>
            </a:r>
            <a:r>
              <a:rPr lang="en-US" sz="1400" dirty="0" err="1"/>
              <a:t>axiales</a:t>
            </a:r>
            <a:r>
              <a:rPr lang="en-US" sz="1400" dirty="0"/>
              <a:t> et </a:t>
            </a:r>
            <a:r>
              <a:rPr lang="en-US" sz="1400" dirty="0" err="1"/>
              <a:t>coronale</a:t>
            </a:r>
            <a:r>
              <a:rPr lang="en-US" sz="1400" dirty="0"/>
              <a:t> sans et </a:t>
            </a:r>
            <a:r>
              <a:rPr lang="en-US" sz="1400" dirty="0" err="1"/>
              <a:t>apr</a:t>
            </a:r>
            <a:r>
              <a:rPr lang="en-US" sz="1400" dirty="0"/>
              <a:t>ès injection de PDC montre </a:t>
            </a:r>
            <a:r>
              <a:rPr lang="en-US" sz="1400" dirty="0" err="1"/>
              <a:t>une</a:t>
            </a:r>
            <a:r>
              <a:rPr lang="en-US" sz="1400" dirty="0"/>
              <a:t> masse </a:t>
            </a:r>
            <a:r>
              <a:rPr lang="en-US" sz="1400" dirty="0" err="1"/>
              <a:t>rétropéritonéale</a:t>
            </a:r>
            <a:r>
              <a:rPr lang="en-US" sz="1400" dirty="0"/>
              <a:t> </a:t>
            </a:r>
            <a:r>
              <a:rPr lang="en-US" sz="1400" dirty="0" err="1"/>
              <a:t>latéralisée</a:t>
            </a:r>
            <a:r>
              <a:rPr lang="en-US" sz="1400" dirty="0"/>
              <a:t> à gauche, </a:t>
            </a:r>
            <a:r>
              <a:rPr lang="en-US" sz="1400" dirty="0" err="1"/>
              <a:t>refoulant</a:t>
            </a:r>
            <a:r>
              <a:rPr lang="en-US" sz="1400" dirty="0"/>
              <a:t> le rein </a:t>
            </a:r>
            <a:r>
              <a:rPr lang="en-US" sz="1400" dirty="0" err="1"/>
              <a:t>homolatéral</a:t>
            </a:r>
            <a:r>
              <a:rPr lang="en-US" sz="1400" dirty="0"/>
              <a:t> et responsa</a:t>
            </a:r>
            <a:r>
              <a:rPr lang="fr-FR" sz="1400" dirty="0" err="1"/>
              <a:t>ble</a:t>
            </a:r>
            <a:r>
              <a:rPr lang="fr-FR" sz="1400" dirty="0"/>
              <a:t> d'une dilatation des cavités excrétrices. Cette masse est le siège de fines calcifications centrales et périphériques (c) . Elle est de rehaussement hétérogène, englobant l'aorte abdominale. On note la présence d'une adénopathie inter-</a:t>
            </a:r>
            <a:r>
              <a:rPr lang="fr-FR" sz="1400" dirty="0" err="1"/>
              <a:t>aortico</a:t>
            </a:r>
            <a:r>
              <a:rPr lang="fr-FR" sz="1400" dirty="0"/>
              <a:t>-cave (flèche blanche).</a:t>
            </a:r>
          </a:p>
        </p:txBody>
      </p:sp>
      <p:cxnSp>
        <p:nvCxnSpPr>
          <p:cNvPr id="7" name="Connecteur droit avec flèche 6">
            <a:extLst>
              <a:ext uri="{FF2B5EF4-FFF2-40B4-BE49-F238E27FC236}">
                <a16:creationId xmlns:a16="http://schemas.microsoft.com/office/drawing/2014/main" id="{C483CD37-0A96-0FD1-CA4A-4E2CA1984519}"/>
              </a:ext>
            </a:extLst>
          </p:cNvPr>
          <p:cNvCxnSpPr/>
          <p:nvPr/>
        </p:nvCxnSpPr>
        <p:spPr>
          <a:xfrm>
            <a:off x="5572364" y="2058134"/>
            <a:ext cx="168010" cy="896058"/>
          </a:xfrm>
          <a:prstGeom prst="straightConnector1">
            <a:avLst/>
          </a:prstGeom>
          <a:ln>
            <a:solidFill>
              <a:schemeClr val="bg1">
                <a:lumMod val="95000"/>
              </a:schemeClr>
            </a:solidFill>
            <a:tailEnd type="triangle"/>
          </a:ln>
        </p:spPr>
        <p:style>
          <a:lnRef idx="3">
            <a:schemeClr val="accent4"/>
          </a:lnRef>
          <a:fillRef idx="0">
            <a:schemeClr val="accent4"/>
          </a:fillRef>
          <a:effectRef idx="2">
            <a:schemeClr val="accent4"/>
          </a:effectRef>
          <a:fontRef idx="minor">
            <a:schemeClr val="tx1"/>
          </a:fontRef>
        </p:style>
      </p:cxnSp>
      <p:sp>
        <p:nvSpPr>
          <p:cNvPr id="11" name="ZoneTexte 10">
            <a:extLst>
              <a:ext uri="{FF2B5EF4-FFF2-40B4-BE49-F238E27FC236}">
                <a16:creationId xmlns:a16="http://schemas.microsoft.com/office/drawing/2014/main" id="{8201394D-83B1-DDF1-F40D-003F96FB3D64}"/>
              </a:ext>
            </a:extLst>
          </p:cNvPr>
          <p:cNvSpPr txBox="1"/>
          <p:nvPr/>
        </p:nvSpPr>
        <p:spPr>
          <a:xfrm>
            <a:off x="5538" y="6307366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2" name="ZoneTexte 11">
            <a:extLst>
              <a:ext uri="{FF2B5EF4-FFF2-40B4-BE49-F238E27FC236}">
                <a16:creationId xmlns:a16="http://schemas.microsoft.com/office/drawing/2014/main" id="{12C32F12-FDFC-AC14-D54A-C757F96C0D1C}"/>
              </a:ext>
            </a:extLst>
          </p:cNvPr>
          <p:cNvSpPr txBox="1"/>
          <p:nvPr/>
        </p:nvSpPr>
        <p:spPr>
          <a:xfrm>
            <a:off x="4443067" y="6307366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FF296EBA-77F6-3A34-EE45-E2C78E5E04DF}"/>
              </a:ext>
            </a:extLst>
          </p:cNvPr>
          <p:cNvSpPr txBox="1"/>
          <p:nvPr/>
        </p:nvSpPr>
        <p:spPr>
          <a:xfrm>
            <a:off x="4443066" y="364036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4DFAA0FE-0CA4-EF55-AC13-1E7106DE15FB}"/>
              </a:ext>
            </a:extLst>
          </p:cNvPr>
          <p:cNvSpPr txBox="1"/>
          <p:nvPr/>
        </p:nvSpPr>
        <p:spPr>
          <a:xfrm>
            <a:off x="836550" y="365124"/>
            <a:ext cx="4802249" cy="12154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Neuroblastome</a:t>
            </a:r>
            <a:endParaRPr lang="fr-FR">
              <a:solidFill>
                <a:schemeClr val="tx2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94437884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5" name="Rectangle 24">
            <a:extLst>
              <a:ext uri="{FF2B5EF4-FFF2-40B4-BE49-F238E27FC236}">
                <a16:creationId xmlns:a16="http://schemas.microsoft.com/office/drawing/2014/main" id="{FF93924A-10DF-4647-8C7A-115C0175774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9EBF680-FD3E-FE04-12BA-40F6449CBCBF}"/>
              </a:ext>
            </a:extLst>
          </p:cNvPr>
          <p:cNvSpPr txBox="1"/>
          <p:nvPr/>
        </p:nvSpPr>
        <p:spPr>
          <a:xfrm>
            <a:off x="6551550" y="746124"/>
            <a:ext cx="4802249" cy="12154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Neuroblastome</a:t>
            </a:r>
            <a:endParaRPr lang="fr-FR">
              <a:solidFill>
                <a:schemeClr val="tx2"/>
              </a:solidFill>
              <a:ea typeface="+mj-ea"/>
              <a:cs typeface="+mj-cs"/>
            </a:endParaRPr>
          </a:p>
        </p:txBody>
      </p:sp>
      <p:pic>
        <p:nvPicPr>
          <p:cNvPr id="5" name="Image 4" descr="Une image contenant Imagerie médicale, noir et blanc&#10;&#10;Le contenu généré par l’IA peut être incorrect.">
            <a:extLst>
              <a:ext uri="{FF2B5EF4-FFF2-40B4-BE49-F238E27FC236}">
                <a16:creationId xmlns:a16="http://schemas.microsoft.com/office/drawing/2014/main" id="{D2769618-906A-6C8D-9919-65463D03FF0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8694" r="1" b="1"/>
          <a:stretch>
            <a:fillRect/>
          </a:stretch>
        </p:blipFill>
        <p:spPr>
          <a:xfrm>
            <a:off x="-1" y="10"/>
            <a:ext cx="3003123" cy="3892380"/>
          </a:xfrm>
          <a:prstGeom prst="rect">
            <a:avLst/>
          </a:prstGeom>
        </p:spPr>
      </p:pic>
      <p:pic>
        <p:nvPicPr>
          <p:cNvPr id="6" name="Image 5" descr="Une image contenant cercle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41B31FB5-11C9-FA50-7ECC-BB180943F652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5719" r="3889" b="-3"/>
          <a:stretch>
            <a:fillRect/>
          </a:stretch>
        </p:blipFill>
        <p:spPr>
          <a:xfrm>
            <a:off x="3180257" y="10"/>
            <a:ext cx="3016307" cy="2785935"/>
          </a:xfrm>
          <a:prstGeom prst="rect">
            <a:avLst/>
          </a:prstGeom>
        </p:spPr>
      </p:pic>
      <p:pic>
        <p:nvPicPr>
          <p:cNvPr id="7" name="Image 6" descr="Une image contenant Imagerie médicale, film radiographique, radiologie, monochrome&#10;&#10;Le contenu généré par l’IA peut être incorrect.">
            <a:extLst>
              <a:ext uri="{FF2B5EF4-FFF2-40B4-BE49-F238E27FC236}">
                <a16:creationId xmlns:a16="http://schemas.microsoft.com/office/drawing/2014/main" id="{239F1984-7284-CDF4-F756-9E8A7C38EA22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3653" b="13653"/>
          <a:stretch>
            <a:fillRect/>
          </a:stretch>
        </p:blipFill>
        <p:spPr>
          <a:xfrm>
            <a:off x="-1" y="4079988"/>
            <a:ext cx="3003123" cy="2778013"/>
          </a:xfrm>
          <a:prstGeom prst="rect">
            <a:avLst/>
          </a:prstGeom>
        </p:spPr>
      </p:pic>
      <p:pic>
        <p:nvPicPr>
          <p:cNvPr id="4" name="Espace réservé du contenu 3" descr="Une image contenant Imagerie médicale, médical, radiologie, radiographie&#10;&#10;Le contenu généré par l’IA peut être incorrect.">
            <a:extLst>
              <a:ext uri="{FF2B5EF4-FFF2-40B4-BE49-F238E27FC236}">
                <a16:creationId xmlns:a16="http://schemas.microsoft.com/office/drawing/2014/main" id="{948BDB97-451B-FA5F-E3E3-7622FB9290E1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6554" r="6554"/>
          <a:stretch>
            <a:fillRect/>
          </a:stretch>
        </p:blipFill>
        <p:spPr>
          <a:xfrm>
            <a:off x="3180257" y="2957665"/>
            <a:ext cx="3016307" cy="3900335"/>
          </a:xfrm>
          <a:prstGeom prst="rect">
            <a:avLst/>
          </a:prstGeom>
        </p:spPr>
      </p:pic>
      <p:sp>
        <p:nvSpPr>
          <p:cNvPr id="22" name="Content Placeholder 21">
            <a:extLst>
              <a:ext uri="{FF2B5EF4-FFF2-40B4-BE49-F238E27FC236}">
                <a16:creationId xmlns:a16="http://schemas.microsoft.com/office/drawing/2014/main" id="{D286A93F-7DA5-40C5-3C29-4851D99E707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51550" y="2957665"/>
            <a:ext cx="4802249" cy="3178562"/>
          </a:xfrm>
        </p:spPr>
        <p:txBody>
          <a:bodyPr vert="horz" lIns="91440" tIns="45720" rIns="91440" bIns="45720" rtlCol="0" anchor="t">
            <a:normAutofit lnSpcReduction="10000"/>
          </a:bodyPr>
          <a:lstStyle/>
          <a:p>
            <a:pPr marL="0" indent="0">
              <a:buNone/>
            </a:pPr>
            <a:r>
              <a:rPr lang="en-US" sz="2000" dirty="0"/>
              <a:t>Masse </a:t>
            </a:r>
            <a:r>
              <a:rPr lang="en-US" sz="2000" dirty="0" err="1"/>
              <a:t>rétropéritonéale</a:t>
            </a:r>
            <a:r>
              <a:rPr lang="en-US" sz="2000" dirty="0"/>
              <a:t> </a:t>
            </a:r>
            <a:r>
              <a:rPr lang="en-US" sz="2000" dirty="0" err="1"/>
              <a:t>latéralisée</a:t>
            </a:r>
            <a:r>
              <a:rPr lang="en-US" sz="2000" dirty="0"/>
              <a:t> à gauche, de signal </a:t>
            </a:r>
            <a:r>
              <a:rPr lang="en-US" sz="2000" dirty="0" err="1"/>
              <a:t>hétérogène</a:t>
            </a:r>
            <a:r>
              <a:rPr lang="en-US" sz="2000" dirty="0"/>
              <a:t> </a:t>
            </a:r>
            <a:r>
              <a:rPr lang="en-US" sz="2000" dirty="0" err="1"/>
              <a:t>en</a:t>
            </a:r>
            <a:r>
              <a:rPr lang="en-US" sz="2000" dirty="0"/>
              <a:t> T1 et </a:t>
            </a:r>
            <a:r>
              <a:rPr lang="en-US" sz="2000" dirty="0" err="1"/>
              <a:t>en</a:t>
            </a:r>
            <a:r>
              <a:rPr lang="en-US" sz="2000" dirty="0"/>
              <a:t> T2, </a:t>
            </a:r>
            <a:r>
              <a:rPr lang="en-US" sz="2000" dirty="0" err="1"/>
              <a:t>siège</a:t>
            </a:r>
            <a:r>
              <a:rPr lang="en-US" sz="2000" dirty="0"/>
              <a:t> de plages </a:t>
            </a:r>
            <a:r>
              <a:rPr lang="en-US" sz="2000" dirty="0" err="1"/>
              <a:t>en</a:t>
            </a:r>
            <a:r>
              <a:rPr lang="en-US" sz="2000" dirty="0"/>
              <a:t> hypersignal T1 (a) qui persistent après saturation de la </a:t>
            </a:r>
            <a:r>
              <a:rPr lang="en-US" sz="2000" dirty="0" err="1"/>
              <a:t>graisse</a:t>
            </a:r>
            <a:r>
              <a:rPr lang="en-US" sz="2000" dirty="0"/>
              <a:t>(c) et de zones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hyposignal</a:t>
            </a:r>
            <a:r>
              <a:rPr lang="en-US" sz="2000" dirty="0"/>
              <a:t> T1 et T2 (b) </a:t>
            </a:r>
            <a:r>
              <a:rPr lang="en-US" sz="2000" dirty="0" err="1"/>
              <a:t>correspondant</a:t>
            </a:r>
            <a:r>
              <a:rPr lang="en-US" sz="2000" dirty="0"/>
              <a:t> à des calcifications (</a:t>
            </a:r>
            <a:r>
              <a:rPr lang="en-US" sz="2000" dirty="0" err="1"/>
              <a:t>vérifiées</a:t>
            </a:r>
            <a:r>
              <a:rPr lang="en-US" sz="2000" dirty="0"/>
              <a:t> au scanner) et de </a:t>
            </a:r>
            <a:r>
              <a:rPr lang="en-US" sz="2000" dirty="0" err="1"/>
              <a:t>rehaussement</a:t>
            </a:r>
            <a:r>
              <a:rPr lang="en-US" sz="2000" dirty="0"/>
              <a:t> </a:t>
            </a:r>
            <a:r>
              <a:rPr lang="en-US" sz="2000" dirty="0" err="1"/>
              <a:t>hétérogène</a:t>
            </a:r>
            <a:r>
              <a:rPr lang="en-US" sz="2000" dirty="0"/>
              <a:t> (d). Cette masse </a:t>
            </a:r>
            <a:r>
              <a:rPr lang="en-US" sz="2000" dirty="0" err="1"/>
              <a:t>refoule</a:t>
            </a:r>
            <a:r>
              <a:rPr lang="en-US" sz="2000" dirty="0"/>
              <a:t> le rein gauche et </a:t>
            </a:r>
            <a:r>
              <a:rPr lang="en-US" sz="2000" dirty="0" err="1"/>
              <a:t>exerçe</a:t>
            </a:r>
            <a:r>
              <a:rPr lang="en-US" sz="2000" dirty="0"/>
              <a:t> un </a:t>
            </a:r>
            <a:r>
              <a:rPr lang="en-US" sz="2000" dirty="0" err="1"/>
              <a:t>effet</a:t>
            </a:r>
            <a:r>
              <a:rPr lang="en-US" sz="2000" dirty="0"/>
              <a:t> de masse sur </a:t>
            </a:r>
            <a:r>
              <a:rPr lang="en-US" sz="2000" dirty="0" err="1"/>
              <a:t>l'uretère</a:t>
            </a:r>
            <a:r>
              <a:rPr lang="en-US" sz="2000" dirty="0"/>
              <a:t> </a:t>
            </a:r>
            <a:r>
              <a:rPr lang="en-US" sz="2000" dirty="0" err="1"/>
              <a:t>lombaire</a:t>
            </a:r>
            <a:r>
              <a:rPr lang="en-US" sz="2000" dirty="0"/>
              <a:t> </a:t>
            </a:r>
            <a:r>
              <a:rPr lang="en-US" sz="2000" dirty="0" err="1"/>
              <a:t>homolatéral</a:t>
            </a:r>
            <a:r>
              <a:rPr lang="en-US" sz="2000" dirty="0"/>
              <a:t> </a:t>
            </a:r>
            <a:r>
              <a:rPr lang="en-US" sz="2000" dirty="0" err="1"/>
              <a:t>respons</a:t>
            </a:r>
            <a:r>
              <a:rPr lang="fr-FR" sz="2000" dirty="0"/>
              <a:t>able d'une dilatation des cavités excrétrices.</a:t>
            </a:r>
            <a:endParaRPr lang="fr-FR"/>
          </a:p>
        </p:txBody>
      </p:sp>
      <p:sp>
        <p:nvSpPr>
          <p:cNvPr id="10" name="ZoneTexte 9">
            <a:extLst>
              <a:ext uri="{FF2B5EF4-FFF2-40B4-BE49-F238E27FC236}">
                <a16:creationId xmlns:a16="http://schemas.microsoft.com/office/drawing/2014/main" id="{8FE6775F-67C1-98E6-5A07-D24A6B0E7ACF}"/>
              </a:ext>
            </a:extLst>
          </p:cNvPr>
          <p:cNvSpPr txBox="1"/>
          <p:nvPr/>
        </p:nvSpPr>
        <p:spPr>
          <a:xfrm>
            <a:off x="140009" y="3360219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3" name="ZoneTexte 12">
            <a:extLst>
              <a:ext uri="{FF2B5EF4-FFF2-40B4-BE49-F238E27FC236}">
                <a16:creationId xmlns:a16="http://schemas.microsoft.com/office/drawing/2014/main" id="{BD2328CD-D5E1-8576-5EFA-BB863FDA383E}"/>
              </a:ext>
            </a:extLst>
          </p:cNvPr>
          <p:cNvSpPr txBox="1"/>
          <p:nvPr/>
        </p:nvSpPr>
        <p:spPr>
          <a:xfrm>
            <a:off x="140009" y="636339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E019645F-49B4-A77C-7154-C6626060C7D3}"/>
              </a:ext>
            </a:extLst>
          </p:cNvPr>
          <p:cNvSpPr txBox="1"/>
          <p:nvPr/>
        </p:nvSpPr>
        <p:spPr>
          <a:xfrm>
            <a:off x="3288861" y="211636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12B88E8A-B2B7-7172-39D0-199B9AD0844C}"/>
              </a:ext>
            </a:extLst>
          </p:cNvPr>
          <p:cNvSpPr txBox="1"/>
          <p:nvPr/>
        </p:nvSpPr>
        <p:spPr>
          <a:xfrm>
            <a:off x="3288861" y="636339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d</a:t>
            </a:r>
            <a:endParaRPr lang="fr-FR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535547923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17" name="Straight Connector 16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" name="ZoneTexte 8">
            <a:extLst>
              <a:ext uri="{FF2B5EF4-FFF2-40B4-BE49-F238E27FC236}">
                <a16:creationId xmlns:a16="http://schemas.microsoft.com/office/drawing/2014/main" id="{E0EDEFE1-221A-4D87-B007-15AC71563C8A}"/>
              </a:ext>
            </a:extLst>
          </p:cNvPr>
          <p:cNvSpPr txBox="1"/>
          <p:nvPr/>
        </p:nvSpPr>
        <p:spPr>
          <a:xfrm>
            <a:off x="761999" y="2551176"/>
            <a:ext cx="3276599" cy="3591207"/>
          </a:xfrm>
          <a:prstGeom prst="rect">
            <a:avLst/>
          </a:prstGeom>
        </p:spPr>
        <p:txBody>
          <a:bodyPr rot="0" spcFirstLastPara="0" vertOverflow="overflow" horzOverflow="overflow" vert="horz" lIns="91440" tIns="45720" rIns="91440" bIns="45720" numCol="1" spcCol="0" rtlCol="0" fromWordArt="0" anchorCtr="0" forceAA="0" compatLnSpc="1">
            <a:prstTxWarp prst="textNoShape">
              <a:avLst/>
            </a:prstTxWarp>
            <a:normAutofit/>
          </a:bodyPr>
          <a:lstStyle/>
          <a:p>
            <a:pPr>
              <a:lnSpc>
                <a:spcPct val="90000"/>
              </a:lnSpc>
              <a:spcAft>
                <a:spcPts val="600"/>
              </a:spcAft>
            </a:pPr>
            <a:r>
              <a:rPr lang="en-US" sz="2000" dirty="0"/>
              <a:t>Masse </a:t>
            </a:r>
            <a:r>
              <a:rPr lang="en-US" sz="2000" dirty="0" err="1"/>
              <a:t>rétropéritonéale</a:t>
            </a:r>
            <a:r>
              <a:rPr lang="en-US" sz="2000" dirty="0"/>
              <a:t> gauche </a:t>
            </a:r>
            <a:r>
              <a:rPr lang="en-US" sz="2000" dirty="0" err="1"/>
              <a:t>présentant</a:t>
            </a:r>
            <a:r>
              <a:rPr lang="en-US" sz="2000" dirty="0"/>
              <a:t> un </a:t>
            </a:r>
            <a:r>
              <a:rPr lang="en-US" sz="2000" dirty="0" err="1"/>
              <a:t>signe</a:t>
            </a:r>
            <a:r>
              <a:rPr lang="en-US" sz="2000" dirty="0"/>
              <a:t> de </a:t>
            </a:r>
            <a:r>
              <a:rPr lang="en-US" sz="2000" dirty="0" err="1"/>
              <a:t>l'éperon</a:t>
            </a:r>
            <a:r>
              <a:rPr lang="en-US" sz="2000" dirty="0"/>
              <a:t> (flèches noires) avec le rein </a:t>
            </a:r>
            <a:r>
              <a:rPr lang="en-US" sz="2000" dirty="0" err="1"/>
              <a:t>homolatéral</a:t>
            </a:r>
            <a:r>
              <a:rPr lang="en-US" sz="2000" dirty="0"/>
              <a:t>, de </a:t>
            </a:r>
            <a:r>
              <a:rPr lang="en-US" sz="2000" dirty="0" err="1"/>
              <a:t>rehaussement</a:t>
            </a:r>
            <a:r>
              <a:rPr lang="en-US" sz="2000" dirty="0"/>
              <a:t> </a:t>
            </a:r>
            <a:r>
              <a:rPr lang="en-US" sz="2000" dirty="0" err="1"/>
              <a:t>hétérogène</a:t>
            </a:r>
            <a:r>
              <a:rPr lang="en-US" sz="2000" dirty="0"/>
              <a:t>, </a:t>
            </a:r>
            <a:r>
              <a:rPr lang="en-US" sz="2000" dirty="0" err="1"/>
              <a:t>refoulant</a:t>
            </a:r>
            <a:r>
              <a:rPr lang="en-US" sz="2000" dirty="0"/>
              <a:t> les structures digestives </a:t>
            </a:r>
            <a:r>
              <a:rPr lang="en-US" sz="2000" dirty="0" err="1"/>
              <a:t>avoisinantes</a:t>
            </a:r>
            <a:r>
              <a:rPr lang="en-US" sz="2000" dirty="0"/>
              <a:t>.</a:t>
            </a:r>
            <a:endParaRPr lang="fr-FR"/>
          </a:p>
        </p:txBody>
      </p:sp>
      <p:pic>
        <p:nvPicPr>
          <p:cNvPr id="7" name="Image 6" descr="Une image contenant cercle, noir et blanc, Imagerie médicale, noir&#10;&#10;Le contenu généré par l’IA peut être incorrect.">
            <a:extLst>
              <a:ext uri="{FF2B5EF4-FFF2-40B4-BE49-F238E27FC236}">
                <a16:creationId xmlns:a16="http://schemas.microsoft.com/office/drawing/2014/main" id="{5885C381-97E2-C215-C5D1-96586314E4F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307" r="5482" b="-1"/>
          <a:stretch>
            <a:fillRect/>
          </a:stretch>
        </p:blipFill>
        <p:spPr>
          <a:xfrm>
            <a:off x="4713850" y="-1"/>
            <a:ext cx="3727321" cy="3429001"/>
          </a:xfrm>
          <a:prstGeom prst="rect">
            <a:avLst/>
          </a:prstGeom>
        </p:spPr>
      </p:pic>
      <p:pic>
        <p:nvPicPr>
          <p:cNvPr id="4" name="Espace réservé du contenu 3" descr="Une image contenant cercle, monochrome, noir et blanc&#10;&#10;Le contenu généré par l’IA peut être incorrect.">
            <a:extLst>
              <a:ext uri="{FF2B5EF4-FFF2-40B4-BE49-F238E27FC236}">
                <a16:creationId xmlns:a16="http://schemas.microsoft.com/office/drawing/2014/main" id="{B13984E4-C7D1-D3E8-3A44-F2501F98B90E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rcRect l="6182" r="3725" b="-5"/>
          <a:stretch>
            <a:fillRect/>
          </a:stretch>
        </p:blipFill>
        <p:spPr>
          <a:xfrm>
            <a:off x="8436229" y="-1"/>
            <a:ext cx="3755771" cy="3429001"/>
          </a:xfrm>
          <a:prstGeom prst="rect">
            <a:avLst/>
          </a:prstGeom>
        </p:spPr>
      </p:pic>
      <p:pic>
        <p:nvPicPr>
          <p:cNvPr id="5" name="Image 4" descr="Une image contenant film radiographique, Imagerie médicale, radiologie, radiographie&#10;&#10;Le contenu généré par l’IA peut être incorrect.">
            <a:extLst>
              <a:ext uri="{FF2B5EF4-FFF2-40B4-BE49-F238E27FC236}">
                <a16:creationId xmlns:a16="http://schemas.microsoft.com/office/drawing/2014/main" id="{5C2B2D23-F95D-A011-936A-091139F4E1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1980" r="-3" b="3272"/>
          <a:stretch>
            <a:fillRect/>
          </a:stretch>
        </p:blipFill>
        <p:spPr>
          <a:xfrm>
            <a:off x="4713850" y="3429000"/>
            <a:ext cx="3727321" cy="3434333"/>
          </a:xfrm>
          <a:prstGeom prst="rect">
            <a:avLst/>
          </a:prstGeom>
        </p:spPr>
      </p:pic>
      <p:pic>
        <p:nvPicPr>
          <p:cNvPr id="6" name="Image 5" descr="Une image contenant cercle, noir et blanc, cratère, monochrome&#10;&#10;Le contenu généré par l’IA peut être incorrect.">
            <a:extLst>
              <a:ext uri="{FF2B5EF4-FFF2-40B4-BE49-F238E27FC236}">
                <a16:creationId xmlns:a16="http://schemas.microsoft.com/office/drawing/2014/main" id="{26F4888D-0985-8666-8118-CEBEFE74540E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499" r="10210" b="2"/>
          <a:stretch>
            <a:fillRect/>
          </a:stretch>
        </p:blipFill>
        <p:spPr>
          <a:xfrm>
            <a:off x="8436229" y="3429000"/>
            <a:ext cx="3755769" cy="3434333"/>
          </a:xfrm>
          <a:prstGeom prst="rect">
            <a:avLst/>
          </a:prstGeom>
        </p:spPr>
      </p:pic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BDC901DA-6B53-43BF-B4C5-6990DBA4FA18}"/>
              </a:ext>
            </a:extLst>
          </p:cNvPr>
          <p:cNvCxnSpPr/>
          <p:nvPr/>
        </p:nvCxnSpPr>
        <p:spPr>
          <a:xfrm>
            <a:off x="10191749" y="816428"/>
            <a:ext cx="13607" cy="707571"/>
          </a:xfrm>
          <a:prstGeom prst="straightConnector1">
            <a:avLst/>
          </a:prstGeom>
          <a:ln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1" name="Connecteur droit avec flèche 10">
            <a:extLst>
              <a:ext uri="{FF2B5EF4-FFF2-40B4-BE49-F238E27FC236}">
                <a16:creationId xmlns:a16="http://schemas.microsoft.com/office/drawing/2014/main" id="{4B08E0E9-05DC-BCA3-BFC3-DDA7CA7CBCB2}"/>
              </a:ext>
            </a:extLst>
          </p:cNvPr>
          <p:cNvCxnSpPr/>
          <p:nvPr/>
        </p:nvCxnSpPr>
        <p:spPr>
          <a:xfrm>
            <a:off x="6626679" y="3782785"/>
            <a:ext cx="217714" cy="544285"/>
          </a:xfrm>
          <a:prstGeom prst="straightConnector1">
            <a:avLst/>
          </a:prstGeom>
          <a:ln>
            <a:solidFill>
              <a:schemeClr val="tx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4" name="ZoneTexte 13">
            <a:extLst>
              <a:ext uri="{FF2B5EF4-FFF2-40B4-BE49-F238E27FC236}">
                <a16:creationId xmlns:a16="http://schemas.microsoft.com/office/drawing/2014/main" id="{87F84A32-F09B-8C5C-5723-D7F6F51DE362}"/>
              </a:ext>
            </a:extLst>
          </p:cNvPr>
          <p:cNvSpPr txBox="1"/>
          <p:nvPr/>
        </p:nvSpPr>
        <p:spPr>
          <a:xfrm>
            <a:off x="455550" y="702582"/>
            <a:ext cx="4094678" cy="11174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Néphroblastome</a:t>
            </a:r>
            <a:endParaRPr lang="fr-FR" err="1">
              <a:solidFill>
                <a:schemeClr val="tx2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10544374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6" name="Straight Connector 33">
            <a:extLst>
              <a:ext uri="{FF2B5EF4-FFF2-40B4-BE49-F238E27FC236}">
                <a16:creationId xmlns:a16="http://schemas.microsoft.com/office/drawing/2014/main" id="{1503BFE4-729B-D9D0-C17B-501E6AF1127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865140" y="871146"/>
            <a:ext cx="736939" cy="0"/>
          </a:xfrm>
          <a:prstGeom prst="line">
            <a:avLst/>
          </a:prstGeom>
          <a:ln w="57150">
            <a:solidFill>
              <a:schemeClr val="accent4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1" name="Content Placeholder 30">
            <a:extLst>
              <a:ext uri="{FF2B5EF4-FFF2-40B4-BE49-F238E27FC236}">
                <a16:creationId xmlns:a16="http://schemas.microsoft.com/office/drawing/2014/main" id="{8F693C9A-8862-616A-6595-9DD5E856A82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61999" y="2551176"/>
            <a:ext cx="3276599" cy="3591207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/>
              <a:t>Masse </a:t>
            </a:r>
            <a:r>
              <a:rPr lang="en-US" sz="2000" dirty="0" err="1"/>
              <a:t>rétropéritonéale</a:t>
            </a:r>
            <a:r>
              <a:rPr lang="en-US" sz="2000" dirty="0"/>
              <a:t> </a:t>
            </a:r>
            <a:r>
              <a:rPr lang="en-US" sz="2000" dirty="0" err="1"/>
              <a:t>médiane</a:t>
            </a:r>
            <a:r>
              <a:rPr lang="en-US" sz="2000" dirty="0"/>
              <a:t> </a:t>
            </a:r>
            <a:r>
              <a:rPr lang="en-US" sz="2000" dirty="0" err="1"/>
              <a:t>étendue</a:t>
            </a:r>
            <a:r>
              <a:rPr lang="en-US" sz="2000" dirty="0"/>
              <a:t> à </a:t>
            </a:r>
            <a:r>
              <a:rPr lang="en-US" sz="2000" dirty="0" err="1"/>
              <a:t>l'espace</a:t>
            </a:r>
            <a:r>
              <a:rPr lang="en-US" sz="2000" dirty="0"/>
              <a:t> infra </a:t>
            </a:r>
            <a:r>
              <a:rPr lang="en-US" sz="2000" dirty="0" err="1"/>
              <a:t>médiastinal</a:t>
            </a:r>
            <a:r>
              <a:rPr lang="en-US" sz="2000" dirty="0"/>
              <a:t>, </a:t>
            </a:r>
            <a:r>
              <a:rPr lang="en-US" sz="2000" dirty="0" err="1"/>
              <a:t>en</a:t>
            </a:r>
            <a:r>
              <a:rPr lang="en-US" sz="2000" dirty="0"/>
              <a:t> </a:t>
            </a:r>
            <a:r>
              <a:rPr lang="en-US" sz="2000" dirty="0" err="1"/>
              <a:t>hyposignal</a:t>
            </a:r>
            <a:r>
              <a:rPr lang="en-US" sz="2000" dirty="0"/>
              <a:t> T1 (a) T2(b), </a:t>
            </a:r>
            <a:r>
              <a:rPr lang="en-US" sz="2000" dirty="0" err="1"/>
              <a:t>en</a:t>
            </a:r>
            <a:r>
              <a:rPr lang="en-US" sz="2000" dirty="0"/>
              <a:t> hypersignal diffusion (c) avec chute de </a:t>
            </a:r>
            <a:r>
              <a:rPr lang="en-US" sz="2000" dirty="0" err="1"/>
              <a:t>l'ADC</a:t>
            </a:r>
            <a:r>
              <a:rPr lang="en-US" sz="2000" dirty="0"/>
              <a:t>(d).</a:t>
            </a:r>
            <a:endParaRPr lang="fr-FR"/>
          </a:p>
        </p:txBody>
      </p:sp>
      <p:pic>
        <p:nvPicPr>
          <p:cNvPr id="13" name="Espace réservé du contenu 12" descr="Une image contenant noir et blanc, lune, cratère&#10;&#10;Le contenu généré par l’IA peut être incorrect.">
            <a:extLst>
              <a:ext uri="{FF2B5EF4-FFF2-40B4-BE49-F238E27FC236}">
                <a16:creationId xmlns:a16="http://schemas.microsoft.com/office/drawing/2014/main" id="{75ECC5CC-C413-E9BF-B0E4-C46E094F7AC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1693" r="2763" b="4"/>
          <a:stretch>
            <a:fillRect/>
          </a:stretch>
        </p:blipFill>
        <p:spPr>
          <a:xfrm>
            <a:off x="8469421" y="3428999"/>
            <a:ext cx="3727321" cy="3429001"/>
          </a:xfrm>
          <a:prstGeom prst="rect">
            <a:avLst/>
          </a:prstGeom>
        </p:spPr>
      </p:pic>
      <p:pic>
        <p:nvPicPr>
          <p:cNvPr id="16" name="Image 15" descr="Une image contenant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3AFF7BF5-CD96-B208-0998-580C35AF395B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849" b="2531"/>
          <a:stretch>
            <a:fillRect/>
          </a:stretch>
        </p:blipFill>
        <p:spPr>
          <a:xfrm>
            <a:off x="8468101" y="-1"/>
            <a:ext cx="3723713" cy="3440904"/>
          </a:xfrm>
          <a:prstGeom prst="rect">
            <a:avLst/>
          </a:prstGeom>
        </p:spPr>
      </p:pic>
      <p:pic>
        <p:nvPicPr>
          <p:cNvPr id="14" name="Image 13" descr="Une image contenant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B0B9C83D-4B0B-5F77-D1FE-35EFA727B924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8001" r="1915" b="-4"/>
          <a:stretch>
            <a:fillRect/>
          </a:stretch>
        </p:blipFill>
        <p:spPr>
          <a:xfrm>
            <a:off x="4594107" y="3429000"/>
            <a:ext cx="3727321" cy="3434333"/>
          </a:xfrm>
          <a:prstGeom prst="rect">
            <a:avLst/>
          </a:prstGeom>
        </p:spPr>
      </p:pic>
      <p:pic>
        <p:nvPicPr>
          <p:cNvPr id="18" name="Image 17" descr="Une image contenant Imagerie médicale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5B0686F4-CDC1-C4EB-6FA4-DFC88AC19252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965" t="316"/>
          <a:stretch>
            <a:fillRect/>
          </a:stretch>
        </p:blipFill>
        <p:spPr>
          <a:xfrm>
            <a:off x="4597141" y="0"/>
            <a:ext cx="3719396" cy="3434870"/>
          </a:xfrm>
          <a:prstGeom prst="rect">
            <a:avLst/>
          </a:prstGeom>
        </p:spPr>
      </p:pic>
      <p:sp>
        <p:nvSpPr>
          <p:cNvPr id="20" name="ZoneTexte 19">
            <a:extLst>
              <a:ext uri="{FF2B5EF4-FFF2-40B4-BE49-F238E27FC236}">
                <a16:creationId xmlns:a16="http://schemas.microsoft.com/office/drawing/2014/main" id="{9412AFEC-D933-EB61-3DA9-498D08E7392A}"/>
              </a:ext>
            </a:extLst>
          </p:cNvPr>
          <p:cNvSpPr txBox="1"/>
          <p:nvPr/>
        </p:nvSpPr>
        <p:spPr>
          <a:xfrm>
            <a:off x="4788209" y="2717962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9886ECC0-8E66-9083-1BAD-E04C0625F68D}"/>
              </a:ext>
            </a:extLst>
          </p:cNvPr>
          <p:cNvSpPr txBox="1"/>
          <p:nvPr/>
        </p:nvSpPr>
        <p:spPr>
          <a:xfrm>
            <a:off x="8472949" y="2717962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24" name="ZoneTexte 23">
            <a:extLst>
              <a:ext uri="{FF2B5EF4-FFF2-40B4-BE49-F238E27FC236}">
                <a16:creationId xmlns:a16="http://schemas.microsoft.com/office/drawing/2014/main" id="{79DBB162-C9E0-69D4-9947-2AAC683502FE}"/>
              </a:ext>
            </a:extLst>
          </p:cNvPr>
          <p:cNvSpPr txBox="1"/>
          <p:nvPr/>
        </p:nvSpPr>
        <p:spPr>
          <a:xfrm>
            <a:off x="4788209" y="6298318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</a:p>
        </p:txBody>
      </p:sp>
      <p:sp>
        <p:nvSpPr>
          <p:cNvPr id="26" name="ZoneTexte 25">
            <a:extLst>
              <a:ext uri="{FF2B5EF4-FFF2-40B4-BE49-F238E27FC236}">
                <a16:creationId xmlns:a16="http://schemas.microsoft.com/office/drawing/2014/main" id="{EF8A576D-E835-A02B-F335-EF4007E864DB}"/>
              </a:ext>
            </a:extLst>
          </p:cNvPr>
          <p:cNvSpPr txBox="1"/>
          <p:nvPr/>
        </p:nvSpPr>
        <p:spPr>
          <a:xfrm>
            <a:off x="8608647" y="6298317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9" name="ZoneTexte 28">
            <a:extLst>
              <a:ext uri="{FF2B5EF4-FFF2-40B4-BE49-F238E27FC236}">
                <a16:creationId xmlns:a16="http://schemas.microsoft.com/office/drawing/2014/main" id="{F7480122-9F84-BF2A-188D-BA3D4D2C7D93}"/>
              </a:ext>
            </a:extLst>
          </p:cNvPr>
          <p:cNvSpPr txBox="1"/>
          <p:nvPr/>
        </p:nvSpPr>
        <p:spPr>
          <a:xfrm>
            <a:off x="183407" y="713468"/>
            <a:ext cx="4094678" cy="1498482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Pseudo-</a:t>
            </a: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tumeur</a:t>
            </a:r>
            <a:endParaRPr lang="fr-FR" dirty="0" err="1">
              <a:solidFill>
                <a:srgbClr val="000000"/>
              </a:solidFill>
              <a:latin typeface="Aptos" panose="020B0004020202020204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inflammatoire</a:t>
            </a:r>
            <a:endParaRPr lang="fr-FR" dirty="0" err="1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67912893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72018E1B-E0B9-4440-AFF3-4112E50A276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5" name="Image 4" descr="Une image contenant médical, Imagerie médicale, radiologie, radiographie&#10;&#10;Le contenu généré par l’IA peut être incorrect.">
            <a:extLst>
              <a:ext uri="{FF2B5EF4-FFF2-40B4-BE49-F238E27FC236}">
                <a16:creationId xmlns:a16="http://schemas.microsoft.com/office/drawing/2014/main" id="{A465465A-2680-5D1C-452B-02A1CCF94983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22598" r="9138" b="3"/>
          <a:stretch>
            <a:fillRect/>
          </a:stretch>
        </p:blipFill>
        <p:spPr>
          <a:xfrm>
            <a:off x="8740730" y="3430997"/>
            <a:ext cx="2255462" cy="3155238"/>
          </a:xfrm>
          <a:prstGeom prst="rect">
            <a:avLst/>
          </a:prstGeom>
        </p:spPr>
      </p:pic>
      <p:pic>
        <p:nvPicPr>
          <p:cNvPr id="6" name="Image 5" descr="Une image contenant noir et blanc, cercle, monochrome&#10;&#10;Le contenu généré par l’IA peut être incorrect.">
            <a:extLst>
              <a:ext uri="{FF2B5EF4-FFF2-40B4-BE49-F238E27FC236}">
                <a16:creationId xmlns:a16="http://schemas.microsoft.com/office/drawing/2014/main" id="{1B5CBBD8-D63A-BE4E-83F2-B1703E9D29D9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22343" t="-1379" r="21526" b="1379"/>
          <a:stretch>
            <a:fillRect/>
          </a:stretch>
        </p:blipFill>
        <p:spPr>
          <a:xfrm>
            <a:off x="3479210" y="3430997"/>
            <a:ext cx="2240941" cy="3155213"/>
          </a:xfrm>
          <a:prstGeom prst="rect">
            <a:avLst/>
          </a:prstGeom>
        </p:spPr>
      </p:pic>
      <p:pic>
        <p:nvPicPr>
          <p:cNvPr id="8" name="Image 7" descr="Une image contenant Imagerie médicale, noir et blanc, monochrome&#10;&#10;Le contenu généré par l’IA peut être incorrect.">
            <a:extLst>
              <a:ext uri="{FF2B5EF4-FFF2-40B4-BE49-F238E27FC236}">
                <a16:creationId xmlns:a16="http://schemas.microsoft.com/office/drawing/2014/main" id="{5C11CF0B-A1DF-3834-A523-CD25D3410001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21453" r="12959" b="-4"/>
          <a:stretch>
            <a:fillRect/>
          </a:stretch>
        </p:blipFill>
        <p:spPr>
          <a:xfrm>
            <a:off x="841147" y="3430997"/>
            <a:ext cx="2255462" cy="3155238"/>
          </a:xfrm>
          <a:prstGeom prst="rect">
            <a:avLst/>
          </a:prstGeom>
        </p:spPr>
      </p:pic>
      <p:pic>
        <p:nvPicPr>
          <p:cNvPr id="7" name="Image 6" descr="Une image contenant Imagerie médicale, radiologie, médical, noir et blanc&#10;&#10;Le contenu généré par l’IA peut être incorrect.">
            <a:extLst>
              <a:ext uri="{FF2B5EF4-FFF2-40B4-BE49-F238E27FC236}">
                <a16:creationId xmlns:a16="http://schemas.microsoft.com/office/drawing/2014/main" id="{0682D33A-1648-5F40-BC25-E466E2ACD514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22798" t="345" r="23575" b="-345"/>
          <a:stretch>
            <a:fillRect/>
          </a:stretch>
        </p:blipFill>
        <p:spPr>
          <a:xfrm>
            <a:off x="6095229" y="3430997"/>
            <a:ext cx="2256008" cy="3155116"/>
          </a:xfrm>
          <a:prstGeom prst="rect">
            <a:avLst/>
          </a:prstGeom>
        </p:spPr>
      </p:pic>
      <p:pic>
        <p:nvPicPr>
          <p:cNvPr id="4" name="Espace réservé du contenu 3" descr="Une image contenant capture d’écran, ligne, diagramme&#10;&#10;Le contenu généré par l’IA peut être incorrect.">
            <a:extLst>
              <a:ext uri="{FF2B5EF4-FFF2-40B4-BE49-F238E27FC236}">
                <a16:creationId xmlns:a16="http://schemas.microsoft.com/office/drawing/2014/main" id="{49636AB4-1C8B-A962-E947-104C571B3747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6"/>
          <a:srcRect l="7207" r="4730"/>
          <a:stretch>
            <a:fillRect/>
          </a:stretch>
        </p:blipFill>
        <p:spPr>
          <a:xfrm>
            <a:off x="7735252" y="89082"/>
            <a:ext cx="4258365" cy="3155238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DA0B56CC-0594-193B-81CE-397E6EC21838}"/>
              </a:ext>
            </a:extLst>
          </p:cNvPr>
          <p:cNvSpPr txBox="1"/>
          <p:nvPr/>
        </p:nvSpPr>
        <p:spPr>
          <a:xfrm>
            <a:off x="586905" y="1552041"/>
            <a:ext cx="6286417" cy="1477328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r>
              <a:rPr lang="fr-FR" dirty="0"/>
              <a:t>Cette masse se rehausse de façon progressive (a: sans injection, b: phase précoce, c et d: phases tardives) sans </a:t>
            </a:r>
            <a:r>
              <a:rPr lang="fr-FR" dirty="0" err="1"/>
              <a:t>wash</a:t>
            </a:r>
            <a:r>
              <a:rPr lang="fr-FR" dirty="0"/>
              <a:t> out avec un aspect homogène sur les séquences tardives (d) et une courbe de rehaussement de type progressif et persistant. 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AD2EFE0B-A8C8-9B2A-D0D9-AA3EB0F8744F}"/>
              </a:ext>
            </a:extLst>
          </p:cNvPr>
          <p:cNvSpPr txBox="1"/>
          <p:nvPr/>
        </p:nvSpPr>
        <p:spPr>
          <a:xfrm>
            <a:off x="842510" y="6068674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5" name="ZoneTexte 14">
            <a:extLst>
              <a:ext uri="{FF2B5EF4-FFF2-40B4-BE49-F238E27FC236}">
                <a16:creationId xmlns:a16="http://schemas.microsoft.com/office/drawing/2014/main" id="{2974CDE8-0B24-FD14-52C1-2739A1BACE5C}"/>
              </a:ext>
            </a:extLst>
          </p:cNvPr>
          <p:cNvSpPr txBox="1"/>
          <p:nvPr/>
        </p:nvSpPr>
        <p:spPr>
          <a:xfrm>
            <a:off x="3483413" y="6068673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b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6" name="ZoneTexte 15">
            <a:extLst>
              <a:ext uri="{FF2B5EF4-FFF2-40B4-BE49-F238E27FC236}">
                <a16:creationId xmlns:a16="http://schemas.microsoft.com/office/drawing/2014/main" id="{DBD83821-CE5A-F551-4E82-A398D81E3577}"/>
              </a:ext>
            </a:extLst>
          </p:cNvPr>
          <p:cNvSpPr txBox="1"/>
          <p:nvPr/>
        </p:nvSpPr>
        <p:spPr>
          <a:xfrm>
            <a:off x="6093001" y="6068672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5A22FFF3-627A-4413-3AEF-5E05D182A2F4}"/>
              </a:ext>
            </a:extLst>
          </p:cNvPr>
          <p:cNvSpPr txBox="1"/>
          <p:nvPr/>
        </p:nvSpPr>
        <p:spPr>
          <a:xfrm>
            <a:off x="8744344" y="6068672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7FECA1B-DAEB-6B7B-6021-99362053D957}"/>
              </a:ext>
            </a:extLst>
          </p:cNvPr>
          <p:cNvSpPr txBox="1"/>
          <p:nvPr/>
        </p:nvSpPr>
        <p:spPr>
          <a:xfrm>
            <a:off x="7794453" y="2592699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e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AF56B7BE-9E8E-5768-E61A-9DA81A50953A}"/>
              </a:ext>
            </a:extLst>
          </p:cNvPr>
          <p:cNvSpPr txBox="1"/>
          <p:nvPr/>
        </p:nvSpPr>
        <p:spPr>
          <a:xfrm>
            <a:off x="346692" y="82096"/>
            <a:ext cx="4551877" cy="13678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>
                <a:solidFill>
                  <a:schemeClr val="tx2"/>
                </a:solidFill>
                <a:latin typeface="+mj-lt"/>
                <a:ea typeface="+mj-ea"/>
                <a:cs typeface="+mj-cs"/>
              </a:rPr>
              <a:t>Pseudo-tumeur</a:t>
            </a:r>
            <a:endParaRPr lang="fr-FR" dirty="0" err="1">
              <a:solidFill>
                <a:srgbClr val="000000"/>
              </a:solidFill>
              <a:latin typeface="Aptos" panose="020B0004020202020204"/>
              <a:ea typeface="+mj-ea"/>
              <a:cs typeface="+mj-cs"/>
            </a:endParaRPr>
          </a:p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inflammatoire</a:t>
            </a:r>
            <a:endParaRPr lang="fr-FR" dirty="0" err="1"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238076575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9" name="Rectangle 18">
            <a:extLst>
              <a:ext uri="{FF2B5EF4-FFF2-40B4-BE49-F238E27FC236}">
                <a16:creationId xmlns:a16="http://schemas.microsoft.com/office/drawing/2014/main" id="{12C63567-9A18-430B-817B-152D609F5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12188952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7" name="Image 6" descr="Une image contenant cercle, monochrome, noir et blanc, noir&#10;&#10;Le contenu généré par l’IA peut être incorrect.">
            <a:extLst>
              <a:ext uri="{FF2B5EF4-FFF2-40B4-BE49-F238E27FC236}">
                <a16:creationId xmlns:a16="http://schemas.microsoft.com/office/drawing/2014/main" id="{9AEA85A2-487A-CE94-19EE-AAD5A26758D0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l="11532" r="4334" b="1"/>
          <a:stretch>
            <a:fillRect/>
          </a:stretch>
        </p:blipFill>
        <p:spPr>
          <a:xfrm>
            <a:off x="1" y="-2"/>
            <a:ext cx="3004255" cy="3008376"/>
          </a:xfrm>
          <a:prstGeom prst="rect">
            <a:avLst/>
          </a:prstGeom>
        </p:spPr>
      </p:pic>
      <p:pic>
        <p:nvPicPr>
          <p:cNvPr id="4" name="Espace réservé du contenu 3" descr="Une image contenant noir et blanc, monochrome, art&#10;&#10;Le contenu généré par l’IA peut être incorrect.">
            <a:extLst>
              <a:ext uri="{FF2B5EF4-FFF2-40B4-BE49-F238E27FC236}">
                <a16:creationId xmlns:a16="http://schemas.microsoft.com/office/drawing/2014/main" id="{842ED885-18F8-2AD2-7DCB-203668409EF6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l="18422" r="18164"/>
          <a:stretch>
            <a:fillRect/>
          </a:stretch>
        </p:blipFill>
        <p:spPr>
          <a:xfrm>
            <a:off x="3093674" y="3178627"/>
            <a:ext cx="3004255" cy="3008376"/>
          </a:xfrm>
          <a:prstGeom prst="rect">
            <a:avLst/>
          </a:prstGeom>
        </p:spPr>
      </p:pic>
      <p:pic>
        <p:nvPicPr>
          <p:cNvPr id="6" name="Image 5" descr="Une image contenant noir et blanc, monochrome, noir, Photographie monochrome&#10;&#10;Le contenu généré par l’IA peut être incorrect.">
            <a:extLst>
              <a:ext uri="{FF2B5EF4-FFF2-40B4-BE49-F238E27FC236}">
                <a16:creationId xmlns:a16="http://schemas.microsoft.com/office/drawing/2014/main" id="{390E54CF-19BD-6D1F-6BD2-2096D561B179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l="10987" r="10368" b="-4"/>
          <a:stretch>
            <a:fillRect/>
          </a:stretch>
        </p:blipFill>
        <p:spPr>
          <a:xfrm>
            <a:off x="-1" y="3178174"/>
            <a:ext cx="3004255" cy="3008376"/>
          </a:xfrm>
          <a:prstGeom prst="rect">
            <a:avLst/>
          </a:prstGeom>
        </p:spPr>
      </p:pic>
      <p:pic>
        <p:nvPicPr>
          <p:cNvPr id="5" name="Image 4" descr="Une image contenant cercle, noir et blanc&#10;&#10;Le contenu généré par l’IA peut être incorrect.">
            <a:extLst>
              <a:ext uri="{FF2B5EF4-FFF2-40B4-BE49-F238E27FC236}">
                <a16:creationId xmlns:a16="http://schemas.microsoft.com/office/drawing/2014/main" id="{1C700235-4EA0-6AAE-8728-F27456CE8CDF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 l="7985" r="388" b="-3"/>
          <a:stretch>
            <a:fillRect/>
          </a:stretch>
        </p:blipFill>
        <p:spPr>
          <a:xfrm>
            <a:off x="3093672" y="-455"/>
            <a:ext cx="3004255" cy="3008376"/>
          </a:xfrm>
          <a:prstGeom prst="rect">
            <a:avLst/>
          </a:prstGeom>
        </p:spPr>
      </p:pic>
      <p:sp>
        <p:nvSpPr>
          <p:cNvPr id="16" name="Content Placeholder 15">
            <a:extLst>
              <a:ext uri="{FF2B5EF4-FFF2-40B4-BE49-F238E27FC236}">
                <a16:creationId xmlns:a16="http://schemas.microsoft.com/office/drawing/2014/main" id="{B1FEC7FC-E37C-643D-1B71-4739F859DE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6564020" y="2954482"/>
            <a:ext cx="4766564" cy="3171422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0" indent="0">
              <a:buNone/>
            </a:pPr>
            <a:r>
              <a:rPr lang="en-US" sz="2000" dirty="0" err="1"/>
              <a:t>Volumineuse</a:t>
            </a:r>
            <a:r>
              <a:rPr lang="en-US" sz="2000" dirty="0"/>
              <a:t> masse </a:t>
            </a:r>
            <a:r>
              <a:rPr lang="en-US" sz="2000" dirty="0" err="1"/>
              <a:t>rétro-péritonéale</a:t>
            </a:r>
            <a:r>
              <a:rPr lang="en-US" sz="2000" dirty="0"/>
              <a:t> de </a:t>
            </a:r>
            <a:r>
              <a:rPr lang="en-US" sz="2000" dirty="0" err="1"/>
              <a:t>rehaussement</a:t>
            </a:r>
            <a:r>
              <a:rPr lang="en-US" sz="2000" dirty="0"/>
              <a:t> </a:t>
            </a:r>
            <a:r>
              <a:rPr lang="en-US" sz="2000" dirty="0" err="1"/>
              <a:t>hétérogène</a:t>
            </a:r>
            <a:r>
              <a:rPr lang="en-US" sz="2000" dirty="0"/>
              <a:t>, </a:t>
            </a:r>
            <a:r>
              <a:rPr lang="en-US" sz="2000" dirty="0" err="1"/>
              <a:t>englobant</a:t>
            </a:r>
            <a:r>
              <a:rPr lang="en-US" sz="2000" dirty="0"/>
              <a:t> </a:t>
            </a:r>
            <a:r>
              <a:rPr lang="en-US" sz="2000" dirty="0" err="1"/>
              <a:t>l'aorte</a:t>
            </a:r>
            <a:r>
              <a:rPr lang="en-US" sz="2000" dirty="0"/>
              <a:t> et </a:t>
            </a:r>
            <a:r>
              <a:rPr lang="en-US" sz="2000" dirty="0" err="1"/>
              <a:t>ses</a:t>
            </a:r>
            <a:r>
              <a:rPr lang="en-US" sz="2000" dirty="0"/>
              <a:t> branches de division et la </a:t>
            </a:r>
            <a:r>
              <a:rPr lang="en-US" sz="2000" dirty="0" err="1"/>
              <a:t>veine</a:t>
            </a:r>
            <a:r>
              <a:rPr lang="en-US" sz="2000" dirty="0"/>
              <a:t> cave </a:t>
            </a:r>
            <a:r>
              <a:rPr lang="en-US" sz="2000" dirty="0" err="1"/>
              <a:t>inférieure</a:t>
            </a:r>
            <a:r>
              <a:rPr lang="en-US" sz="2000" dirty="0"/>
              <a:t>, </a:t>
            </a:r>
            <a:r>
              <a:rPr lang="en-US" sz="2000" dirty="0" err="1"/>
              <a:t>infiltrant</a:t>
            </a:r>
            <a:r>
              <a:rPr lang="en-US" sz="2000" dirty="0"/>
              <a:t> le </a:t>
            </a:r>
            <a:r>
              <a:rPr lang="en-US" sz="2000" dirty="0" err="1"/>
              <a:t>parenchyme</a:t>
            </a:r>
            <a:r>
              <a:rPr lang="en-US" sz="2000" dirty="0"/>
              <a:t> </a:t>
            </a:r>
            <a:r>
              <a:rPr lang="en-US" sz="2000" dirty="0" err="1"/>
              <a:t>hépatique</a:t>
            </a:r>
            <a:r>
              <a:rPr lang="en-US" sz="2000" dirty="0"/>
              <a:t> (a) et </a:t>
            </a:r>
            <a:r>
              <a:rPr lang="en-US" sz="2000" dirty="0" err="1"/>
              <a:t>pancréatique</a:t>
            </a:r>
            <a:r>
              <a:rPr lang="en-US" sz="2000" dirty="0"/>
              <a:t> adjacent(b), </a:t>
            </a:r>
            <a:r>
              <a:rPr lang="en-US" sz="2000" dirty="0" err="1"/>
              <a:t>associée</a:t>
            </a:r>
            <a:r>
              <a:rPr lang="en-US" sz="2000" dirty="0"/>
              <a:t> à des implants </a:t>
            </a:r>
            <a:r>
              <a:rPr lang="en-US" sz="2000" dirty="0" err="1"/>
              <a:t>péritonéaux</a:t>
            </a:r>
            <a:r>
              <a:rPr lang="en-US" sz="2000" dirty="0"/>
              <a:t> (d) (flèches blanches) et à </a:t>
            </a:r>
            <a:r>
              <a:rPr lang="en-US" sz="2000" dirty="0" err="1"/>
              <a:t>une</a:t>
            </a:r>
            <a:r>
              <a:rPr lang="en-US" sz="2000" dirty="0"/>
              <a:t> </a:t>
            </a:r>
            <a:r>
              <a:rPr lang="en-US" sz="2000" dirty="0" err="1"/>
              <a:t>métastase</a:t>
            </a:r>
            <a:r>
              <a:rPr lang="en-US" sz="2000" dirty="0"/>
              <a:t> </a:t>
            </a:r>
            <a:r>
              <a:rPr lang="en-US" sz="2000" dirty="0" err="1"/>
              <a:t>pleurale</a:t>
            </a:r>
            <a:r>
              <a:rPr lang="en-US" sz="2000" dirty="0"/>
              <a:t> gauche (c, flèche </a:t>
            </a:r>
            <a:r>
              <a:rPr lang="en-US" sz="2000" dirty="0" err="1"/>
              <a:t>bleue</a:t>
            </a:r>
            <a:r>
              <a:rPr lang="en-US" sz="2000" dirty="0"/>
              <a:t>) avec </a:t>
            </a:r>
            <a:r>
              <a:rPr lang="en-US" sz="2000" dirty="0" err="1"/>
              <a:t>épanchement</a:t>
            </a:r>
            <a:r>
              <a:rPr lang="en-US" sz="2000" dirty="0"/>
              <a:t> intra </a:t>
            </a:r>
            <a:r>
              <a:rPr lang="en-US" sz="2000" dirty="0" err="1"/>
              <a:t>péritonéal</a:t>
            </a:r>
            <a:r>
              <a:rPr lang="en-US" sz="2000" dirty="0"/>
              <a:t> et pleural gauche.</a:t>
            </a:r>
            <a:endParaRPr lang="fr-FR"/>
          </a:p>
        </p:txBody>
      </p:sp>
      <p:cxnSp>
        <p:nvCxnSpPr>
          <p:cNvPr id="8" name="Connecteur droit avec flèche 7">
            <a:extLst>
              <a:ext uri="{FF2B5EF4-FFF2-40B4-BE49-F238E27FC236}">
                <a16:creationId xmlns:a16="http://schemas.microsoft.com/office/drawing/2014/main" id="{FD9E7A8A-5FE8-2E7D-32AC-A51DF6EBD017}"/>
              </a:ext>
            </a:extLst>
          </p:cNvPr>
          <p:cNvCxnSpPr/>
          <p:nvPr/>
        </p:nvCxnSpPr>
        <p:spPr>
          <a:xfrm>
            <a:off x="1445503" y="4590992"/>
            <a:ext cx="262799" cy="474146"/>
          </a:xfrm>
          <a:prstGeom prst="straightConnector1">
            <a:avLst/>
          </a:prstGeom>
          <a:ln>
            <a:solidFill>
              <a:schemeClr val="tx2">
                <a:lumMod val="75000"/>
                <a:lumOff val="25000"/>
              </a:schemeClr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9" name="Connecteur droit avec flèche 8">
            <a:extLst>
              <a:ext uri="{FF2B5EF4-FFF2-40B4-BE49-F238E27FC236}">
                <a16:creationId xmlns:a16="http://schemas.microsoft.com/office/drawing/2014/main" id="{7292D96F-6EBA-830B-BFBE-E2BB1E038F1A}"/>
              </a:ext>
            </a:extLst>
          </p:cNvPr>
          <p:cNvCxnSpPr/>
          <p:nvPr/>
        </p:nvCxnSpPr>
        <p:spPr>
          <a:xfrm>
            <a:off x="4544785" y="4612821"/>
            <a:ext cx="408214" cy="68035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cxnSp>
        <p:nvCxnSpPr>
          <p:cNvPr id="10" name="Connecteur droit avec flèche 9">
            <a:extLst>
              <a:ext uri="{FF2B5EF4-FFF2-40B4-BE49-F238E27FC236}">
                <a16:creationId xmlns:a16="http://schemas.microsoft.com/office/drawing/2014/main" id="{1202170E-E74E-D222-6876-2428F23DC4E0}"/>
              </a:ext>
            </a:extLst>
          </p:cNvPr>
          <p:cNvCxnSpPr/>
          <p:nvPr/>
        </p:nvCxnSpPr>
        <p:spPr>
          <a:xfrm flipV="1">
            <a:off x="4520292" y="4939393"/>
            <a:ext cx="435428" cy="95249"/>
          </a:xfrm>
          <a:prstGeom prst="straightConnector1">
            <a:avLst/>
          </a:prstGeom>
          <a:ln>
            <a:solidFill>
              <a:schemeClr val="bg1"/>
            </a:solidFill>
            <a:tailEnd type="triangle"/>
          </a:ln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  <p:sp>
        <p:nvSpPr>
          <p:cNvPr id="13" name="ZoneTexte 12">
            <a:extLst>
              <a:ext uri="{FF2B5EF4-FFF2-40B4-BE49-F238E27FC236}">
                <a16:creationId xmlns:a16="http://schemas.microsoft.com/office/drawing/2014/main" id="{737DD53E-6B05-38BC-2E58-ED64A4D1EB09}"/>
              </a:ext>
            </a:extLst>
          </p:cNvPr>
          <p:cNvSpPr txBox="1"/>
          <p:nvPr/>
        </p:nvSpPr>
        <p:spPr>
          <a:xfrm>
            <a:off x="4310" y="258524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a</a:t>
            </a:r>
          </a:p>
        </p:txBody>
      </p:sp>
      <p:sp>
        <p:nvSpPr>
          <p:cNvPr id="14" name="ZoneTexte 13">
            <a:extLst>
              <a:ext uri="{FF2B5EF4-FFF2-40B4-BE49-F238E27FC236}">
                <a16:creationId xmlns:a16="http://schemas.microsoft.com/office/drawing/2014/main" id="{204AEACB-1643-A2BB-A624-836E35BE428F}"/>
              </a:ext>
            </a:extLst>
          </p:cNvPr>
          <p:cNvSpPr txBox="1"/>
          <p:nvPr/>
        </p:nvSpPr>
        <p:spPr>
          <a:xfrm>
            <a:off x="3095853" y="2585245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b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EC688B0B-80B7-2BCD-A26A-0C47B29593AE}"/>
              </a:ext>
            </a:extLst>
          </p:cNvPr>
          <p:cNvSpPr txBox="1"/>
          <p:nvPr/>
        </p:nvSpPr>
        <p:spPr>
          <a:xfrm>
            <a:off x="4309" y="5818301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c</a:t>
            </a:r>
            <a:endParaRPr lang="fr-FR" dirty="0">
              <a:solidFill>
                <a:schemeClr val="bg1"/>
              </a:solidFill>
            </a:endParaRPr>
          </a:p>
        </p:txBody>
      </p:sp>
      <p:sp>
        <p:nvSpPr>
          <p:cNvPr id="18" name="ZoneTexte 17">
            <a:extLst>
              <a:ext uri="{FF2B5EF4-FFF2-40B4-BE49-F238E27FC236}">
                <a16:creationId xmlns:a16="http://schemas.microsoft.com/office/drawing/2014/main" id="{B6C0F57D-B275-09B9-C92F-221F524AB505}"/>
              </a:ext>
            </a:extLst>
          </p:cNvPr>
          <p:cNvSpPr txBox="1"/>
          <p:nvPr/>
        </p:nvSpPr>
        <p:spPr>
          <a:xfrm>
            <a:off x="3095853" y="5763873"/>
            <a:ext cx="560036" cy="369332"/>
          </a:xfrm>
          <a:prstGeom prst="rect">
            <a:avLst/>
          </a:prstGeom>
          <a:noFill/>
        </p:spPr>
        <p:txBody>
          <a:bodyPr rot="0" spcFirstLastPara="0" vertOverflow="overflow" horzOverflow="overflow" vert="horz" wrap="square" lIns="91440" tIns="45720" rIns="91440" bIns="45720" numCol="1" spcCol="0" rtlCol="0" fromWordArt="0" anchor="t" anchorCtr="0" forceAA="0" compatLnSpc="1">
            <a:prstTxWarp prst="textNoShape">
              <a:avLst/>
            </a:prstTxWarp>
            <a:spAutoFit/>
          </a:bodyPr>
          <a:lstStyle/>
          <a:p>
            <a:pPr algn="l"/>
            <a:r>
              <a:rPr lang="fr-FR">
                <a:solidFill>
                  <a:schemeClr val="bg1"/>
                </a:solidFill>
              </a:rPr>
              <a:t>d</a:t>
            </a: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BEC008CB-37F8-AE01-C0B8-A7302798AB1C}"/>
              </a:ext>
            </a:extLst>
          </p:cNvPr>
          <p:cNvSpPr txBox="1"/>
          <p:nvPr/>
        </p:nvSpPr>
        <p:spPr>
          <a:xfrm>
            <a:off x="6562436" y="876754"/>
            <a:ext cx="4573649" cy="1215453"/>
          </a:xfrm>
          <a:prstGeom prst="rect">
            <a:avLst/>
          </a:prstGeom>
          <a:solidFill>
            <a:schemeClr val="tx2">
              <a:lumMod val="10000"/>
              <a:lumOff val="90000"/>
            </a:schemeClr>
          </a:solidFill>
          <a:ln>
            <a:solidFill>
              <a:schemeClr val="tx2">
                <a:lumMod val="75000"/>
                <a:lumOff val="25000"/>
              </a:schemeClr>
            </a:solidFill>
          </a:ln>
        </p:spPr>
        <p:txBody>
          <a:bodyPr rot="0" spcFirstLastPara="0" vertOverflow="overflow" horzOverflow="overflow" vert="horz" lIns="91440" tIns="45720" rIns="91440" bIns="45720" numCol="1" spcCol="0" rtlCol="0" fromWordArt="0" anchor="b" anchorCtr="0" forceAA="0" compatLnSpc="1">
            <a:prstTxWarp prst="textNoShape">
              <a:avLst/>
            </a:prstTxWarp>
            <a:normAutofit/>
          </a:bodyPr>
          <a:lstStyle/>
          <a:p>
            <a:pPr algn="ctr">
              <a:lnSpc>
                <a:spcPct val="90000"/>
              </a:lnSpc>
              <a:spcBef>
                <a:spcPct val="0"/>
              </a:spcBef>
              <a:spcAft>
                <a:spcPts val="600"/>
              </a:spcAft>
            </a:pPr>
            <a:r>
              <a:rPr lang="en-US" sz="4000" dirty="0" err="1">
                <a:solidFill>
                  <a:schemeClr val="tx2"/>
                </a:solidFill>
                <a:latin typeface="+mj-lt"/>
                <a:ea typeface="+mj-ea"/>
                <a:cs typeface="+mj-cs"/>
              </a:rPr>
              <a:t>Rhabdomyosarcome</a:t>
            </a:r>
            <a:endParaRPr lang="fr-FR" dirty="0" err="1">
              <a:solidFill>
                <a:schemeClr val="tx2"/>
              </a:solidFill>
              <a:ea typeface="+mj-ea"/>
              <a:cs typeface="+mj-cs"/>
            </a:endParaRPr>
          </a:p>
        </p:txBody>
      </p:sp>
    </p:spTree>
    <p:extLst>
      <p:ext uri="{BB962C8B-B14F-4D97-AF65-F5344CB8AC3E}">
        <p14:creationId xmlns:p14="http://schemas.microsoft.com/office/powerpoint/2010/main" val="3859248671"/>
      </p:ext>
    </p:extLst>
  </p:cSld>
  <p:clrMapOvr>
    <a:masterClrMapping/>
  </p:clrMapOvr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ptos" panose="020B00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Grand écran</PresentationFormat>
  <Paragraphs>0</Paragraphs>
  <Slides>6</Slides>
  <Notes>0</Notes>
  <HiddenSlides>0</HiddenSlides>
  <MMClips>0</MMClips>
  <ScaleCrop>false</ScaleCrop>
  <HeadingPairs>
    <vt:vector size="4" baseType="variant">
      <vt:variant>
        <vt:lpstr>Thème</vt:lpstr>
      </vt:variant>
      <vt:variant>
        <vt:i4>1</vt:i4>
      </vt:variant>
      <vt:variant>
        <vt:lpstr>Titres des diapositives</vt:lpstr>
      </vt:variant>
      <vt:variant>
        <vt:i4>6</vt:i4>
      </vt:variant>
    </vt:vector>
  </HeadingPairs>
  <TitlesOfParts>
    <vt:vector size="7" baseType="lpstr">
      <vt:lpstr>Thème Office</vt:lpstr>
      <vt:lpstr>Présentation PowerPoint</vt:lpstr>
      <vt:lpstr>Présentation PowerPoint</vt:lpstr>
      <vt:lpstr>Présentation PowerPoint</vt:lpstr>
      <vt:lpstr>Présentation PowerPoint</vt:lpstr>
      <vt:lpstr>Présentation PowerPoint</vt:lpstr>
      <vt:lpstr>Présentation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/>
  <cp:lastModifiedBy/>
  <cp:revision>411</cp:revision>
  <dcterms:created xsi:type="dcterms:W3CDTF">2026-03-05T20:37:42Z</dcterms:created>
  <dcterms:modified xsi:type="dcterms:W3CDTF">2026-03-05T23:11:30Z</dcterms:modified>
</cp:coreProperties>
</file>