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64"/>
    <p:restoredTop sz="94665"/>
  </p:normalViewPr>
  <p:slideViewPr>
    <p:cSldViewPr snapToGrid="0">
      <p:cViewPr varScale="1">
        <p:scale>
          <a:sx n="74" d="100"/>
          <a:sy n="74" d="100"/>
        </p:scale>
        <p:origin x="208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F92EF1-7A8B-34E6-4AE0-5AD35517DB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6589C2E-99B8-3D1C-E868-2F9D1AC197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E9F408-5CCC-A515-0D36-3F7D9C64E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624D-BC66-C442-B353-58588C69F2C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36FB8D-6A0C-021E-FF96-07F25D8F1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AA5AAF-54AA-B272-4BE5-1AF8A321E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FC0E0-70A1-1E46-A100-456C64418E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6706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E29F96-2336-15A7-8D8C-B0C9B4743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CF1FCE-F0C7-8EA3-025C-10E9028266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51EDC7-78FE-B558-8E61-E1AA302F9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624D-BC66-C442-B353-58588C69F2C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EE532F5-F7E6-03E8-540B-5AA25310A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A09E762-2267-7FDF-9DA6-C7AF46807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FC0E0-70A1-1E46-A100-456C64418E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1553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2AD7F9-78B4-FC9F-0131-F7371E727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C2F7A8E-AEAB-A4CB-EF91-B7640D7EA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FE1BB2-9D9F-3C85-F5E9-8DE7A376F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624D-BC66-C442-B353-58588C69F2C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51F50-CC59-8277-7A59-E561D86B5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C85781-39A4-544A-D740-BF7D3AF9E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FC0E0-70A1-1E46-A100-456C64418E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7386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57E3E8-DCC0-E29A-8375-ED1AB38EC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76B2AE9-FB45-8A3A-9A5A-06D6FDD037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97E133-08AB-303F-7B29-0DE7341BFF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904E3E3-87B0-2355-CFB4-060DDF552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624D-BC66-C442-B353-58588C69F2C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CC5921E-2E81-B4C9-4A62-CEEDE936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8E02AC-7E5D-CC9D-4794-47947F090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FC0E0-70A1-1E46-A100-456C64418E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4538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69E89D-7DCC-49F7-A2B3-71B03117D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6966BDB-6582-38C9-39A5-627C9FD08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608916B-434C-6130-AC0F-FE56AE3D35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CCC2AEB-1559-19B6-FC2B-B60AFF7BB8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9CAD373-500F-CCBC-0C7C-75F653DC86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368ED3A-F431-EE78-35FC-B6653413E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624D-BC66-C442-B353-58588C69F2C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FF5FF51-FA42-01DD-1BB2-FF35995DF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DE7F778-2A0E-75DA-8753-52F0BAC28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FC0E0-70A1-1E46-A100-456C64418E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9418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15424E-3ABC-A00A-8CCB-7F49D4723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3E4D8D3-9B18-9801-72DF-DAE60B26C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624D-BC66-C442-B353-58588C69F2C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83DAC13-3E24-F6E5-B50F-40D18005B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FD7562E-5EB5-7A2B-4D7E-505C71BD8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FC0E0-70A1-1E46-A100-456C64418E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7957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992EF7-76E7-315C-95BF-B1CEF4ED6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624D-BC66-C442-B353-58588C69F2C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64D1AFA-146F-C67E-D009-D3B19DCD2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2B0128-F530-D05C-922B-9C4DE3986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FC0E0-70A1-1E46-A100-456C64418E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035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882E3D-DB10-0E28-F838-B26BF8B43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1249C-9A94-CBA8-3285-B7B9E7558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BE55482-1064-AE62-2A38-9A9F5FF58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CA56E93-814F-7DFC-291A-30A25A8BA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624D-BC66-C442-B353-58588C69F2C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ADFE7B0-182F-8966-6EA5-BEA5F7619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9A2D34D-D59A-9FE2-87B2-15C5A7606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FC0E0-70A1-1E46-A100-456C64418E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8746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ACF10F-488B-FBF9-B68B-BD4879E35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F4B1CB8-ECC9-30B3-622B-B8746D7CEF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0B71A7D-D8BE-8D50-3ACF-931A3AAB1E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7FC4E1A-CEF5-EBD3-0798-9C65A55BF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624D-BC66-C442-B353-58588C69F2C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DE4E09B-6EBF-E2AA-00B1-FAC013E71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DF86E9F-CF94-4D3F-660C-1ABD2A3FC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FC0E0-70A1-1E46-A100-456C64418E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0946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E22DCA-D1FF-EE23-DBCC-67A5E5659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9572D35-B026-B8F7-061B-8821E46522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B5E108-4041-1FF6-386C-F6DEBD2CE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624D-BC66-C442-B353-58588C69F2C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45FB74-A6FE-F04C-BD44-3669C1C2C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1FDD20-43D9-B819-81E0-9118A1B21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FC0E0-70A1-1E46-A100-456C64418E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913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28EA900-4840-3187-36E2-90688E62BF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00C9417-ABBB-E3CA-EC38-FF80576A92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0E57BC-08E9-4F6B-0C51-ED80FDEF1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624D-BC66-C442-B353-58588C69F2C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E1149F-BF82-5092-98C8-925AE4CCE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9A01B2-7ADB-F963-7941-639F0133D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FC0E0-70A1-1E46-A100-456C64418E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221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2BEEFDC-A470-A614-16A8-A1580E223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4361ECA-9916-1AD8-094B-2C6133D94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E672B1-5443-E97A-6F25-CFBBDA134F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D624D-BC66-C442-B353-58588C69F2C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C255C7-7C8C-E248-46F3-3B23A8CF21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B7D7466-682C-D6E6-4066-71E9CAF3F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FC0E0-70A1-1E46-A100-456C64418E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2524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F64BDE-77B2-A4FA-3991-8A2724300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25D674-3474-41EC-E848-F1FFC73DB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856" y="3655967"/>
            <a:ext cx="4226944" cy="4351338"/>
          </a:xfrm>
        </p:spPr>
        <p:txBody>
          <a:bodyPr/>
          <a:lstStyle/>
          <a:p>
            <a:pPr marL="0" indent="0">
              <a:buNone/>
            </a:pPr>
            <a:r>
              <a:rPr lang="fr-MA" sz="1800" dirty="0">
                <a:effectLst/>
                <a:latin typeface="AgencyFB"/>
              </a:rPr>
              <a:t>22 cas de retour veineux pulmonaire anormal total soit 82% et 5 cas de retour veineux pulmonaire anormal partiel soit 18 %. </a:t>
            </a:r>
            <a:endParaRPr lang="fr-MA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83E91CD-7069-8B9A-869A-1391281A1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6954" y="1528035"/>
            <a:ext cx="6585190" cy="4811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6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502A44-6231-BEA2-D8B3-6D7DD3A77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7757F8-9346-6938-9248-FA250CAE8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56935"/>
            <a:ext cx="3502838" cy="3520027"/>
          </a:xfrm>
        </p:spPr>
        <p:txBody>
          <a:bodyPr/>
          <a:lstStyle/>
          <a:p>
            <a:r>
              <a:rPr lang="fr-MA" sz="1800" dirty="0">
                <a:effectLst/>
                <a:latin typeface="AgencyFB"/>
              </a:rPr>
              <a:t>Sur 22 cas ayant un RVPAT ; 11 patients </a:t>
            </a:r>
            <a:r>
              <a:rPr lang="fr-MA" sz="1800" dirty="0" err="1">
                <a:effectLst/>
                <a:latin typeface="AgencyFB"/>
              </a:rPr>
              <a:t>présentent</a:t>
            </a:r>
            <a:r>
              <a:rPr lang="fr-MA" sz="1800" dirty="0">
                <a:effectLst/>
                <a:latin typeface="AgencyFB"/>
              </a:rPr>
              <a:t> un RVPAT cardiaque soit 50%, 6 patients </a:t>
            </a:r>
            <a:r>
              <a:rPr lang="fr-MA" sz="1800" dirty="0" err="1">
                <a:effectLst/>
                <a:latin typeface="AgencyFB"/>
              </a:rPr>
              <a:t>présentent</a:t>
            </a:r>
            <a:r>
              <a:rPr lang="fr-MA" sz="1800" dirty="0">
                <a:effectLst/>
                <a:latin typeface="AgencyFB"/>
              </a:rPr>
              <a:t> un RVPAT supra- cardiaque soit 27%, 3 patients </a:t>
            </a:r>
            <a:r>
              <a:rPr lang="fr-MA" sz="1800" dirty="0" err="1">
                <a:effectLst/>
                <a:latin typeface="AgencyFB"/>
              </a:rPr>
              <a:t>présentent</a:t>
            </a:r>
            <a:r>
              <a:rPr lang="fr-MA" sz="1800" dirty="0">
                <a:effectLst/>
                <a:latin typeface="AgencyFB"/>
              </a:rPr>
              <a:t> un RVPAT </a:t>
            </a:r>
            <a:r>
              <a:rPr lang="fr-MA" sz="1800" dirty="0" err="1">
                <a:effectLst/>
                <a:latin typeface="AgencyFB"/>
              </a:rPr>
              <a:t>infracardiaque</a:t>
            </a:r>
            <a:r>
              <a:rPr lang="fr-MA" sz="1800" dirty="0">
                <a:effectLst/>
                <a:latin typeface="AgencyFB"/>
              </a:rPr>
              <a:t> soit 14%, et 2 patients ont un RVPAT mixte soit 9%. </a:t>
            </a:r>
            <a:endParaRPr lang="fr-MA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4F7141A-8B28-39EB-C907-ABA608047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038" y="1690688"/>
            <a:ext cx="7254901" cy="471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207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EA71C9-E8D3-AE2B-D166-B2466D553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870439-6A05-0DA8-326B-0554599261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MA" sz="1800" dirty="0">
                <a:effectLst/>
                <a:latin typeface="AgencyFB"/>
              </a:rPr>
              <a:t>5 patients </a:t>
            </a:r>
            <a:r>
              <a:rPr lang="fr-MA" sz="1800" dirty="0" err="1">
                <a:effectLst/>
                <a:latin typeface="AgencyFB"/>
              </a:rPr>
              <a:t>présentent</a:t>
            </a:r>
            <a:r>
              <a:rPr lang="fr-MA" sz="1800" dirty="0">
                <a:effectLst/>
                <a:latin typeface="AgencyFB"/>
              </a:rPr>
              <a:t> un RVPAP, 2 d’entre eux </a:t>
            </a:r>
            <a:r>
              <a:rPr lang="fr-MA" sz="1800" dirty="0" err="1">
                <a:effectLst/>
                <a:latin typeface="AgencyFB"/>
              </a:rPr>
              <a:t>présentent</a:t>
            </a:r>
            <a:r>
              <a:rPr lang="fr-MA" sz="1800" dirty="0">
                <a:effectLst/>
                <a:latin typeface="AgencyFB"/>
              </a:rPr>
              <a:t> l’anomalie de retour veineux et à droite et à gauche soit 40%. 5 patients sont porteurs de l’anomalie uniquement à droite soit 100%. Et aucun patient ne </a:t>
            </a:r>
            <a:r>
              <a:rPr lang="fr-MA" sz="1800" dirty="0" err="1">
                <a:effectLst/>
                <a:latin typeface="AgencyFB"/>
              </a:rPr>
              <a:t>présente</a:t>
            </a:r>
            <a:r>
              <a:rPr lang="fr-MA" sz="1800" dirty="0">
                <a:effectLst/>
                <a:latin typeface="AgencyFB"/>
              </a:rPr>
              <a:t> l’anomalie à gauche uniquement. </a:t>
            </a:r>
            <a:endParaRPr lang="fr-MA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3732D56-7BDD-59E7-410C-65B441D9C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321" y="3140015"/>
            <a:ext cx="7215015" cy="335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541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3ADDF4-7495-E304-83FB-76DA3F715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AA9EE5C-67C0-7763-ED6A-2C16949710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8784" y="2738588"/>
            <a:ext cx="3628955" cy="3977499"/>
          </a:xfrm>
          <a:prstGeom prst="rect">
            <a:avLst/>
          </a:prstGeom>
        </p:spPr>
      </p:pic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73822EB-FB08-01A2-7639-F3BB462680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80627" y="212095"/>
            <a:ext cx="4117687" cy="3825307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A840EE0-3068-6233-DA24-066C1BF00B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723" y="212095"/>
            <a:ext cx="5433204" cy="507886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8E12930-F37D-B2E6-0A7E-C6A0C6AD01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577" y="5042140"/>
            <a:ext cx="4824491" cy="181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828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2FFAF0-942B-4E1A-D837-A1BF77E47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13A48F-9091-A817-E2CB-F42010A9B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6979" y="3903932"/>
            <a:ext cx="2893769" cy="290515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96755C-45AD-E775-886D-85DEAF2C0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083464"/>
            <a:ext cx="3264900" cy="2725626"/>
          </a:xfrm>
          <a:prstGeom prst="rect">
            <a:avLst/>
          </a:prstGeom>
        </p:spPr>
      </p:pic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302C823-8345-A343-1933-1BD83ECA35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15974" y="350838"/>
            <a:ext cx="6158669" cy="3772588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F76DEB8-589C-7B6A-662B-E42E5DA02D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0070" y="902699"/>
            <a:ext cx="2634636" cy="306387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75BFAAB-7356-519D-2D81-8897AE7275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1149" y="3966574"/>
            <a:ext cx="4318479" cy="290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5803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113</Words>
  <Application>Microsoft Macintosh PowerPoint</Application>
  <PresentationFormat>Grand écran</PresentationFormat>
  <Paragraphs>3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AgencyFB</vt:lpstr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1</cp:revision>
  <dcterms:created xsi:type="dcterms:W3CDTF">2026-02-28T18:23:54Z</dcterms:created>
  <dcterms:modified xsi:type="dcterms:W3CDTF">2026-02-28T19:07:15Z</dcterms:modified>
</cp:coreProperties>
</file>