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390" r:id="rId2"/>
    <p:sldId id="312" r:id="rId3"/>
    <p:sldId id="400" r:id="rId4"/>
    <p:sldId id="382" r:id="rId5"/>
    <p:sldId id="265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093"/>
    <p:restoredTop sz="81088" autoAdjust="0"/>
  </p:normalViewPr>
  <p:slideViewPr>
    <p:cSldViewPr snapToGrid="0">
      <p:cViewPr varScale="1">
        <p:scale>
          <a:sx n="77" d="100"/>
          <a:sy n="77" d="100"/>
        </p:scale>
        <p:origin x="200" y="7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E74AE9-52CF-0C43-BA5E-9F94B423C8F5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89D14-AE98-D140-9474-8FD9B95DFE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297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889D14-AE98-D140-9474-8FD9B95DFE5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8046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Varices</a:t>
            </a:r>
            <a:r>
              <a:rPr lang="fr-FR" baseline="0" dirty="0"/>
              <a:t> ectopiques : TIPS seul 29% vs varices gastriques 6% à 11%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89D14-AE98-D140-9474-8FD9B95DFE5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628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GRIMM Eliane 15/01/1951, 6/12/2024</a:t>
            </a:r>
          </a:p>
          <a:p>
            <a:endParaRPr lang="fr-FR" dirty="0"/>
          </a:p>
          <a:p>
            <a:r>
              <a:rPr lang="fr-FR" dirty="0"/>
              <a:t>RENSEIGNEMENTS CLINIQUES</a:t>
            </a:r>
          </a:p>
          <a:p>
            <a:r>
              <a:rPr lang="fr-FR" dirty="0"/>
              <a:t>Embolisation de varices gastriques sur hypertension portale avec contre-indication au TIPS en raison </a:t>
            </a:r>
            <a:r>
              <a:rPr lang="fr-FR" dirty="0" err="1"/>
              <a:t>d¿une</a:t>
            </a:r>
            <a:r>
              <a:rPr lang="fr-FR" dirty="0"/>
              <a:t> encéphalopathie.</a:t>
            </a:r>
          </a:p>
          <a:p>
            <a:endParaRPr lang="fr-FR" dirty="0"/>
          </a:p>
          <a:p>
            <a:r>
              <a:rPr lang="fr-FR" dirty="0"/>
              <a:t>Sous sédation</a:t>
            </a:r>
          </a:p>
          <a:p>
            <a:r>
              <a:rPr lang="fr-FR" dirty="0"/>
              <a:t>Abord veineux fémoral commun bilatéral avec introducteur 9F à droite et 5F à gauche.</a:t>
            </a:r>
          </a:p>
          <a:p>
            <a:r>
              <a:rPr lang="fr-FR" dirty="0"/>
              <a:t>Cathétérisme de la veine rénale gauche puis la varice par sonde cobra 5F </a:t>
            </a:r>
          </a:p>
          <a:p>
            <a:r>
              <a:rPr lang="fr-FR" dirty="0"/>
              <a:t>Ensuite introducteur 7F long </a:t>
            </a:r>
            <a:r>
              <a:rPr lang="fr-FR" dirty="0" err="1"/>
              <a:t>Flexor</a:t>
            </a:r>
            <a:r>
              <a:rPr lang="fr-FR" dirty="0"/>
              <a:t> et cathétérisme à la sonde cobra 5F et au micro-cathéter </a:t>
            </a:r>
            <a:r>
              <a:rPr lang="fr-FR" dirty="0" err="1"/>
              <a:t>Progreat</a:t>
            </a:r>
            <a:r>
              <a:rPr lang="fr-FR" dirty="0"/>
              <a:t> 2.8 de la portion distale de la varice.</a:t>
            </a:r>
          </a:p>
          <a:p>
            <a:r>
              <a:rPr lang="fr-FR" dirty="0"/>
              <a:t>Mise en place plug AVP2 22mm de diamètre 18mm de hauteur </a:t>
            </a:r>
          </a:p>
          <a:p>
            <a:r>
              <a:rPr lang="fr-FR" dirty="0"/>
              <a:t>Puis embolisation au-delà du cordon variqueux par 6 fioles d'Onyx 34 jusqu'à remplissage satisfaisant.</a:t>
            </a:r>
          </a:p>
          <a:p>
            <a:r>
              <a:rPr lang="fr-FR" dirty="0"/>
              <a:t>Largage du plug et retrait du tout matériel.</a:t>
            </a:r>
          </a:p>
          <a:p>
            <a:endParaRPr lang="fr-FR" dirty="0"/>
          </a:p>
          <a:p>
            <a:r>
              <a:rPr lang="fr-FR" dirty="0"/>
              <a:t>Dr X. </a:t>
            </a:r>
            <a:r>
              <a:rPr lang="fr-FR" dirty="0" err="1"/>
              <a:t>ORRYDr</a:t>
            </a:r>
            <a:r>
              <a:rPr lang="fr-FR" dirty="0"/>
              <a:t>. G. ROBINO C. LEHMANN, IHN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89D14-AE98-D140-9474-8FD9B95DFE5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4142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Embolisations (ATO, RTO)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Chiffres devenir après RTO, ATO vs TIPS</a:t>
            </a:r>
          </a:p>
          <a:p>
            <a:pPr>
              <a:spcAft>
                <a:spcPts val="750"/>
              </a:spcAft>
            </a:pPr>
            <a:r>
              <a:rPr lang="fr-FR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 de traitement de la cause d’HTP</a:t>
            </a:r>
          </a:p>
          <a:p>
            <a:pPr>
              <a:spcAft>
                <a:spcPts val="750"/>
              </a:spcAft>
            </a:pPr>
            <a:r>
              <a:rPr lang="fr-FR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 de données claires sur le taux de récidive hémorragique (pas de traitement de la cause…)</a:t>
            </a:r>
          </a:p>
          <a:p>
            <a:pPr>
              <a:spcAft>
                <a:spcPts val="750"/>
              </a:spcAft>
            </a:pPr>
            <a:r>
              <a:rPr lang="fr-FR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 s’arrêter ?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DEAD-CE2A-B14D-86A0-DAB53C4E43A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2205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D2D555-85C4-7A2E-02B0-EB571D7BA6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44034E4-6041-F64C-51DE-9635D37FB3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5EA1A2-B323-E987-C12B-7B2022122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C846-51D3-954D-8718-031E10D9281E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2E7F88-C4F2-AAF0-BEEB-B38DC20BC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F9D8E8-0151-8200-AA04-874069629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EDB3-2248-9D4C-BB31-E2F09AAC95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996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2DE582-0EBA-3B63-04DF-04AB1C06C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D05B3E-DBC7-40A0-EA92-673ACB811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B278C5-7A60-1AE8-6AA0-CC40D4F16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C846-51D3-954D-8718-031E10D9281E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F3D943-FCD7-3B2D-4F2F-C8770C1F9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A2EADE-8F75-294B-808A-230EC0BAD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EDB3-2248-9D4C-BB31-E2F09AAC95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7564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580200-DED7-5A93-AB1F-FC3554C83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1114AF-E408-C090-D972-520BFE037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0AC7DE-E3CD-5BCC-59FD-25A82EDD1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C846-51D3-954D-8718-031E10D9281E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4F6B76-D676-9C57-7BA1-E2883679D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4FCE3A-3A75-C73F-9671-929B7325F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EDB3-2248-9D4C-BB31-E2F09AAC95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8078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E90C18-01A2-A3C3-895D-D3F06EDCB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12AE7D-A352-057F-7EBF-819DD3CC08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DF7C6B-2A2D-90AB-7109-A422CD64E0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2A3BC7B-3FD9-E58A-FD0D-2886F0873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C846-51D3-954D-8718-031E10D9281E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C4AA0EC-C131-C757-CE34-BE2D749EF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7CD18EC-EEDB-8205-6542-066A990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EDB3-2248-9D4C-BB31-E2F09AAC95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5578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860E94-B89C-3FC8-0671-82CEC309A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B64702-46EA-EEBC-5FFE-381A50F66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2F3203F-CDED-433F-BACA-F95560EB7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4A0A29-137E-0417-8C30-F3B90FE16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5EE9071-DE06-3A77-4178-B7A1A07F6B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8CD3B5F-E0FB-E529-C286-5FEF89E8E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C846-51D3-954D-8718-031E10D9281E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56C730E-883E-B4E7-B245-C40C2DD14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7999766-4753-ED40-FCB9-7EE9D3226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EDB3-2248-9D4C-BB31-E2F09AAC95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111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9601DA-9514-EDA4-0E8A-2705B0D7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F0E1178-A510-2FB3-71E9-86FEF496C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C846-51D3-954D-8718-031E10D9281E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796D96A-23E4-B233-E2B1-FE5DD419A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4DF296-F9E3-212F-7647-140D532BD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EDB3-2248-9D4C-BB31-E2F09AAC95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8952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E878DA-38C3-FAE9-A98D-5EA159C0A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C846-51D3-954D-8718-031E10D9281E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E3F6893-523E-02C1-F2AE-037A65BE3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3182E8-F113-98AD-ADAB-5C1A9D20A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EDB3-2248-9D4C-BB31-E2F09AAC95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4819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2ACC00-584A-2CFB-0AE9-BC6DB5416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26412D-05B0-F4AE-1C7A-0BA235314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C91EBE-118A-E014-6DEC-22B34595E0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8A3724-E202-BDE2-09E4-93C76640B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C846-51D3-954D-8718-031E10D9281E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18DA57-49BE-FFAF-C623-35430C918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FBA56F8-0F8D-6A3B-7EAA-E3D77DCB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EDB3-2248-9D4C-BB31-E2F09AAC95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214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F9C157-FA7E-1E65-CE6F-037C7F042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56B24C4-2E74-EDF2-8890-AFE2455932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EFDCFC6-6ACA-BCE3-EDA0-A21D34C939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8A21AA-A135-065D-4EBB-1841301A7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C846-51D3-954D-8718-031E10D9281E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A4C1ED2-3CAB-44C2-1636-52857A453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203097-7CF1-C04A-2E24-3DFC18249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EDB3-2248-9D4C-BB31-E2F09AAC95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8212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6F0FBC-EC03-996E-D23A-061D2CA16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B3FA60B-BDFF-9F28-B082-E3799FF90A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89FF70-1391-78AE-4B3D-6852CBE01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C846-51D3-954D-8718-031E10D9281E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4A8BF8-5D2B-569B-A931-FEB71581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64B879-5F34-0628-E61E-84E2306A1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EDB3-2248-9D4C-BB31-E2F09AAC95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0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35602AE-0FA2-38F4-956E-DF6A104BFC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8DA25CF-CC2E-6846-93B9-CDF7A43A77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D080807-FD0F-369E-8D4F-D8CEBD2A7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C846-51D3-954D-8718-031E10D9281E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428B76-FF26-A09D-DAA2-663839B48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DD2735-4A9F-6284-6CBB-6111E9642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BEDB3-2248-9D4C-BB31-E2F09AAC95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284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E40ABFC-F4EF-0E31-363A-7FC917F38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045692-F83E-CEF5-5B30-7D3C2F03C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898DEA-9A3D-38A5-9CB4-032226B722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79C846-51D3-954D-8718-031E10D9281E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A57651-1695-580F-9480-CF26CB1B92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06C64C-34CC-1A08-B6C1-920F27C10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2BEDB3-2248-9D4C-BB31-E2F09AAC95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66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tmp"/><Relationship Id="rId4" Type="http://schemas.openxmlformats.org/officeDocument/2006/relationships/image" Target="../media/image5.tm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3" Type="http://schemas.openxmlformats.org/officeDocument/2006/relationships/image" Target="../media/image7.tmp"/><Relationship Id="rId7" Type="http://schemas.openxmlformats.org/officeDocument/2006/relationships/image" Target="../media/image11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mp"/><Relationship Id="rId5" Type="http://schemas.openxmlformats.org/officeDocument/2006/relationships/image" Target="../media/image9.tmp"/><Relationship Id="rId4" Type="http://schemas.openxmlformats.org/officeDocument/2006/relationships/image" Target="../media/image8.tm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EA39CD2-B363-CD34-881C-CE3F15F984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2389040"/>
              </p:ext>
            </p:extLst>
          </p:nvPr>
        </p:nvGraphicFramePr>
        <p:xfrm>
          <a:off x="-1" y="1152893"/>
          <a:ext cx="12192001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961">
                  <a:extLst>
                    <a:ext uri="{9D8B030D-6E8A-4147-A177-3AD203B41FA5}">
                      <a16:colId xmlns:a16="http://schemas.microsoft.com/office/drawing/2014/main" val="2172506063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856609968"/>
                    </a:ext>
                  </a:extLst>
                </a:gridCol>
                <a:gridCol w="5105400">
                  <a:extLst>
                    <a:ext uri="{9D8B030D-6E8A-4147-A177-3AD203B41FA5}">
                      <a16:colId xmlns:a16="http://schemas.microsoft.com/office/drawing/2014/main" val="2822105632"/>
                    </a:ext>
                  </a:extLst>
                </a:gridCol>
              </a:tblGrid>
              <a:tr h="386766"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VARICES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SHUNT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794995"/>
                  </a:ext>
                </a:extLst>
              </a:tr>
              <a:tr h="968358">
                <a:tc>
                  <a:txBody>
                    <a:bodyPr/>
                    <a:lstStyle/>
                    <a:p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Définition et</a:t>
                      </a:r>
                    </a:p>
                    <a:p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Physiopathologie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Dilatations veineuses issues réseau portal, drainant vers circulation systémique via des voies collatérales </a:t>
                      </a: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préformées</a:t>
                      </a:r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(œsophagiennes, gastriques, rectales, ombilicales, etc.)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Mécanisme de </a:t>
                      </a: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dérivation compensatoire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Communication </a:t>
                      </a: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unique, franche et fonctionnelle</a:t>
                      </a:r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entre système porte et circulation systémique (veine cave, rénale, phrénique, azygos, etc.).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Spontanée</a:t>
                      </a:r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ou </a:t>
                      </a: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artificielle (TIPS)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Dérivation hémodynamique majeure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5121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Flux Doppler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Flux lent, turbulent, direction hépatofuge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Flux hépatofuge </a:t>
                      </a: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</a:t>
                      </a:r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parfois pulsé, avec vitesse élevée (souvent &gt; 15–20 cm/s)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7095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IRM/Scanner</a:t>
                      </a:r>
                    </a:p>
                    <a:p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Collatérales serpigineuses périphériques</a:t>
                      </a:r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 unique large</a:t>
                      </a:r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bien définie, reliant clairement les deux systèmes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043294"/>
                  </a:ext>
                </a:extLst>
              </a:tr>
              <a:tr h="386766">
                <a:tc>
                  <a:txBody>
                    <a:bodyPr/>
                    <a:lstStyle/>
                    <a:p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Complications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Hémorragie digestive </a:t>
                      </a:r>
                      <a:endParaRPr lang="fr-F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Encéphalopathie hépatique </a:t>
                      </a:r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(EH)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Hypoperfusion hépatique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938149"/>
                  </a:ext>
                </a:extLst>
              </a:tr>
              <a:tr h="386766">
                <a:tc>
                  <a:txBody>
                    <a:bodyPr/>
                    <a:lstStyle/>
                    <a:p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Traitement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BBNS, Endoscopie (ligature, colle)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TIPS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Observation si bien toléré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Embolisation sélective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052903"/>
                  </a:ext>
                </a:extLst>
              </a:tr>
            </a:tbl>
          </a:graphicData>
        </a:graphic>
      </p:graphicFrame>
      <p:sp>
        <p:nvSpPr>
          <p:cNvPr id="7" name="Titre 1">
            <a:extLst>
              <a:ext uri="{FF2B5EF4-FFF2-40B4-BE49-F238E27FC236}">
                <a16:creationId xmlns:a16="http://schemas.microsoft.com/office/drawing/2014/main" id="{ED036DFD-7C39-1000-048F-241264725A7A}"/>
              </a:ext>
            </a:extLst>
          </p:cNvPr>
          <p:cNvSpPr txBox="1">
            <a:spLocks/>
          </p:cNvSpPr>
          <p:nvPr/>
        </p:nvSpPr>
        <p:spPr>
          <a:xfrm>
            <a:off x="4142716" y="-105270"/>
            <a:ext cx="61510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VARICES vs SHUNT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AD679A1-0205-C0A9-28D2-D71577574A18}"/>
              </a:ext>
            </a:extLst>
          </p:cNvPr>
          <p:cNvSpPr txBox="1"/>
          <p:nvPr/>
        </p:nvSpPr>
        <p:spPr>
          <a:xfrm>
            <a:off x="441006" y="6167735"/>
            <a:ext cx="114157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eaLnBrk="1" fontAlgn="ctr" latinLnBrk="0" hangingPunct="1"/>
            <a:r>
              <a:rPr lang="fr-FR" sz="2000" b="1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TIPS (= shunt artificiel)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fr-FR" sz="2000" b="0" i="0" u="none" strike="no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Contrôle saignement ou ascite, mais risque d’encéphalopathie (20–40 %)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3509290" cy="161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466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10">
            <a:extLst>
              <a:ext uri="{FF2B5EF4-FFF2-40B4-BE49-F238E27FC236}">
                <a16:creationId xmlns:a16="http://schemas.microsoft.com/office/drawing/2014/main" id="{3863B62E-3D66-4BB7-AB92-FB2B516930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6" t="3000" r="4323" b="3796"/>
          <a:stretch/>
        </p:blipFill>
        <p:spPr>
          <a:xfrm>
            <a:off x="5229685" y="0"/>
            <a:ext cx="6962316" cy="509160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A9F3A5D-7DAE-8E70-E95C-00437BBC4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5964"/>
            <a:ext cx="6925902" cy="1220965"/>
          </a:xfrm>
        </p:spPr>
        <p:txBody>
          <a:bodyPr>
            <a:normAutofit fontScale="90000"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TIPS : Varices ectopiques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723D0D-B613-58A9-6ACA-4EB79BD2F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262" y="914248"/>
            <a:ext cx="6401180" cy="4384574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Plus fréquemment des récidives hémorragiques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même après 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TIPS réussi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Gradient Porto-Cave &lt; 12 </a:t>
            </a:r>
            <a:r>
              <a:rPr lang="fr-F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mmHg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 </a:t>
            </a:r>
            <a:r>
              <a:rPr lang="fr-FR" sz="1400" u="sng" dirty="0">
                <a:latin typeface="Arial" panose="020B0604020202020204" pitchFamily="34" charset="0"/>
                <a:cs typeface="Arial" panose="020B0604020202020204" pitchFamily="34" charset="0"/>
              </a:rPr>
              <a:t>Composants occlusifs locaux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Diminution taux de récidive hémorragique si ATO via la voie TIPS </a:t>
            </a:r>
          </a:p>
          <a:p>
            <a:pPr marL="228600" lvl="1">
              <a:lnSpc>
                <a:spcPct val="170000"/>
              </a:lnSpc>
              <a:spcBef>
                <a:spcPts val="1000"/>
              </a:spcBef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Sur 7 études (Parmi les 109 patients) : varices ectopiques traités par TIPS seul ou par TIPS avec embolisation. </a:t>
            </a:r>
          </a:p>
          <a:p>
            <a:pPr lvl="1">
              <a:lnSpc>
                <a:spcPct val="170000"/>
              </a:lnSpc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Taux de récidive hémorragique </a:t>
            </a:r>
          </a:p>
          <a:p>
            <a:pPr lvl="2">
              <a:lnSpc>
                <a:spcPct val="170000"/>
              </a:lnSpc>
            </a:pP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TIPS seul 29 %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(24 patients sur 82) </a:t>
            </a:r>
          </a:p>
          <a:p>
            <a:pPr lvl="2">
              <a:lnSpc>
                <a:spcPct val="170000"/>
              </a:lnSpc>
            </a:pP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TIPS + embolisation : 11 %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(3 patients sur 27)</a:t>
            </a:r>
          </a:p>
          <a:p>
            <a:pPr marL="0" indent="0">
              <a:lnSpc>
                <a:spcPct val="170000"/>
              </a:lnSpc>
              <a:buNone/>
            </a:pP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0823" y="5212858"/>
            <a:ext cx="10935598" cy="134806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fr-FR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Schéma thérapeutique proposé : </a:t>
            </a:r>
          </a:p>
          <a:p>
            <a:pPr>
              <a:lnSpc>
                <a:spcPct val="170000"/>
              </a:lnSpc>
            </a:pPr>
            <a:r>
              <a:rPr lang="fr-FR" sz="1600" u="sng" dirty="0">
                <a:latin typeface="Arial" panose="020B0604020202020204" pitchFamily="34" charset="0"/>
                <a:cs typeface="Arial" panose="020B0604020202020204" pitchFamily="34" charset="0"/>
              </a:rPr>
              <a:t>Varices gastro-œsophagiennes/ascite + varices ectopiques :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TIPS +++ (+/- ATO) </a:t>
            </a:r>
          </a:p>
          <a:p>
            <a:pPr>
              <a:lnSpc>
                <a:spcPct val="170000"/>
              </a:lnSpc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Si problème principal = </a:t>
            </a:r>
            <a:r>
              <a:rPr lang="fr-FR" sz="1600" u="sng" dirty="0">
                <a:latin typeface="Arial" panose="020B0604020202020204" pitchFamily="34" charset="0"/>
                <a:cs typeface="Arial" panose="020B0604020202020204" pitchFamily="34" charset="0"/>
              </a:rPr>
              <a:t>varices ectopiques + anatomie favorable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à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RTO ou ATO, peuvent être envisagés avant  TIPS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016475-4A17-16B6-FD71-EE388E9925CB}"/>
              </a:ext>
            </a:extLst>
          </p:cNvPr>
          <p:cNvSpPr txBox="1"/>
          <p:nvPr/>
        </p:nvSpPr>
        <p:spPr>
          <a:xfrm>
            <a:off x="0" y="6627199"/>
            <a:ext cx="1186140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Kim H-C et al. </a:t>
            </a:r>
            <a:r>
              <a:rPr lang="fr-FR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Interventional</a:t>
            </a:r>
            <a:r>
              <a:rPr lang="fr-FR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Radiology</a:t>
            </a:r>
            <a:r>
              <a:rPr lang="fr-FR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fr-FR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Bleeding</a:t>
            </a:r>
            <a:r>
              <a:rPr lang="fr-FR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Ectopic</a:t>
            </a:r>
            <a:r>
              <a:rPr lang="fr-FR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Varices: </a:t>
            </a:r>
            <a:r>
              <a:rPr lang="fr-FR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Individualized</a:t>
            </a:r>
            <a:r>
              <a:rPr lang="fr-FR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Approach</a:t>
            </a:r>
            <a:r>
              <a:rPr lang="fr-FR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  <a:r>
              <a:rPr lang="fr-FR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fr-FR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Vascular</a:t>
            </a:r>
            <a:r>
              <a:rPr lang="fr-FR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Anatomy</a:t>
            </a:r>
            <a:r>
              <a:rPr lang="fr-FR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sz="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Radiographics</a:t>
            </a:r>
            <a:r>
              <a:rPr lang="fr-FR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2024;44(8):e230140</a:t>
            </a:r>
            <a:r>
              <a:rPr lang="fr-FR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7469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Espace réservé du contenu 7" descr="Capture d’écran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9" b="12874"/>
          <a:stretch/>
        </p:blipFill>
        <p:spPr>
          <a:xfrm>
            <a:off x="5969587" y="0"/>
            <a:ext cx="4192108" cy="3791164"/>
          </a:xfrm>
        </p:spPr>
      </p:pic>
      <p:pic>
        <p:nvPicPr>
          <p:cNvPr id="6" name="Image 5" descr="Capture d’écra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1" b="10104"/>
          <a:stretch/>
        </p:blipFill>
        <p:spPr>
          <a:xfrm>
            <a:off x="8384291" y="3013120"/>
            <a:ext cx="3807710" cy="3844880"/>
          </a:xfrm>
          <a:prstGeom prst="rect">
            <a:avLst/>
          </a:prstGeom>
        </p:spPr>
      </p:pic>
      <p:pic>
        <p:nvPicPr>
          <p:cNvPr id="9" name="Image 8" descr="Capture d’écra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3" r="6881"/>
          <a:stretch/>
        </p:blipFill>
        <p:spPr>
          <a:xfrm>
            <a:off x="151" y="0"/>
            <a:ext cx="3914454" cy="3984806"/>
          </a:xfrm>
          <a:prstGeom prst="rect">
            <a:avLst/>
          </a:prstGeom>
        </p:spPr>
      </p:pic>
      <p:pic>
        <p:nvPicPr>
          <p:cNvPr id="10" name="Image 9" descr="Capture d’écra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52" t="17791" r="8229"/>
          <a:stretch/>
        </p:blipFill>
        <p:spPr>
          <a:xfrm>
            <a:off x="1756836" y="3052385"/>
            <a:ext cx="3760386" cy="380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575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apture d’écran">
            <a:extLst>
              <a:ext uri="{FF2B5EF4-FFF2-40B4-BE49-F238E27FC236}">
                <a16:creationId xmlns:a16="http://schemas.microsoft.com/office/drawing/2014/main" id="{F4DD03CC-997E-28EA-82F5-92D46DE67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48" y="3078075"/>
            <a:ext cx="5064010" cy="3779922"/>
          </a:xfrm>
          <a:prstGeom prst="rect">
            <a:avLst/>
          </a:prstGeom>
        </p:spPr>
      </p:pic>
      <p:pic>
        <p:nvPicPr>
          <p:cNvPr id="4" name="Image 3" descr="Capture d’écra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6" t="-1" b="2297"/>
          <a:stretch/>
        </p:blipFill>
        <p:spPr>
          <a:xfrm>
            <a:off x="0" y="0"/>
            <a:ext cx="2752144" cy="3089151"/>
          </a:xfrm>
          <a:prstGeom prst="rect">
            <a:avLst/>
          </a:prstGeom>
        </p:spPr>
      </p:pic>
      <p:pic>
        <p:nvPicPr>
          <p:cNvPr id="5" name="Image 4" descr="Capture d’écra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451" y="-1"/>
            <a:ext cx="4440657" cy="3089153"/>
          </a:xfrm>
          <a:prstGeom prst="rect">
            <a:avLst/>
          </a:prstGeom>
        </p:spPr>
      </p:pic>
      <p:pic>
        <p:nvPicPr>
          <p:cNvPr id="6" name="Image 5" descr="Capture d’écra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108" y="0"/>
            <a:ext cx="5010891" cy="3089151"/>
          </a:xfrm>
          <a:prstGeom prst="rect">
            <a:avLst/>
          </a:prstGeom>
        </p:spPr>
      </p:pic>
      <p:pic>
        <p:nvPicPr>
          <p:cNvPr id="11" name="Image 10" descr="Capture d’écra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8078"/>
            <a:ext cx="4569756" cy="3779922"/>
          </a:xfrm>
          <a:prstGeom prst="rect">
            <a:avLst/>
          </a:prstGeom>
        </p:spPr>
      </p:pic>
      <p:pic>
        <p:nvPicPr>
          <p:cNvPr id="2" name="Espace réservé du contenu 3" descr="Capture d’écran">
            <a:extLst>
              <a:ext uri="{FF2B5EF4-FFF2-40B4-BE49-F238E27FC236}">
                <a16:creationId xmlns:a16="http://schemas.microsoft.com/office/drawing/2014/main" id="{A5AF7F16-5063-1CC7-DD2D-59F9DF9904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40" y="3078075"/>
            <a:ext cx="4686220" cy="3779923"/>
          </a:xfrm>
        </p:spPr>
      </p:pic>
    </p:spTree>
    <p:extLst>
      <p:ext uri="{BB962C8B-B14F-4D97-AF65-F5344CB8AC3E}">
        <p14:creationId xmlns:p14="http://schemas.microsoft.com/office/powerpoint/2010/main" val="1756790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8890114-BA3F-688E-0763-689F91D2D7F8}"/>
              </a:ext>
            </a:extLst>
          </p:cNvPr>
          <p:cNvSpPr txBox="1"/>
          <p:nvPr/>
        </p:nvSpPr>
        <p:spPr>
          <a:xfrm>
            <a:off x="0" y="6536996"/>
            <a:ext cx="5134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1. García-</a:t>
            </a:r>
            <a:r>
              <a:rPr lang="fr-FR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Tsao</a:t>
            </a:r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 G et al. </a:t>
            </a:r>
            <a:r>
              <a:rPr lang="fr-FR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Hepatology</a:t>
            </a:r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. 2023;77:1641-1660.</a:t>
            </a:r>
          </a:p>
          <a:p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2. EASL </a:t>
            </a:r>
            <a:r>
              <a:rPr lang="fr-FR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Clinical</a:t>
            </a:r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 Practice Guidelines: Portal Hypertension. J </a:t>
            </a:r>
            <a:r>
              <a:rPr lang="fr-FR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Hepatol</a:t>
            </a:r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. 2025;82:1-42.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89A46A3-BF24-1500-18A2-C519CD4B7CD3}"/>
              </a:ext>
            </a:extLst>
          </p:cNvPr>
          <p:cNvSpPr txBox="1"/>
          <p:nvPr/>
        </p:nvSpPr>
        <p:spPr>
          <a:xfrm>
            <a:off x="8806825" y="6373773"/>
            <a:ext cx="609834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5. Sabri SS, Saad WE. </a:t>
            </a:r>
            <a:r>
              <a:rPr lang="fr-FR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Semin</a:t>
            </a:r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Intervent</a:t>
            </a:r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Radiol</a:t>
            </a:r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. 2011;28:303-313.</a:t>
            </a:r>
          </a:p>
          <a:p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6. Kim H-C et al. </a:t>
            </a:r>
            <a:r>
              <a:rPr lang="fr-FR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Radiographics</a:t>
            </a:r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. 2024;44(8):e230140.</a:t>
            </a:r>
          </a:p>
          <a:p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7 Watanabe N et al. J </a:t>
            </a:r>
            <a:r>
              <a:rPr lang="fr-FR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Gastroenterol</a:t>
            </a:r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. 1999;34:661-666.</a:t>
            </a:r>
          </a:p>
        </p:txBody>
      </p:sp>
      <p:graphicFrame>
        <p:nvGraphicFramePr>
          <p:cNvPr id="17" name="Espace réservé du contenu 16">
            <a:extLst>
              <a:ext uri="{FF2B5EF4-FFF2-40B4-BE49-F238E27FC236}">
                <a16:creationId xmlns:a16="http://schemas.microsoft.com/office/drawing/2014/main" id="{3F8EB549-1ED3-7B16-E7EE-CBE33E5CE9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2717230"/>
              </p:ext>
            </p:extLst>
          </p:nvPr>
        </p:nvGraphicFramePr>
        <p:xfrm>
          <a:off x="0" y="872074"/>
          <a:ext cx="12192000" cy="5481617"/>
        </p:xfrm>
        <a:graphic>
          <a:graphicData uri="http://schemas.openxmlformats.org/drawingml/2006/table">
            <a:tbl>
              <a:tblPr/>
              <a:tblGrid>
                <a:gridCol w="1716258">
                  <a:extLst>
                    <a:ext uri="{9D8B030D-6E8A-4147-A177-3AD203B41FA5}">
                      <a16:colId xmlns:a16="http://schemas.microsoft.com/office/drawing/2014/main" val="1899744230"/>
                    </a:ext>
                  </a:extLst>
                </a:gridCol>
                <a:gridCol w="2968284">
                  <a:extLst>
                    <a:ext uri="{9D8B030D-6E8A-4147-A177-3AD203B41FA5}">
                      <a16:colId xmlns:a16="http://schemas.microsoft.com/office/drawing/2014/main" val="1938262562"/>
                    </a:ext>
                  </a:extLst>
                </a:gridCol>
                <a:gridCol w="3410946">
                  <a:extLst>
                    <a:ext uri="{9D8B030D-6E8A-4147-A177-3AD203B41FA5}">
                      <a16:colId xmlns:a16="http://schemas.microsoft.com/office/drawing/2014/main" val="1155282148"/>
                    </a:ext>
                  </a:extLst>
                </a:gridCol>
                <a:gridCol w="4096512">
                  <a:extLst>
                    <a:ext uri="{9D8B030D-6E8A-4147-A177-3AD203B41FA5}">
                      <a16:colId xmlns:a16="http://schemas.microsoft.com/office/drawing/2014/main" val="3898828419"/>
                    </a:ext>
                  </a:extLst>
                </a:gridCol>
              </a:tblGrid>
              <a:tr h="56834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VARICES ŒSOPHAGIENNES</a:t>
                      </a:r>
                      <a:endParaRPr lang="fr-FR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VARICES GASTRIQUES (GOV2 / IGV1)</a:t>
                      </a:r>
                      <a:endParaRPr lang="fr-FR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VARICES ECTOPIQUES</a:t>
                      </a:r>
                      <a:endParaRPr lang="fr-F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8099078"/>
                  </a:ext>
                </a:extLst>
              </a:tr>
              <a:tr h="9357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Endoscopie seule</a:t>
                      </a:r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Contrôle </a:t>
                      </a: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80–90 %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>
                        <a:buNone/>
                      </a:pP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Récidive hémorragique </a:t>
                      </a: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20–30 %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fr-FR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Contrôle </a:t>
                      </a: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85–95 %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>
                        <a:buNone/>
                      </a:pP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Récidive </a:t>
                      </a: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10–30 %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fr-FR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1,2,3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Efficace surtout pour </a:t>
                      </a: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rectales/duodénales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(≈ </a:t>
                      </a: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70–80 %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 </a:t>
                      </a:r>
                    </a:p>
                    <a:p>
                      <a:pPr>
                        <a:buNone/>
                      </a:pP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Efficacité limitée pour autres sites, souvent impossible [</a:t>
                      </a:r>
                      <a:r>
                        <a:rPr lang="fr-FR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726471"/>
                  </a:ext>
                </a:extLst>
              </a:tr>
              <a:tr h="12536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TIPS seul</a:t>
                      </a:r>
                      <a:endParaRPr lang="fr-FR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Indiqué en cas d’échec/récidive 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 </a:t>
                      </a: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mortalité 6 sem. ≈ 10–12 %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récidive hémorragique </a:t>
                      </a: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20–30 %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fr-FR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p-TIPS (GAVAPROSEC 2025)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: </a:t>
                      </a: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survie à 1 an 77 % vs 37 % 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(endoscopie) [</a:t>
                      </a:r>
                      <a:r>
                        <a:rPr lang="fr-FR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</a:p>
                    <a:p>
                      <a:pPr>
                        <a:buNone/>
                      </a:pP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Récidive hémorragique à</a:t>
                      </a:r>
                      <a:r>
                        <a:rPr lang="fr-FR" sz="1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 an : </a:t>
                      </a: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6%</a:t>
                      </a: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Contrôle initial </a:t>
                      </a: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70–90 %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>
                        <a:buNone/>
                      </a:pP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Mais </a:t>
                      </a: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récidive hémorragique 29 %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(7 études, n=109) ; </a:t>
                      </a:r>
                      <a:r>
                        <a:rPr lang="fr-F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récidive possible si shunt local persistant [</a:t>
                      </a:r>
                      <a:r>
                        <a:rPr lang="fr-FR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fr-F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8589140"/>
                  </a:ext>
                </a:extLst>
              </a:tr>
              <a:tr h="7396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TIPS + RTO / ATO</a:t>
                      </a:r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Option si reflux gastrique ou shunt important [</a:t>
                      </a:r>
                      <a:r>
                        <a:rPr lang="fr-FR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Excellents résultats : </a:t>
                      </a:r>
                    </a:p>
                    <a:p>
                      <a:pPr>
                        <a:buNone/>
                      </a:pP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Contrôle &gt; 95 %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>
                        <a:buNone/>
                      </a:pP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Récidive </a:t>
                      </a: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5 %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>
                        <a:buNone/>
                      </a:pP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Mortalité </a:t>
                      </a: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10 %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fr-FR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b="1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Réduit la récidive</a:t>
                      </a:r>
                      <a:r>
                        <a:rPr lang="fr-FR" sz="14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: </a:t>
                      </a:r>
                      <a:r>
                        <a:rPr lang="fr-FR" sz="1400" b="1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11 %</a:t>
                      </a:r>
                      <a:r>
                        <a:rPr lang="fr-FR" sz="1400" b="0" u="non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; 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contrôle durable [</a:t>
                      </a:r>
                      <a:r>
                        <a:rPr lang="fr-FR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472710"/>
                  </a:ext>
                </a:extLst>
              </a:tr>
              <a:tr h="9110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RTO (rétrograde)</a:t>
                      </a:r>
                      <a:endParaRPr lang="fr-FR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Rarement indiqué</a:t>
                      </a: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 </a:t>
                      </a:r>
                      <a:r>
                        <a:rPr lang="fr-FR" sz="14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 veine efférente systémique identifiable 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endParaRPr lang="fr-FR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buNone/>
                      </a:pP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Contrôle &gt; 90 %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endParaRPr lang="fr-FR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buNone/>
                      </a:pP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Mortalité &lt; 5 % à 6 sem.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fr-FR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Curatif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 veine efférente </a:t>
                      </a:r>
                      <a:r>
                        <a:rPr lang="fr-FR" sz="1400" u="sng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cathéterisable</a:t>
                      </a:r>
                      <a:r>
                        <a:rPr lang="fr-FR" sz="14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</a:p>
                    <a:p>
                      <a:pPr>
                        <a:buNone/>
                      </a:pPr>
                      <a:r>
                        <a:rPr lang="fr-FR" sz="1400" b="1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Contrôle </a:t>
                      </a: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90 %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endParaRPr lang="fr-FR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buNone/>
                      </a:pP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Récidive &lt; 10 %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fr-FR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8948123"/>
                  </a:ext>
                </a:extLst>
              </a:tr>
              <a:tr h="9110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ATO (</a:t>
                      </a:r>
                      <a:r>
                        <a:rPr lang="fr-FR" sz="1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antégrade</a:t>
                      </a: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fr-F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—</a:t>
                      </a: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Alternative </a:t>
                      </a:r>
                      <a:r>
                        <a:rPr lang="fr-FR" sz="14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 absence d’accès efférent : 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Efficacité </a:t>
                      </a: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85–95 %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>
                        <a:buNone/>
                      </a:pP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mortalité &lt; 10 % à 1 an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fr-FR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Indiqué </a:t>
                      </a:r>
                      <a:r>
                        <a:rPr lang="fr-FR" sz="14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 </a:t>
                      </a:r>
                      <a:r>
                        <a:rPr lang="fr-FR" sz="1400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aucune veine efférente </a:t>
                      </a:r>
                      <a:r>
                        <a:rPr lang="fr-FR" sz="1400" b="0" u="sng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cathétérisable</a:t>
                      </a:r>
                      <a:r>
                        <a:rPr lang="fr-FR" sz="1400" b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400" b="1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ontrôle ≈ 85–95 %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>
                        <a:buNone/>
                      </a:pPr>
                      <a:r>
                        <a:rPr lang="fr-F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Récidive &lt; 15 %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fr-FR" sz="1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fr-F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</a:p>
                  </a:txBody>
                  <a:tcPr marL="48348" marR="48348" marT="24174" marB="241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01956"/>
                  </a:ext>
                </a:extLst>
              </a:tr>
            </a:tbl>
          </a:graphicData>
        </a:graphic>
      </p:graphicFrame>
      <p:sp>
        <p:nvSpPr>
          <p:cNvPr id="20" name="ZoneTexte 19">
            <a:extLst>
              <a:ext uri="{FF2B5EF4-FFF2-40B4-BE49-F238E27FC236}">
                <a16:creationId xmlns:a16="http://schemas.microsoft.com/office/drawing/2014/main" id="{38CBCF75-8EA8-61D6-C7E6-86AB7B51CA2A}"/>
              </a:ext>
            </a:extLst>
          </p:cNvPr>
          <p:cNvSpPr txBox="1"/>
          <p:nvPr/>
        </p:nvSpPr>
        <p:spPr>
          <a:xfrm>
            <a:off x="4265025" y="6532354"/>
            <a:ext cx="71410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fr-FR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Cervoni</a:t>
            </a:r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 J-P et al. Lancet </a:t>
            </a:r>
            <a:r>
              <a:rPr lang="fr-FR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Gastroenterol</a:t>
            </a:r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Hepatol</a:t>
            </a:r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. 2025;10:726-733 (GAVAPROSEC).</a:t>
            </a:r>
          </a:p>
          <a:p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fr-FR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Ninoi</a:t>
            </a:r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fr-FR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Radiology</a:t>
            </a:r>
            <a:r>
              <a:rPr lang="fr-FR" sz="900" i="1" dirty="0">
                <a:latin typeface="Arial" panose="020B0604020202020204" pitchFamily="34" charset="0"/>
                <a:cs typeface="Arial" panose="020B0604020202020204" pitchFamily="34" charset="0"/>
              </a:rPr>
              <a:t>. 2020;296:287-301.</a:t>
            </a:r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25628E21-8EE0-ACCC-33FD-D62B631F5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400" y="-226985"/>
            <a:ext cx="11034932" cy="1325563"/>
          </a:xfrm>
        </p:spPr>
        <p:txBody>
          <a:bodyPr/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TRAITEMENTS : SYNTHESE </a:t>
            </a:r>
          </a:p>
        </p:txBody>
      </p:sp>
    </p:spTree>
    <p:extLst>
      <p:ext uri="{BB962C8B-B14F-4D97-AF65-F5344CB8AC3E}">
        <p14:creationId xmlns:p14="http://schemas.microsoft.com/office/powerpoint/2010/main" val="31318523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FDA1B81-D99A-B346-B987-A99725EEDFAB}">
  <we:reference id="wa200005566" version="3.0.0.3" store="fr-FR" storeType="OMEX"/>
  <we:alternateReferences>
    <we:reference id="wa200005566" version="3.0.0.3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1208</TotalTime>
  <Words>849</Words>
  <Application>Microsoft Macintosh PowerPoint</Application>
  <PresentationFormat>Grand écran</PresentationFormat>
  <Paragraphs>108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Times New Roman</vt:lpstr>
      <vt:lpstr>Thème Office</vt:lpstr>
      <vt:lpstr>Présentation PowerPoint</vt:lpstr>
      <vt:lpstr>TIPS : Varices ectopiques</vt:lpstr>
      <vt:lpstr>Présentation PowerPoint</vt:lpstr>
      <vt:lpstr>Présentation PowerPoint</vt:lpstr>
      <vt:lpstr>TRAITEMENTS : SYNTHESE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Charles Lehmann</dc:creator>
  <cp:lastModifiedBy>Charles Lehmann</cp:lastModifiedBy>
  <cp:revision>96</cp:revision>
  <dcterms:created xsi:type="dcterms:W3CDTF">2025-10-22T08:05:33Z</dcterms:created>
  <dcterms:modified xsi:type="dcterms:W3CDTF">2026-03-06T22:39:03Z</dcterms:modified>
</cp:coreProperties>
</file>