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7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0" d="100"/>
          <a:sy n="50" d="100"/>
        </p:scale>
        <p:origin x="128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15879E-B4B8-4822-B226-F988F2A025D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0AB157B-24C4-491F-84C4-56E988EA7983}">
      <dgm:prSet/>
      <dgm:spPr/>
      <dgm:t>
        <a:bodyPr/>
        <a:lstStyle/>
        <a:p>
          <a:r>
            <a:rPr lang="fr-FR" b="0" i="0" baseline="0"/>
            <a:t>Proposer une check-list structurée pour la lecture du scanner abdominal</a:t>
          </a:r>
          <a:endParaRPr lang="en-US"/>
        </a:p>
      </dgm:t>
    </dgm:pt>
    <dgm:pt modelId="{C4AEF592-8351-4DCC-9FC3-E30A248993CA}" type="parTrans" cxnId="{292FF91D-67D0-4921-B802-5E23DB3543C1}">
      <dgm:prSet/>
      <dgm:spPr/>
      <dgm:t>
        <a:bodyPr/>
        <a:lstStyle/>
        <a:p>
          <a:endParaRPr lang="en-US"/>
        </a:p>
      </dgm:t>
    </dgm:pt>
    <dgm:pt modelId="{8BC1D60E-22DB-4245-B700-7FE6EEF88065}" type="sibTrans" cxnId="{292FF91D-67D0-4921-B802-5E23DB3543C1}">
      <dgm:prSet/>
      <dgm:spPr/>
      <dgm:t>
        <a:bodyPr/>
        <a:lstStyle/>
        <a:p>
          <a:endParaRPr lang="en-US"/>
        </a:p>
      </dgm:t>
    </dgm:pt>
    <dgm:pt modelId="{6921911B-8EF0-4B6C-B6BA-0B12FFF4A50B}">
      <dgm:prSet/>
      <dgm:spPr/>
      <dgm:t>
        <a:bodyPr/>
        <a:lstStyle/>
        <a:p>
          <a:r>
            <a:rPr lang="fr-FR" b="0" i="0" baseline="0"/>
            <a:t>Sécuriser l’interprétation en contexte de garde et de charge de travail élevée</a:t>
          </a:r>
          <a:endParaRPr lang="en-US"/>
        </a:p>
      </dgm:t>
    </dgm:pt>
    <dgm:pt modelId="{64EE2ACA-222B-4ED9-9548-312FA66450F1}" type="parTrans" cxnId="{BD86596C-47BF-4360-B182-A9D415B65432}">
      <dgm:prSet/>
      <dgm:spPr/>
      <dgm:t>
        <a:bodyPr/>
        <a:lstStyle/>
        <a:p>
          <a:endParaRPr lang="en-US"/>
        </a:p>
      </dgm:t>
    </dgm:pt>
    <dgm:pt modelId="{5711132C-5B9B-4DEB-80A7-F0594A057B24}" type="sibTrans" cxnId="{BD86596C-47BF-4360-B182-A9D415B65432}">
      <dgm:prSet/>
      <dgm:spPr/>
      <dgm:t>
        <a:bodyPr/>
        <a:lstStyle/>
        <a:p>
          <a:endParaRPr lang="en-US"/>
        </a:p>
      </dgm:t>
    </dgm:pt>
    <dgm:pt modelId="{933ACC0B-0C10-44B0-8DA2-8079EB29947E}">
      <dgm:prSet/>
      <dgm:spPr/>
      <dgm:t>
        <a:bodyPr/>
        <a:lstStyle/>
        <a:p>
          <a:r>
            <a:rPr lang="fr-FR" b="0" i="0" baseline="0"/>
            <a:t>Réduire les oublis anatomiques grâce à une approche systématique</a:t>
          </a:r>
          <a:endParaRPr lang="en-US"/>
        </a:p>
      </dgm:t>
    </dgm:pt>
    <dgm:pt modelId="{A3519E7A-BCA9-4CBB-B7EA-53AE526BD77C}" type="parTrans" cxnId="{A6B0A9E4-CC44-4152-B14A-490E61CD7713}">
      <dgm:prSet/>
      <dgm:spPr/>
      <dgm:t>
        <a:bodyPr/>
        <a:lstStyle/>
        <a:p>
          <a:endParaRPr lang="en-US"/>
        </a:p>
      </dgm:t>
    </dgm:pt>
    <dgm:pt modelId="{C6194D8B-B5AF-46DB-9220-4E9946875C24}" type="sibTrans" cxnId="{A6B0A9E4-CC44-4152-B14A-490E61CD7713}">
      <dgm:prSet/>
      <dgm:spPr/>
      <dgm:t>
        <a:bodyPr/>
        <a:lstStyle/>
        <a:p>
          <a:endParaRPr lang="en-US"/>
        </a:p>
      </dgm:t>
    </dgm:pt>
    <dgm:pt modelId="{8204F22A-2986-4CE7-819B-C80E991A2DA6}">
      <dgm:prSet/>
      <dgm:spPr/>
      <dgm:t>
        <a:bodyPr/>
        <a:lstStyle/>
        <a:p>
          <a:r>
            <a:rPr lang="fr-FR" b="0" i="0" baseline="0"/>
            <a:t>Détecter précocement les diagnostics graves (ischémie, perforation, hémorragie)</a:t>
          </a:r>
          <a:endParaRPr lang="en-US"/>
        </a:p>
      </dgm:t>
    </dgm:pt>
    <dgm:pt modelId="{3A81D4C2-46FA-47B7-A0BF-38F738F85A75}" type="parTrans" cxnId="{966E09CC-6E59-4028-A017-2772B652B825}">
      <dgm:prSet/>
      <dgm:spPr/>
      <dgm:t>
        <a:bodyPr/>
        <a:lstStyle/>
        <a:p>
          <a:endParaRPr lang="en-US"/>
        </a:p>
      </dgm:t>
    </dgm:pt>
    <dgm:pt modelId="{066E5DB3-1F14-400A-AEE1-5D07356AB3FF}" type="sibTrans" cxnId="{966E09CC-6E59-4028-A017-2772B652B825}">
      <dgm:prSet/>
      <dgm:spPr/>
      <dgm:t>
        <a:bodyPr/>
        <a:lstStyle/>
        <a:p>
          <a:endParaRPr lang="en-US"/>
        </a:p>
      </dgm:t>
    </dgm:pt>
    <dgm:pt modelId="{4C00E7A2-CEAA-4AAB-8F0A-1E0EBE606478}">
      <dgm:prSet/>
      <dgm:spPr/>
      <dgm:t>
        <a:bodyPr/>
        <a:lstStyle/>
        <a:p>
          <a:r>
            <a:rPr lang="fr-FR" b="0" i="0" baseline="0"/>
            <a:t>Harmoniser les pratiques entre internes et améliorer la qualité des comptes rendus</a:t>
          </a:r>
          <a:endParaRPr lang="en-US"/>
        </a:p>
      </dgm:t>
    </dgm:pt>
    <dgm:pt modelId="{1248E832-63E9-4894-9276-5FB990789295}" type="parTrans" cxnId="{14FC0B97-91E1-408D-966A-55D052794780}">
      <dgm:prSet/>
      <dgm:spPr/>
      <dgm:t>
        <a:bodyPr/>
        <a:lstStyle/>
        <a:p>
          <a:endParaRPr lang="en-US"/>
        </a:p>
      </dgm:t>
    </dgm:pt>
    <dgm:pt modelId="{1BB3E095-CF3C-4BE5-941D-A9C1F67EC097}" type="sibTrans" cxnId="{14FC0B97-91E1-408D-966A-55D052794780}">
      <dgm:prSet/>
      <dgm:spPr/>
      <dgm:t>
        <a:bodyPr/>
        <a:lstStyle/>
        <a:p>
          <a:endParaRPr lang="en-US"/>
        </a:p>
      </dgm:t>
    </dgm:pt>
    <dgm:pt modelId="{6334C90C-F579-4165-9B2B-67F07F0AF690}" type="pres">
      <dgm:prSet presAssocID="{E015879E-B4B8-4822-B226-F988F2A025DC}" presName="root" presStyleCnt="0">
        <dgm:presLayoutVars>
          <dgm:dir/>
          <dgm:resizeHandles val="exact"/>
        </dgm:presLayoutVars>
      </dgm:prSet>
      <dgm:spPr/>
    </dgm:pt>
    <dgm:pt modelId="{91EC7D44-10A2-4A32-9E90-350A583333D2}" type="pres">
      <dgm:prSet presAssocID="{50AB157B-24C4-491F-84C4-56E988EA7983}" presName="compNode" presStyleCnt="0"/>
      <dgm:spPr/>
    </dgm:pt>
    <dgm:pt modelId="{707820E9-AFF1-4FDE-8DC4-EAFBD69EE17D}" type="pres">
      <dgm:prSet presAssocID="{50AB157B-24C4-491F-84C4-56E988EA7983}" presName="bgRect" presStyleLbl="bgShp" presStyleIdx="0" presStyleCnt="5"/>
      <dgm:spPr/>
    </dgm:pt>
    <dgm:pt modelId="{84B306B7-2D3A-47A2-8A58-4E2F79FF8C8C}" type="pres">
      <dgm:prSet presAssocID="{50AB157B-24C4-491F-84C4-56E988EA798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de-barres"/>
        </a:ext>
      </dgm:extLst>
    </dgm:pt>
    <dgm:pt modelId="{5BDB4025-4C9A-4E72-993B-D7B4F5061DE1}" type="pres">
      <dgm:prSet presAssocID="{50AB157B-24C4-491F-84C4-56E988EA7983}" presName="spaceRect" presStyleCnt="0"/>
      <dgm:spPr/>
    </dgm:pt>
    <dgm:pt modelId="{1CA27947-4C1E-4130-A944-9350DAEA5FF5}" type="pres">
      <dgm:prSet presAssocID="{50AB157B-24C4-491F-84C4-56E988EA7983}" presName="parTx" presStyleLbl="revTx" presStyleIdx="0" presStyleCnt="5">
        <dgm:presLayoutVars>
          <dgm:chMax val="0"/>
          <dgm:chPref val="0"/>
        </dgm:presLayoutVars>
      </dgm:prSet>
      <dgm:spPr/>
    </dgm:pt>
    <dgm:pt modelId="{A4F94FD5-A759-44FD-9F75-F70637ACAB12}" type="pres">
      <dgm:prSet presAssocID="{8BC1D60E-22DB-4245-B700-7FE6EEF88065}" presName="sibTrans" presStyleCnt="0"/>
      <dgm:spPr/>
    </dgm:pt>
    <dgm:pt modelId="{6EBF5CFD-B258-404B-8DC1-CACD2777438E}" type="pres">
      <dgm:prSet presAssocID="{6921911B-8EF0-4B6C-B6BA-0B12FFF4A50B}" presName="compNode" presStyleCnt="0"/>
      <dgm:spPr/>
    </dgm:pt>
    <dgm:pt modelId="{0E4A493A-48FC-4EE0-A336-1ADC6EB0EF46}" type="pres">
      <dgm:prSet presAssocID="{6921911B-8EF0-4B6C-B6BA-0B12FFF4A50B}" presName="bgRect" presStyleLbl="bgShp" presStyleIdx="1" presStyleCnt="5"/>
      <dgm:spPr/>
    </dgm:pt>
    <dgm:pt modelId="{F1FBFF70-AE3D-4E1B-9F02-E762629D5095}" type="pres">
      <dgm:prSet presAssocID="{6921911B-8EF0-4B6C-B6BA-0B12FFF4A50B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F0E94F28-65F5-4485-B974-E14C3E00005B}" type="pres">
      <dgm:prSet presAssocID="{6921911B-8EF0-4B6C-B6BA-0B12FFF4A50B}" presName="spaceRect" presStyleCnt="0"/>
      <dgm:spPr/>
    </dgm:pt>
    <dgm:pt modelId="{72AEE9FB-7B05-4B3E-BE02-85F6683A6FBE}" type="pres">
      <dgm:prSet presAssocID="{6921911B-8EF0-4B6C-B6BA-0B12FFF4A50B}" presName="parTx" presStyleLbl="revTx" presStyleIdx="1" presStyleCnt="5">
        <dgm:presLayoutVars>
          <dgm:chMax val="0"/>
          <dgm:chPref val="0"/>
        </dgm:presLayoutVars>
      </dgm:prSet>
      <dgm:spPr/>
    </dgm:pt>
    <dgm:pt modelId="{56F984AB-3521-4897-A017-A3DA7BE461A8}" type="pres">
      <dgm:prSet presAssocID="{5711132C-5B9B-4DEB-80A7-F0594A057B24}" presName="sibTrans" presStyleCnt="0"/>
      <dgm:spPr/>
    </dgm:pt>
    <dgm:pt modelId="{0BF0B835-7375-4368-A681-A2BCDF1F25D8}" type="pres">
      <dgm:prSet presAssocID="{933ACC0B-0C10-44B0-8DA2-8079EB29947E}" presName="compNode" presStyleCnt="0"/>
      <dgm:spPr/>
    </dgm:pt>
    <dgm:pt modelId="{08EA251D-EBCC-4016-84AA-39B311BCC7D7}" type="pres">
      <dgm:prSet presAssocID="{933ACC0B-0C10-44B0-8DA2-8079EB29947E}" presName="bgRect" presStyleLbl="bgShp" presStyleIdx="2" presStyleCnt="5"/>
      <dgm:spPr/>
    </dgm:pt>
    <dgm:pt modelId="{0BF706E7-0DBD-4FEA-9202-A847B41D3B86}" type="pres">
      <dgm:prSet presAssocID="{933ACC0B-0C10-44B0-8DA2-8079EB29947E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épéter"/>
        </a:ext>
      </dgm:extLst>
    </dgm:pt>
    <dgm:pt modelId="{0AD8A5CB-6DBC-43F8-A9BC-5BBC7BCF4000}" type="pres">
      <dgm:prSet presAssocID="{933ACC0B-0C10-44B0-8DA2-8079EB29947E}" presName="spaceRect" presStyleCnt="0"/>
      <dgm:spPr/>
    </dgm:pt>
    <dgm:pt modelId="{4973C4D6-2702-4C4A-B902-2226739FFAE7}" type="pres">
      <dgm:prSet presAssocID="{933ACC0B-0C10-44B0-8DA2-8079EB29947E}" presName="parTx" presStyleLbl="revTx" presStyleIdx="2" presStyleCnt="5">
        <dgm:presLayoutVars>
          <dgm:chMax val="0"/>
          <dgm:chPref val="0"/>
        </dgm:presLayoutVars>
      </dgm:prSet>
      <dgm:spPr/>
    </dgm:pt>
    <dgm:pt modelId="{41707DA9-302A-4F68-81F3-CD19D973AF95}" type="pres">
      <dgm:prSet presAssocID="{C6194D8B-B5AF-46DB-9220-4E9946875C24}" presName="sibTrans" presStyleCnt="0"/>
      <dgm:spPr/>
    </dgm:pt>
    <dgm:pt modelId="{C1D5E12B-F16E-423F-886A-145577D3A6E7}" type="pres">
      <dgm:prSet presAssocID="{8204F22A-2986-4CE7-819B-C80E991A2DA6}" presName="compNode" presStyleCnt="0"/>
      <dgm:spPr/>
    </dgm:pt>
    <dgm:pt modelId="{CB7C483D-9C3C-4D1D-A182-8E5BED3020C9}" type="pres">
      <dgm:prSet presAssocID="{8204F22A-2986-4CE7-819B-C80E991A2DA6}" presName="bgRect" presStyleLbl="bgShp" presStyleIdx="3" presStyleCnt="5"/>
      <dgm:spPr/>
    </dgm:pt>
    <dgm:pt modelId="{CC792879-4DCA-48F7-AD5A-6EBCDC1576AB}" type="pres">
      <dgm:prSet presAssocID="{8204F22A-2986-4CE7-819B-C80E991A2DA6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éthoscope"/>
        </a:ext>
      </dgm:extLst>
    </dgm:pt>
    <dgm:pt modelId="{B1C2AE0D-8EE6-44EF-A432-46836C581BC9}" type="pres">
      <dgm:prSet presAssocID="{8204F22A-2986-4CE7-819B-C80E991A2DA6}" presName="spaceRect" presStyleCnt="0"/>
      <dgm:spPr/>
    </dgm:pt>
    <dgm:pt modelId="{E40F6555-B7B3-49E3-BC83-481E91A1A6F6}" type="pres">
      <dgm:prSet presAssocID="{8204F22A-2986-4CE7-819B-C80E991A2DA6}" presName="parTx" presStyleLbl="revTx" presStyleIdx="3" presStyleCnt="5">
        <dgm:presLayoutVars>
          <dgm:chMax val="0"/>
          <dgm:chPref val="0"/>
        </dgm:presLayoutVars>
      </dgm:prSet>
      <dgm:spPr/>
    </dgm:pt>
    <dgm:pt modelId="{336DCC71-85C1-4D92-997F-5040CE80BA27}" type="pres">
      <dgm:prSet presAssocID="{066E5DB3-1F14-400A-AEE1-5D07356AB3FF}" presName="sibTrans" presStyleCnt="0"/>
      <dgm:spPr/>
    </dgm:pt>
    <dgm:pt modelId="{EAB1F998-A5C1-4A69-8FB0-E21E62D96669}" type="pres">
      <dgm:prSet presAssocID="{4C00E7A2-CEAA-4AAB-8F0A-1E0EBE606478}" presName="compNode" presStyleCnt="0"/>
      <dgm:spPr/>
    </dgm:pt>
    <dgm:pt modelId="{B8D8DE16-E7E1-46B8-9064-32729D4FEA5A}" type="pres">
      <dgm:prSet presAssocID="{4C00E7A2-CEAA-4AAB-8F0A-1E0EBE606478}" presName="bgRect" presStyleLbl="bgShp" presStyleIdx="4" presStyleCnt="5"/>
      <dgm:spPr/>
    </dgm:pt>
    <dgm:pt modelId="{AE0DA861-162C-4AB1-8817-AEB61C042C09}" type="pres">
      <dgm:prSet presAssocID="{4C00E7A2-CEAA-4AAB-8F0A-1E0EBE606478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ignée de main"/>
        </a:ext>
      </dgm:extLst>
    </dgm:pt>
    <dgm:pt modelId="{74608539-FB73-48D8-A341-D638F7804369}" type="pres">
      <dgm:prSet presAssocID="{4C00E7A2-CEAA-4AAB-8F0A-1E0EBE606478}" presName="spaceRect" presStyleCnt="0"/>
      <dgm:spPr/>
    </dgm:pt>
    <dgm:pt modelId="{E31BF279-C26A-4902-B71A-0FC3670EDF7C}" type="pres">
      <dgm:prSet presAssocID="{4C00E7A2-CEAA-4AAB-8F0A-1E0EBE606478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406CEE0B-6392-452D-9346-02105A719954}" type="presOf" srcId="{E015879E-B4B8-4822-B226-F988F2A025DC}" destId="{6334C90C-F579-4165-9B2B-67F07F0AF690}" srcOrd="0" destOrd="0" presId="urn:microsoft.com/office/officeart/2018/2/layout/IconVerticalSolidList"/>
    <dgm:cxn modelId="{292FF91D-67D0-4921-B802-5E23DB3543C1}" srcId="{E015879E-B4B8-4822-B226-F988F2A025DC}" destId="{50AB157B-24C4-491F-84C4-56E988EA7983}" srcOrd="0" destOrd="0" parTransId="{C4AEF592-8351-4DCC-9FC3-E30A248993CA}" sibTransId="{8BC1D60E-22DB-4245-B700-7FE6EEF88065}"/>
    <dgm:cxn modelId="{63E57A39-93AE-411D-BFAE-67C133A7C5A2}" type="presOf" srcId="{933ACC0B-0C10-44B0-8DA2-8079EB29947E}" destId="{4973C4D6-2702-4C4A-B902-2226739FFAE7}" srcOrd="0" destOrd="0" presId="urn:microsoft.com/office/officeart/2018/2/layout/IconVerticalSolidList"/>
    <dgm:cxn modelId="{BD86596C-47BF-4360-B182-A9D415B65432}" srcId="{E015879E-B4B8-4822-B226-F988F2A025DC}" destId="{6921911B-8EF0-4B6C-B6BA-0B12FFF4A50B}" srcOrd="1" destOrd="0" parTransId="{64EE2ACA-222B-4ED9-9548-312FA66450F1}" sibTransId="{5711132C-5B9B-4DEB-80A7-F0594A057B24}"/>
    <dgm:cxn modelId="{9D878A73-BA1F-4CF0-83D8-D251430BA47A}" type="presOf" srcId="{4C00E7A2-CEAA-4AAB-8F0A-1E0EBE606478}" destId="{E31BF279-C26A-4902-B71A-0FC3670EDF7C}" srcOrd="0" destOrd="0" presId="urn:microsoft.com/office/officeart/2018/2/layout/IconVerticalSolidList"/>
    <dgm:cxn modelId="{4C341785-4E7E-47FD-B74C-76A55E0206BA}" type="presOf" srcId="{8204F22A-2986-4CE7-819B-C80E991A2DA6}" destId="{E40F6555-B7B3-49E3-BC83-481E91A1A6F6}" srcOrd="0" destOrd="0" presId="urn:microsoft.com/office/officeart/2018/2/layout/IconVerticalSolidList"/>
    <dgm:cxn modelId="{14FC0B97-91E1-408D-966A-55D052794780}" srcId="{E015879E-B4B8-4822-B226-F988F2A025DC}" destId="{4C00E7A2-CEAA-4AAB-8F0A-1E0EBE606478}" srcOrd="4" destOrd="0" parTransId="{1248E832-63E9-4894-9276-5FB990789295}" sibTransId="{1BB3E095-CF3C-4BE5-941D-A9C1F67EC097}"/>
    <dgm:cxn modelId="{665F84AC-B73D-416B-9B5C-2E5E85507E34}" type="presOf" srcId="{50AB157B-24C4-491F-84C4-56E988EA7983}" destId="{1CA27947-4C1E-4130-A944-9350DAEA5FF5}" srcOrd="0" destOrd="0" presId="urn:microsoft.com/office/officeart/2018/2/layout/IconVerticalSolidList"/>
    <dgm:cxn modelId="{966E09CC-6E59-4028-A017-2772B652B825}" srcId="{E015879E-B4B8-4822-B226-F988F2A025DC}" destId="{8204F22A-2986-4CE7-819B-C80E991A2DA6}" srcOrd="3" destOrd="0" parTransId="{3A81D4C2-46FA-47B7-A0BF-38F738F85A75}" sibTransId="{066E5DB3-1F14-400A-AEE1-5D07356AB3FF}"/>
    <dgm:cxn modelId="{A6B0A9E4-CC44-4152-B14A-490E61CD7713}" srcId="{E015879E-B4B8-4822-B226-F988F2A025DC}" destId="{933ACC0B-0C10-44B0-8DA2-8079EB29947E}" srcOrd="2" destOrd="0" parTransId="{A3519E7A-BCA9-4CBB-B7EA-53AE526BD77C}" sibTransId="{C6194D8B-B5AF-46DB-9220-4E9946875C24}"/>
    <dgm:cxn modelId="{16A123E9-9054-4237-BED8-72ABF0800F06}" type="presOf" srcId="{6921911B-8EF0-4B6C-B6BA-0B12FFF4A50B}" destId="{72AEE9FB-7B05-4B3E-BE02-85F6683A6FBE}" srcOrd="0" destOrd="0" presId="urn:microsoft.com/office/officeart/2018/2/layout/IconVerticalSolidList"/>
    <dgm:cxn modelId="{A3B50E7C-3231-4F7F-8318-723A8540153E}" type="presParOf" srcId="{6334C90C-F579-4165-9B2B-67F07F0AF690}" destId="{91EC7D44-10A2-4A32-9E90-350A583333D2}" srcOrd="0" destOrd="0" presId="urn:microsoft.com/office/officeart/2018/2/layout/IconVerticalSolidList"/>
    <dgm:cxn modelId="{062D4118-C7AC-4F22-B05B-74D914AAD0F4}" type="presParOf" srcId="{91EC7D44-10A2-4A32-9E90-350A583333D2}" destId="{707820E9-AFF1-4FDE-8DC4-EAFBD69EE17D}" srcOrd="0" destOrd="0" presId="urn:microsoft.com/office/officeart/2018/2/layout/IconVerticalSolidList"/>
    <dgm:cxn modelId="{88A81DD9-75B0-43C0-8B12-078AF49B5C02}" type="presParOf" srcId="{91EC7D44-10A2-4A32-9E90-350A583333D2}" destId="{84B306B7-2D3A-47A2-8A58-4E2F79FF8C8C}" srcOrd="1" destOrd="0" presId="urn:microsoft.com/office/officeart/2018/2/layout/IconVerticalSolidList"/>
    <dgm:cxn modelId="{D8E3BB6A-10EF-4E11-8006-FFF5E9AC778F}" type="presParOf" srcId="{91EC7D44-10A2-4A32-9E90-350A583333D2}" destId="{5BDB4025-4C9A-4E72-993B-D7B4F5061DE1}" srcOrd="2" destOrd="0" presId="urn:microsoft.com/office/officeart/2018/2/layout/IconVerticalSolidList"/>
    <dgm:cxn modelId="{CFA743AF-3DB5-46CD-9B0B-D7DFF565B884}" type="presParOf" srcId="{91EC7D44-10A2-4A32-9E90-350A583333D2}" destId="{1CA27947-4C1E-4130-A944-9350DAEA5FF5}" srcOrd="3" destOrd="0" presId="urn:microsoft.com/office/officeart/2018/2/layout/IconVerticalSolidList"/>
    <dgm:cxn modelId="{906EDD62-6767-4E8E-B8EB-275A91650A45}" type="presParOf" srcId="{6334C90C-F579-4165-9B2B-67F07F0AF690}" destId="{A4F94FD5-A759-44FD-9F75-F70637ACAB12}" srcOrd="1" destOrd="0" presId="urn:microsoft.com/office/officeart/2018/2/layout/IconVerticalSolidList"/>
    <dgm:cxn modelId="{299E3175-D23F-4CB9-A930-CC1421828DAF}" type="presParOf" srcId="{6334C90C-F579-4165-9B2B-67F07F0AF690}" destId="{6EBF5CFD-B258-404B-8DC1-CACD2777438E}" srcOrd="2" destOrd="0" presId="urn:microsoft.com/office/officeart/2018/2/layout/IconVerticalSolidList"/>
    <dgm:cxn modelId="{DE551658-F943-458C-81CC-C2F15AFE243E}" type="presParOf" srcId="{6EBF5CFD-B258-404B-8DC1-CACD2777438E}" destId="{0E4A493A-48FC-4EE0-A336-1ADC6EB0EF46}" srcOrd="0" destOrd="0" presId="urn:microsoft.com/office/officeart/2018/2/layout/IconVerticalSolidList"/>
    <dgm:cxn modelId="{9B77595C-1BC0-450B-B4E4-EDC777ED22F1}" type="presParOf" srcId="{6EBF5CFD-B258-404B-8DC1-CACD2777438E}" destId="{F1FBFF70-AE3D-4E1B-9F02-E762629D5095}" srcOrd="1" destOrd="0" presId="urn:microsoft.com/office/officeart/2018/2/layout/IconVerticalSolidList"/>
    <dgm:cxn modelId="{A75B1C1A-E63B-459D-87FB-A4C65F23CA2D}" type="presParOf" srcId="{6EBF5CFD-B258-404B-8DC1-CACD2777438E}" destId="{F0E94F28-65F5-4485-B974-E14C3E00005B}" srcOrd="2" destOrd="0" presId="urn:microsoft.com/office/officeart/2018/2/layout/IconVerticalSolidList"/>
    <dgm:cxn modelId="{FBF668D9-5B65-4401-874B-5FE2B5E5A065}" type="presParOf" srcId="{6EBF5CFD-B258-404B-8DC1-CACD2777438E}" destId="{72AEE9FB-7B05-4B3E-BE02-85F6683A6FBE}" srcOrd="3" destOrd="0" presId="urn:microsoft.com/office/officeart/2018/2/layout/IconVerticalSolidList"/>
    <dgm:cxn modelId="{E32E5F4D-149B-45FE-A50E-DB2EA239ADE0}" type="presParOf" srcId="{6334C90C-F579-4165-9B2B-67F07F0AF690}" destId="{56F984AB-3521-4897-A017-A3DA7BE461A8}" srcOrd="3" destOrd="0" presId="urn:microsoft.com/office/officeart/2018/2/layout/IconVerticalSolidList"/>
    <dgm:cxn modelId="{46F48460-23CE-4952-ADD3-B6EA9BF407D7}" type="presParOf" srcId="{6334C90C-F579-4165-9B2B-67F07F0AF690}" destId="{0BF0B835-7375-4368-A681-A2BCDF1F25D8}" srcOrd="4" destOrd="0" presId="urn:microsoft.com/office/officeart/2018/2/layout/IconVerticalSolidList"/>
    <dgm:cxn modelId="{8386F4C5-803A-4040-A5EA-05B93F8483C7}" type="presParOf" srcId="{0BF0B835-7375-4368-A681-A2BCDF1F25D8}" destId="{08EA251D-EBCC-4016-84AA-39B311BCC7D7}" srcOrd="0" destOrd="0" presId="urn:microsoft.com/office/officeart/2018/2/layout/IconVerticalSolidList"/>
    <dgm:cxn modelId="{E862687D-B6AA-4764-B5F1-C9FD7B129393}" type="presParOf" srcId="{0BF0B835-7375-4368-A681-A2BCDF1F25D8}" destId="{0BF706E7-0DBD-4FEA-9202-A847B41D3B86}" srcOrd="1" destOrd="0" presId="urn:microsoft.com/office/officeart/2018/2/layout/IconVerticalSolidList"/>
    <dgm:cxn modelId="{35B5C6C1-4789-4AED-B33D-F607ECE34516}" type="presParOf" srcId="{0BF0B835-7375-4368-A681-A2BCDF1F25D8}" destId="{0AD8A5CB-6DBC-43F8-A9BC-5BBC7BCF4000}" srcOrd="2" destOrd="0" presId="urn:microsoft.com/office/officeart/2018/2/layout/IconVerticalSolidList"/>
    <dgm:cxn modelId="{0923466B-1519-462D-97D6-A18C352ED0BF}" type="presParOf" srcId="{0BF0B835-7375-4368-A681-A2BCDF1F25D8}" destId="{4973C4D6-2702-4C4A-B902-2226739FFAE7}" srcOrd="3" destOrd="0" presId="urn:microsoft.com/office/officeart/2018/2/layout/IconVerticalSolidList"/>
    <dgm:cxn modelId="{158E23DB-4805-43AF-9C90-A8E0C8059A84}" type="presParOf" srcId="{6334C90C-F579-4165-9B2B-67F07F0AF690}" destId="{41707DA9-302A-4F68-81F3-CD19D973AF95}" srcOrd="5" destOrd="0" presId="urn:microsoft.com/office/officeart/2018/2/layout/IconVerticalSolidList"/>
    <dgm:cxn modelId="{E9E2A195-B57C-4BF5-A966-E66331439FEE}" type="presParOf" srcId="{6334C90C-F579-4165-9B2B-67F07F0AF690}" destId="{C1D5E12B-F16E-423F-886A-145577D3A6E7}" srcOrd="6" destOrd="0" presId="urn:microsoft.com/office/officeart/2018/2/layout/IconVerticalSolidList"/>
    <dgm:cxn modelId="{F1A30915-4290-4434-94C0-A07905D53A0D}" type="presParOf" srcId="{C1D5E12B-F16E-423F-886A-145577D3A6E7}" destId="{CB7C483D-9C3C-4D1D-A182-8E5BED3020C9}" srcOrd="0" destOrd="0" presId="urn:microsoft.com/office/officeart/2018/2/layout/IconVerticalSolidList"/>
    <dgm:cxn modelId="{1E0D5531-4599-4358-AEC4-2B8FCF5E9862}" type="presParOf" srcId="{C1D5E12B-F16E-423F-886A-145577D3A6E7}" destId="{CC792879-4DCA-48F7-AD5A-6EBCDC1576AB}" srcOrd="1" destOrd="0" presId="urn:microsoft.com/office/officeart/2018/2/layout/IconVerticalSolidList"/>
    <dgm:cxn modelId="{F455AA31-1D5D-4CD3-9893-57FF008118C2}" type="presParOf" srcId="{C1D5E12B-F16E-423F-886A-145577D3A6E7}" destId="{B1C2AE0D-8EE6-44EF-A432-46836C581BC9}" srcOrd="2" destOrd="0" presId="urn:microsoft.com/office/officeart/2018/2/layout/IconVerticalSolidList"/>
    <dgm:cxn modelId="{8A85331E-0369-42B5-AD7D-219AD38DB4A6}" type="presParOf" srcId="{C1D5E12B-F16E-423F-886A-145577D3A6E7}" destId="{E40F6555-B7B3-49E3-BC83-481E91A1A6F6}" srcOrd="3" destOrd="0" presId="urn:microsoft.com/office/officeart/2018/2/layout/IconVerticalSolidList"/>
    <dgm:cxn modelId="{791A43EC-1904-4FD3-BB7E-2A4C19D3182B}" type="presParOf" srcId="{6334C90C-F579-4165-9B2B-67F07F0AF690}" destId="{336DCC71-85C1-4D92-997F-5040CE80BA27}" srcOrd="7" destOrd="0" presId="urn:microsoft.com/office/officeart/2018/2/layout/IconVerticalSolidList"/>
    <dgm:cxn modelId="{34444D7A-5CF3-4BE3-AF4D-083B5186DD08}" type="presParOf" srcId="{6334C90C-F579-4165-9B2B-67F07F0AF690}" destId="{EAB1F998-A5C1-4A69-8FB0-E21E62D96669}" srcOrd="8" destOrd="0" presId="urn:microsoft.com/office/officeart/2018/2/layout/IconVerticalSolidList"/>
    <dgm:cxn modelId="{535BEA0F-04AD-4EB2-87C6-85B22C2006FE}" type="presParOf" srcId="{EAB1F998-A5C1-4A69-8FB0-E21E62D96669}" destId="{B8D8DE16-E7E1-46B8-9064-32729D4FEA5A}" srcOrd="0" destOrd="0" presId="urn:microsoft.com/office/officeart/2018/2/layout/IconVerticalSolidList"/>
    <dgm:cxn modelId="{184FBF76-1302-48A7-B596-6D3697ADE30A}" type="presParOf" srcId="{EAB1F998-A5C1-4A69-8FB0-E21E62D96669}" destId="{AE0DA861-162C-4AB1-8817-AEB61C042C09}" srcOrd="1" destOrd="0" presId="urn:microsoft.com/office/officeart/2018/2/layout/IconVerticalSolidList"/>
    <dgm:cxn modelId="{78E18E9C-D8E2-4CED-B0CD-70E63F922414}" type="presParOf" srcId="{EAB1F998-A5C1-4A69-8FB0-E21E62D96669}" destId="{74608539-FB73-48D8-A341-D638F7804369}" srcOrd="2" destOrd="0" presId="urn:microsoft.com/office/officeart/2018/2/layout/IconVerticalSolidList"/>
    <dgm:cxn modelId="{5FCDF8CC-0C9B-4409-8A94-16BC9805C827}" type="presParOf" srcId="{EAB1F998-A5C1-4A69-8FB0-E21E62D96669}" destId="{E31BF279-C26A-4902-B71A-0FC3670EDF7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7820E9-AFF1-4FDE-8DC4-EAFBD69EE17D}">
      <dsp:nvSpPr>
        <dsp:cNvPr id="0" name=""/>
        <dsp:cNvSpPr/>
      </dsp:nvSpPr>
      <dsp:spPr>
        <a:xfrm>
          <a:off x="0" y="3404"/>
          <a:ext cx="10515600" cy="72511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B306B7-2D3A-47A2-8A58-4E2F79FF8C8C}">
      <dsp:nvSpPr>
        <dsp:cNvPr id="0" name=""/>
        <dsp:cNvSpPr/>
      </dsp:nvSpPr>
      <dsp:spPr>
        <a:xfrm>
          <a:off x="219348" y="166556"/>
          <a:ext cx="398815" cy="39881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A27947-4C1E-4130-A944-9350DAEA5FF5}">
      <dsp:nvSpPr>
        <dsp:cNvPr id="0" name=""/>
        <dsp:cNvSpPr/>
      </dsp:nvSpPr>
      <dsp:spPr>
        <a:xfrm>
          <a:off x="837512" y="3404"/>
          <a:ext cx="9678087" cy="72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42" tIns="76742" rIns="76742" bIns="7674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0" i="0" kern="1200" baseline="0"/>
            <a:t>Proposer une check-list structurée pour la lecture du scanner abdominal</a:t>
          </a:r>
          <a:endParaRPr lang="en-US" sz="1900" kern="1200"/>
        </a:p>
      </dsp:txBody>
      <dsp:txXfrm>
        <a:off x="837512" y="3404"/>
        <a:ext cx="9678087" cy="725119"/>
      </dsp:txXfrm>
    </dsp:sp>
    <dsp:sp modelId="{0E4A493A-48FC-4EE0-A336-1ADC6EB0EF46}">
      <dsp:nvSpPr>
        <dsp:cNvPr id="0" name=""/>
        <dsp:cNvSpPr/>
      </dsp:nvSpPr>
      <dsp:spPr>
        <a:xfrm>
          <a:off x="0" y="909803"/>
          <a:ext cx="10515600" cy="72511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FBFF70-AE3D-4E1B-9F02-E762629D5095}">
      <dsp:nvSpPr>
        <dsp:cNvPr id="0" name=""/>
        <dsp:cNvSpPr/>
      </dsp:nvSpPr>
      <dsp:spPr>
        <a:xfrm>
          <a:off x="219348" y="1072955"/>
          <a:ext cx="398815" cy="39881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AEE9FB-7B05-4B3E-BE02-85F6683A6FBE}">
      <dsp:nvSpPr>
        <dsp:cNvPr id="0" name=""/>
        <dsp:cNvSpPr/>
      </dsp:nvSpPr>
      <dsp:spPr>
        <a:xfrm>
          <a:off x="837512" y="909803"/>
          <a:ext cx="9678087" cy="72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42" tIns="76742" rIns="76742" bIns="7674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0" i="0" kern="1200" baseline="0"/>
            <a:t>Sécuriser l’interprétation en contexte de garde et de charge de travail élevée</a:t>
          </a:r>
          <a:endParaRPr lang="en-US" sz="1900" kern="1200"/>
        </a:p>
      </dsp:txBody>
      <dsp:txXfrm>
        <a:off x="837512" y="909803"/>
        <a:ext cx="9678087" cy="725119"/>
      </dsp:txXfrm>
    </dsp:sp>
    <dsp:sp modelId="{08EA251D-EBCC-4016-84AA-39B311BCC7D7}">
      <dsp:nvSpPr>
        <dsp:cNvPr id="0" name=""/>
        <dsp:cNvSpPr/>
      </dsp:nvSpPr>
      <dsp:spPr>
        <a:xfrm>
          <a:off x="0" y="1816202"/>
          <a:ext cx="10515600" cy="72511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F706E7-0DBD-4FEA-9202-A847B41D3B86}">
      <dsp:nvSpPr>
        <dsp:cNvPr id="0" name=""/>
        <dsp:cNvSpPr/>
      </dsp:nvSpPr>
      <dsp:spPr>
        <a:xfrm>
          <a:off x="219348" y="1979354"/>
          <a:ext cx="398815" cy="39881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73C4D6-2702-4C4A-B902-2226739FFAE7}">
      <dsp:nvSpPr>
        <dsp:cNvPr id="0" name=""/>
        <dsp:cNvSpPr/>
      </dsp:nvSpPr>
      <dsp:spPr>
        <a:xfrm>
          <a:off x="837512" y="1816202"/>
          <a:ext cx="9678087" cy="72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42" tIns="76742" rIns="76742" bIns="7674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0" i="0" kern="1200" baseline="0"/>
            <a:t>Réduire les oublis anatomiques grâce à une approche systématique</a:t>
          </a:r>
          <a:endParaRPr lang="en-US" sz="1900" kern="1200"/>
        </a:p>
      </dsp:txBody>
      <dsp:txXfrm>
        <a:off x="837512" y="1816202"/>
        <a:ext cx="9678087" cy="725119"/>
      </dsp:txXfrm>
    </dsp:sp>
    <dsp:sp modelId="{CB7C483D-9C3C-4D1D-A182-8E5BED3020C9}">
      <dsp:nvSpPr>
        <dsp:cNvPr id="0" name=""/>
        <dsp:cNvSpPr/>
      </dsp:nvSpPr>
      <dsp:spPr>
        <a:xfrm>
          <a:off x="0" y="2722601"/>
          <a:ext cx="10515600" cy="72511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792879-4DCA-48F7-AD5A-6EBCDC1576AB}">
      <dsp:nvSpPr>
        <dsp:cNvPr id="0" name=""/>
        <dsp:cNvSpPr/>
      </dsp:nvSpPr>
      <dsp:spPr>
        <a:xfrm>
          <a:off x="219348" y="2885753"/>
          <a:ext cx="398815" cy="39881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0F6555-B7B3-49E3-BC83-481E91A1A6F6}">
      <dsp:nvSpPr>
        <dsp:cNvPr id="0" name=""/>
        <dsp:cNvSpPr/>
      </dsp:nvSpPr>
      <dsp:spPr>
        <a:xfrm>
          <a:off x="837512" y="2722601"/>
          <a:ext cx="9678087" cy="72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42" tIns="76742" rIns="76742" bIns="7674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0" i="0" kern="1200" baseline="0"/>
            <a:t>Détecter précocement les diagnostics graves (ischémie, perforation, hémorragie)</a:t>
          </a:r>
          <a:endParaRPr lang="en-US" sz="1900" kern="1200"/>
        </a:p>
      </dsp:txBody>
      <dsp:txXfrm>
        <a:off x="837512" y="2722601"/>
        <a:ext cx="9678087" cy="725119"/>
      </dsp:txXfrm>
    </dsp:sp>
    <dsp:sp modelId="{B8D8DE16-E7E1-46B8-9064-32729D4FEA5A}">
      <dsp:nvSpPr>
        <dsp:cNvPr id="0" name=""/>
        <dsp:cNvSpPr/>
      </dsp:nvSpPr>
      <dsp:spPr>
        <a:xfrm>
          <a:off x="0" y="3629000"/>
          <a:ext cx="10515600" cy="725119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0DA861-162C-4AB1-8817-AEB61C042C09}">
      <dsp:nvSpPr>
        <dsp:cNvPr id="0" name=""/>
        <dsp:cNvSpPr/>
      </dsp:nvSpPr>
      <dsp:spPr>
        <a:xfrm>
          <a:off x="219348" y="3792152"/>
          <a:ext cx="398815" cy="39881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1BF279-C26A-4902-B71A-0FC3670EDF7C}">
      <dsp:nvSpPr>
        <dsp:cNvPr id="0" name=""/>
        <dsp:cNvSpPr/>
      </dsp:nvSpPr>
      <dsp:spPr>
        <a:xfrm>
          <a:off x="837512" y="3629000"/>
          <a:ext cx="9678087" cy="7251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742" tIns="76742" rIns="76742" bIns="7674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0" i="0" kern="1200" baseline="0"/>
            <a:t>Harmoniser les pratiques entre internes et améliorer la qualité des comptes rendus</a:t>
          </a:r>
          <a:endParaRPr lang="en-US" sz="1900" kern="1200"/>
        </a:p>
      </dsp:txBody>
      <dsp:txXfrm>
        <a:off x="837512" y="3629000"/>
        <a:ext cx="9678087" cy="7251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54A231-E421-8214-B815-8BFB243F3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3A04AE7-6080-FDBC-D477-9FB101B1F9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1A7186-3C3C-2C00-C979-D1B0E09AF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65BB4-FF5E-451E-8AAA-03457853636F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793341-2217-1731-5E28-83C8D8AAE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75137E-AE98-4744-362B-2A074C4C8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01E71-8C6E-4C8A-9A47-F21363EF917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51588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BA8971-C839-8087-AB08-467FF3160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D02693-EFEA-5946-235F-E0119E1A0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E4576F-AD54-FEEC-D07F-7A974B572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65BB4-FF5E-451E-8AAA-03457853636F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D6474A-2497-7DED-732F-1397E4480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E5F977-17EA-9678-AAA2-EA46D356E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01E71-8C6E-4C8A-9A47-F21363EF917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44901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183F55-457B-B645-419F-54E7D3383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0B7484-5087-2BB8-EEC2-830EBFB7D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1782A2-2CBD-4D3E-E3A0-17318A96E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65BB4-FF5E-451E-8AAA-03457853636F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42DA70-D196-7C26-8C83-4317FA9CB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D32272-590D-08D8-5DAB-E0FBC3F4C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01E71-8C6E-4C8A-9A47-F21363EF917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7215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E065DF-9CF8-16E0-D789-D644CAF4C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82A3BC-A145-EFD6-05EE-542AB920B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42B9614-E138-5916-3DAF-641C7C44D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09C38C-8646-5073-7A61-F70237BEA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65BB4-FF5E-451E-8AAA-03457853636F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93BF04-4501-0A0E-1D6C-EF3E6086E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8EF10BE-E50C-A89C-BBBF-6DBB7027D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01E71-8C6E-4C8A-9A47-F21363EF917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26894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41FA4B-4A5B-31A1-6591-D189CECAD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946FCA-C259-235E-F880-80ECC35F0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403949E-C9A2-B4F9-8C18-0BDD68BAD9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B5C5787-8C65-92A9-9513-E312FDC10F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C46908D-6B87-3D09-1D0C-3A86E25D30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10B124B-1A0B-B88F-7906-60D96B79F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65BB4-FF5E-451E-8AAA-03457853636F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E1FA839-49F1-13C9-DCA1-FC1F70F69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2BD79FF-B2BD-AA79-435C-99E60B7D0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01E71-8C6E-4C8A-9A47-F21363EF917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80561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BC5962-2BA2-4294-3C14-534A7F261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D232238-9EB7-76C7-DF71-DCA37824C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65BB4-FF5E-451E-8AAA-03457853636F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2C7BBCB-D995-D2B0-CFF2-42C98BDDC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FFA1AD8-6CC1-6119-0E8B-85AFD2B2C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01E71-8C6E-4C8A-9A47-F21363EF917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002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9E1A508-635D-4658-1D32-F92C5E7F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65BB4-FF5E-451E-8AAA-03457853636F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371B920-546C-C2BD-EC4A-2C4F20CD7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CF3617-FEE6-C07A-0AE9-6B34E9FE9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01E71-8C6E-4C8A-9A47-F21363EF917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62809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594AE4-85D2-1414-BBBB-E3EF55474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C0BF33-36A1-03B2-5DA1-BD07F7F92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F76B576-E7A2-6AED-A1F8-108FFB92FE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6905E35-A561-2B57-754C-F0BAB8A69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65BB4-FF5E-451E-8AAA-03457853636F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FA183A-90A4-F72D-C5CE-3947C03B2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5EBA507-742C-9967-7FA9-F9A50F1CA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01E71-8C6E-4C8A-9A47-F21363EF917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32528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625DB2-AF69-B309-FD18-A4471C98F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387B2A8-32B4-B44B-CF47-1B1233D376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M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5556084-06FE-4239-BEF2-4B43D99BF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BDE464D-3EE1-7D8F-2A7D-AB8D027B9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65BB4-FF5E-451E-8AAA-03457853636F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16B856F-362D-1115-7190-EFB3FF3F7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5409D9-9EC1-E17A-E02F-BF5C51BED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01E71-8C6E-4C8A-9A47-F21363EF917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74535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CEFD76-CA77-4F41-F214-C2F5829F6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5EA005-5991-F412-3AD6-04B3EC2E29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C8A71E-B16E-9215-FEF0-9DFE33264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65BB4-FF5E-451E-8AAA-03457853636F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F6AB4A-7A68-50B8-804E-108A3CDB9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1D59754-3B76-9065-6FBF-4867E602B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01E71-8C6E-4C8A-9A47-F21363EF917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66566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3AE4B6F-5067-C227-181A-6DF5DA832C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12AB8C1-4C19-F83A-419F-E77EEE3350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96D283-92A3-C17A-F729-541C0DEF0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65BB4-FF5E-451E-8AAA-03457853636F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11584C-2A58-B5DF-DC89-526DC5E4F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E19CAF-A106-E4F3-2D3A-8DFFCB018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01E71-8C6E-4C8A-9A47-F21363EF917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3432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280D753-15D3-AD0B-EB93-0802F7843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01B9F23-1BD9-FFBE-E46A-941F60737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8356E8-937C-DE38-F2A3-99769706F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465BB4-FF5E-451E-8AAA-03457853636F}" type="datetimeFigureOut">
              <a:rPr lang="fr-MA" smtClean="0"/>
              <a:t>22/02/2026</a:t>
            </a:fld>
            <a:endParaRPr lang="fr-M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621F28-3F77-480C-54A7-1833576C9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M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77C00-C5A7-1185-4E9C-E8DC019FD3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E01E71-8C6E-4C8A-9A47-F21363EF9170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4541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6621111-3C1F-E89E-D5B4-815AB3DDE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algn="ctr"/>
            <a:r>
              <a:rPr lang="fr-MA" b="1" dirty="0"/>
              <a:t>Introduction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21" name="Rectangle 1">
            <a:extLst>
              <a:ext uri="{FF2B5EF4-FFF2-40B4-BE49-F238E27FC236}">
                <a16:creationId xmlns:a16="http://schemas.microsoft.com/office/drawing/2014/main" id="{27D30C64-A203-9A24-6ED0-D6D2C1BB9F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091789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4637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CB5C09-C8C4-DC95-BE97-8AE2007CB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523" y="1737741"/>
            <a:ext cx="6324600" cy="4351338"/>
          </a:xfrm>
        </p:spPr>
        <p:txBody>
          <a:bodyPr/>
          <a:lstStyle/>
          <a:p>
            <a:r>
              <a:rPr lang="fr-FR" dirty="0"/>
              <a:t>Concordance identité / indication clinique</a:t>
            </a:r>
          </a:p>
          <a:p>
            <a:r>
              <a:rPr lang="fr-FR" dirty="0"/>
              <a:t>Vérification du protocole : </a:t>
            </a:r>
          </a:p>
          <a:p>
            <a:pPr lvl="1"/>
            <a:r>
              <a:rPr lang="fr-FR" dirty="0"/>
              <a:t>-C /+C</a:t>
            </a:r>
          </a:p>
          <a:p>
            <a:pPr lvl="1"/>
            <a:r>
              <a:rPr lang="fr-FR" dirty="0"/>
              <a:t>temps d’acquisition (artériel, portal, tardif)</a:t>
            </a:r>
          </a:p>
          <a:p>
            <a:r>
              <a:rPr lang="fr-FR" dirty="0"/>
              <a:t>Produit de contraste : dose, débit, vérification d’extravasation.</a:t>
            </a:r>
          </a:p>
          <a:p>
            <a:r>
              <a:rPr lang="fr-FR" dirty="0"/>
              <a:t>Qualité technique : artefacts 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03B501B-0279-3423-5B90-60C97A16D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2173" y="1536700"/>
            <a:ext cx="1072604" cy="3397614"/>
          </a:xfrm>
          <a:prstGeom prst="rect">
            <a:avLst/>
          </a:prstGeom>
        </p:spPr>
      </p:pic>
      <p:pic>
        <p:nvPicPr>
          <p:cNvPr id="2050" name="Picture 2" descr="Produits de contraste - Synthèse des fiches du CIRTACI - FNMR">
            <a:extLst>
              <a:ext uri="{FF2B5EF4-FFF2-40B4-BE49-F238E27FC236}">
                <a16:creationId xmlns:a16="http://schemas.microsoft.com/office/drawing/2014/main" id="{8B8226A2-091F-19BA-052A-AED245CE99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64" r="28363"/>
          <a:stretch>
            <a:fillRect/>
          </a:stretch>
        </p:blipFill>
        <p:spPr bwMode="auto">
          <a:xfrm>
            <a:off x="6556769" y="1663129"/>
            <a:ext cx="1574800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ande dessinée - Le scanner">
            <a:extLst>
              <a:ext uri="{FF2B5EF4-FFF2-40B4-BE49-F238E27FC236}">
                <a16:creationId xmlns:a16="http://schemas.microsoft.com/office/drawing/2014/main" id="{A419D870-895B-A539-5CA6-633757D69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123" y="2755329"/>
            <a:ext cx="44450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re 1">
            <a:extLst>
              <a:ext uri="{FF2B5EF4-FFF2-40B4-BE49-F238E27FC236}">
                <a16:creationId xmlns:a16="http://schemas.microsoft.com/office/drawing/2014/main" id="{D97F7363-9527-46D8-7031-5D4BD30210CD}"/>
              </a:ext>
            </a:extLst>
          </p:cNvPr>
          <p:cNvSpPr txBox="1">
            <a:spLocks/>
          </p:cNvSpPr>
          <p:nvPr/>
        </p:nvSpPr>
        <p:spPr>
          <a:xfrm>
            <a:off x="1118604" y="381935"/>
            <a:ext cx="10506456" cy="10149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Vérification pré-analytique</a:t>
            </a:r>
            <a:b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680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39529-2C18-B374-B7A2-67AE4BCD8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9967AD-FE0A-4025-8E5D-F668CA16E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523" y="1737741"/>
            <a:ext cx="6324600" cy="4351338"/>
          </a:xfrm>
        </p:spPr>
        <p:txBody>
          <a:bodyPr>
            <a:normAutofit fontScale="85000" lnSpcReduction="10000"/>
          </a:bodyPr>
          <a:lstStyle/>
          <a:p>
            <a:r>
              <a:rPr lang="fr-MA" b="1" dirty="0"/>
              <a:t>Péritoine :</a:t>
            </a:r>
            <a:r>
              <a:rPr lang="fr-MA" dirty="0"/>
              <a:t> pneumopéritoine, épanchement libre ou cloisonné, carcinose</a:t>
            </a:r>
          </a:p>
          <a:p>
            <a:r>
              <a:rPr lang="fr-MA" b="1" dirty="0"/>
              <a:t>Tube digestif :</a:t>
            </a:r>
            <a:r>
              <a:rPr lang="fr-MA" dirty="0"/>
              <a:t> épaississement pariétal, défaut de rehaussement (ischémie), distension, point de transition</a:t>
            </a:r>
          </a:p>
          <a:p>
            <a:r>
              <a:rPr lang="fr-MA" b="1" dirty="0"/>
              <a:t>Parenchymes pleins :</a:t>
            </a:r>
            <a:r>
              <a:rPr lang="fr-MA" dirty="0"/>
              <a:t> foie, rate, pancréas, surrénales (lésions, hématomes, contusions)</a:t>
            </a:r>
          </a:p>
          <a:p>
            <a:r>
              <a:rPr lang="fr-MA" b="1" dirty="0"/>
              <a:t>Appareil urinaire :</a:t>
            </a:r>
            <a:r>
              <a:rPr lang="fr-MA" dirty="0"/>
              <a:t> dilatation pyélocalicielle, calculs, défaut d’excrétion</a:t>
            </a:r>
          </a:p>
          <a:p>
            <a:r>
              <a:rPr lang="fr-MA" b="1" dirty="0"/>
              <a:t>Rétropéritoine et paroi :</a:t>
            </a:r>
            <a:r>
              <a:rPr lang="fr-MA" dirty="0"/>
              <a:t> hématome, collection, hernie étranglée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50EB37F-2435-3EEC-0595-B80939AB5238}"/>
              </a:ext>
            </a:extLst>
          </p:cNvPr>
          <p:cNvSpPr txBox="1">
            <a:spLocks/>
          </p:cNvSpPr>
          <p:nvPr/>
        </p:nvSpPr>
        <p:spPr>
          <a:xfrm>
            <a:off x="1007872" y="407416"/>
            <a:ext cx="10506456" cy="10149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Analyse par compartiments anatomiques</a:t>
            </a:r>
          </a:p>
        </p:txBody>
      </p:sp>
      <p:pic>
        <p:nvPicPr>
          <p:cNvPr id="3074" name="Picture 2" descr="Les infections urinaires | CHL">
            <a:extLst>
              <a:ext uri="{FF2B5EF4-FFF2-40B4-BE49-F238E27FC236}">
                <a16:creationId xmlns:a16="http://schemas.microsoft.com/office/drawing/2014/main" id="{E3E32995-CF81-842A-90A8-812C5D1C8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0813" y="1639888"/>
            <a:ext cx="178117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éritoine : définition - docteurclic.com">
            <a:extLst>
              <a:ext uri="{FF2B5EF4-FFF2-40B4-BE49-F238E27FC236}">
                <a16:creationId xmlns:a16="http://schemas.microsoft.com/office/drawing/2014/main" id="{3B4DD6BD-272B-51CE-515F-0BE18E96F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25" y="1737741"/>
            <a:ext cx="1962150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ANÉVRISME DE L'AORTE – Service de chirurgie thoracique et cardiovasculaire  – Pitié-Salpêtrière">
            <a:extLst>
              <a:ext uri="{FF2B5EF4-FFF2-40B4-BE49-F238E27FC236}">
                <a16:creationId xmlns:a16="http://schemas.microsoft.com/office/drawing/2014/main" id="{650F24FE-E33C-9DB2-E6FF-9A07F9F9B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661" y="3200401"/>
            <a:ext cx="1428750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épatectomie droite">
            <a:extLst>
              <a:ext uri="{FF2B5EF4-FFF2-40B4-BE49-F238E27FC236}">
                <a16:creationId xmlns:a16="http://schemas.microsoft.com/office/drawing/2014/main" id="{DD012F93-0693-6262-B31C-E31F036DE2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16"/>
          <a:stretch>
            <a:fillRect/>
          </a:stretch>
        </p:blipFill>
        <p:spPr bwMode="auto">
          <a:xfrm>
            <a:off x="9220200" y="4419602"/>
            <a:ext cx="2457450" cy="166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584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B0F7779-76B1-D784-B322-2CE145A160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8582" y="2041182"/>
            <a:ext cx="4150035" cy="29210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896F89F-079A-9540-6A0F-5E0EB47D03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09" y="2123137"/>
            <a:ext cx="3394381" cy="432469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1A8D543-5F84-74C2-6C71-4237C7708F8A}"/>
              </a:ext>
            </a:extLst>
          </p:cNvPr>
          <p:cNvSpPr txBox="1"/>
          <p:nvPr/>
        </p:nvSpPr>
        <p:spPr>
          <a:xfrm>
            <a:off x="5943600" y="5524500"/>
            <a:ext cx="4406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b="1" dirty="0"/>
              <a:t>Péritonite par perforation d’ulcère : </a:t>
            </a:r>
          </a:p>
          <a:p>
            <a:r>
              <a:rPr lang="fr-MA" dirty="0"/>
              <a:t>         défect pariétal au niveau du bulbe duodénal avec bulles d’air en extra digestif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021C87BA-EC4F-6F16-A21A-3362B555308A}"/>
              </a:ext>
            </a:extLst>
          </p:cNvPr>
          <p:cNvSpPr/>
          <p:nvPr/>
        </p:nvSpPr>
        <p:spPr>
          <a:xfrm>
            <a:off x="6096000" y="5880100"/>
            <a:ext cx="254000" cy="254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FE51E24-AC12-CF4D-E978-8048812DE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7209" y="2008535"/>
            <a:ext cx="3005291" cy="2419153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B8A35ED4-F578-8FAC-0305-5BDE9FD91441}"/>
              </a:ext>
            </a:extLst>
          </p:cNvPr>
          <p:cNvSpPr txBox="1">
            <a:spLocks/>
          </p:cNvSpPr>
          <p:nvPr/>
        </p:nvSpPr>
        <p:spPr>
          <a:xfrm>
            <a:off x="1007872" y="407416"/>
            <a:ext cx="10506456" cy="10149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MA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Urgences abdominales : TDM </a:t>
            </a:r>
          </a:p>
        </p:txBody>
      </p:sp>
    </p:spTree>
    <p:extLst>
      <p:ext uri="{BB962C8B-B14F-4D97-AF65-F5344CB8AC3E}">
        <p14:creationId xmlns:p14="http://schemas.microsoft.com/office/powerpoint/2010/main" val="5524716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187</Words>
  <Application>Microsoft Office PowerPoint</Application>
  <PresentationFormat>Grand écran</PresentationFormat>
  <Paragraphs>22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Thème Office</vt:lpstr>
      <vt:lpstr>Introduction 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Lejaine Msoune</dc:creator>
  <cp:lastModifiedBy>Lejaine Msoune</cp:lastModifiedBy>
  <cp:revision>1</cp:revision>
  <dcterms:created xsi:type="dcterms:W3CDTF">2026-02-22T15:06:59Z</dcterms:created>
  <dcterms:modified xsi:type="dcterms:W3CDTF">2026-02-22T16:03:14Z</dcterms:modified>
</cp:coreProperties>
</file>