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M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5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81"/>
  </p:normalViewPr>
  <p:slideViewPr>
    <p:cSldViewPr snapToGrid="0">
      <p:cViewPr varScale="1">
        <p:scale>
          <a:sx n="116" d="100"/>
          <a:sy n="116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B229-0745-1692-21DA-0EDCE77AC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53B4DC-084E-4AB7-385B-F937CACE8B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BC86E-09E0-D115-439A-70F589DD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30388-807D-8BEF-DF07-DD8111329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ABE1C-F638-3B04-03D7-0FB72323C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51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23E8-229B-ADFA-3108-399E34C5D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B17DC-6B04-FA52-51C9-0DAFF1020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D67AA-6D24-3A58-BD99-E761A1164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AB444-A88C-ADC1-303F-33F4E79DD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93FAA-A94E-F177-5320-456A462EF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2118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BC83-6B3A-63BB-53EE-C238DEA3D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96C25-320A-E376-E340-13C291D9A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78D58-D1C4-AB8A-DE00-1C49ACEFE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EF006-F71F-DB65-5D66-DF238526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FFC97-56E3-4BF7-FA16-D25E7CD9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91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F6357-EDC8-B5AF-12E3-DF0A166E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D6F3B-33AD-A1F7-01FF-50402349C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A1A6E9-7318-45E0-D81B-53A46192C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FE6F3-9272-7820-32CD-DC91021CB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32F78-59A3-EEC8-B3C7-AB7FE2DCE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15C1C-8468-8BF5-E0BC-2E948DBE6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80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9AF37-BE08-15EC-F288-1455394C0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A1E22-D331-FA79-57C6-209123654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DCA29-7ABB-9CCC-2D4F-392398EBF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CD3A5-A9FF-1EB1-85E1-CE6952639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BB967-1231-9A9B-7DEF-06B4B10E0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806F0D-EAB3-2720-8B08-5E79D340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9196C-B842-0607-E190-23A07959C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A09291-6B09-0534-6EE9-922B23BD9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51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36F40-8194-4927-3A64-229469BF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34065A-F100-7B35-6797-5C0979518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AA1031-B637-E12C-326E-DAF392D14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B204C-6C1A-C7B7-3040-40E201BBC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62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CF780-CA7A-7EA2-4864-B4FB6E0E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EE2E1E-0F56-EF5F-3528-777CE0A8B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6E715-6B1F-BBA3-0ED3-6806F201F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95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78B60-9C19-876F-5D4A-E1B50034B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35C14-D6D1-20B8-ABF7-606E5E3E2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9603E-6C13-4288-A7AE-C4EFE0F68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DCDE4F-4253-511E-A5B8-86344F799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B8A62-3F1D-AA3E-A35F-20ACBB3C5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F2CA4-1D8C-6FB1-17A6-C6250DEE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38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B52DD-2680-1C43-E880-0B6D7F88C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2453A4-21BB-3F52-A307-8B1657AA8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88B22-34DF-744F-3F1F-BCBE6455E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D4343-9131-2D97-6212-402D25E32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29532-4935-0877-51ED-400191CC8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ADC1-50EC-886B-877E-F2D0D770D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4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C42DB-099C-7BCF-4A4C-E2CD7E4DC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C1CD3A-31B4-B72D-3BA6-80359CBA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32BA1-7830-81FA-45CF-E4CCF51A9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211E0-6805-EB5A-6E11-FF1E69B23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BD2D6-D5F3-54F0-F4AD-BFF41163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88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9EC9FF-2865-0CC8-3446-18B8A00497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42823-968A-7ED8-4188-DAB41D66D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6478A-C1D2-26DD-C6AE-A82311161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2E0A6-47CF-2D41-57B7-CF850E519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D70E1-DB11-9919-9324-98C4B9A74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74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F8565E-2840-E966-BA53-70113650E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E6356-0877-157C-7231-FD1F3EAC5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380B1-B4F5-7381-FFB8-38A68B8E9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4D4F7-B390-FB48-966F-890A2E6524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1EA92-F693-343A-166A-4509621BB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2BAB5-60C1-521F-D667-2814F736DD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2D598-F410-2B48-97A8-BD80AEBC38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62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BA77-34F4-3F62-4BCA-E7B1B993E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70820"/>
            <a:ext cx="9144000" cy="1266939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fr-FR" sz="4400" dirty="0"/>
              <a:t>TUBERCULOSE </a:t>
            </a:r>
            <a:r>
              <a:rPr lang="en-SE" sz="4400" dirty="0"/>
              <a:t>: la grande </a:t>
            </a:r>
            <a:r>
              <a:rPr lang="en-SE" sz="4400" dirty="0" err="1"/>
              <a:t>imitatrice</a:t>
            </a:r>
            <a:r>
              <a:rPr lang="en-SE" sz="4400" dirty="0"/>
              <a:t> </a:t>
            </a:r>
            <a:br>
              <a:rPr lang="en-US" sz="4400" dirty="0"/>
            </a:br>
            <a:r>
              <a:rPr lang="en-SE" sz="4400" dirty="0"/>
              <a:t>Revue </a:t>
            </a:r>
            <a:r>
              <a:rPr lang="en-SE" sz="4400" dirty="0" err="1"/>
              <a:t>systémique</a:t>
            </a:r>
            <a:r>
              <a:rPr lang="en-SE" sz="4400" dirty="0"/>
              <a:t> </a:t>
            </a:r>
            <a:r>
              <a:rPr lang="en-SE" sz="4400" dirty="0" err="1"/>
              <a:t>basée</a:t>
            </a:r>
            <a:r>
              <a:rPr lang="en-SE" sz="4400" dirty="0"/>
              <a:t> sur 75 </a:t>
            </a:r>
            <a:r>
              <a:rPr lang="en-SE" sz="4400" dirty="0" err="1"/>
              <a:t>cas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20389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3DD95BC-E181-BBFE-1F3A-E8B8B93A30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06" r="4831"/>
          <a:stretch>
            <a:fillRect/>
          </a:stretch>
        </p:blipFill>
        <p:spPr>
          <a:xfrm>
            <a:off x="8083231" y="2593901"/>
            <a:ext cx="4012370" cy="2623229"/>
          </a:xfrm>
          <a:prstGeom prst="round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A6698-FE93-6D5E-BE25-C2202A203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04981" cy="626393"/>
          </a:xfrm>
          <a:prstGeom prst="round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200" dirty="0"/>
              <a:t>OSTEO ARTICULAIRE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BFC0C5C-7A71-ACE9-377B-C73D7F0BF4A8}"/>
              </a:ext>
            </a:extLst>
          </p:cNvPr>
          <p:cNvSpPr/>
          <p:nvPr/>
        </p:nvSpPr>
        <p:spPr>
          <a:xfrm>
            <a:off x="430577" y="752283"/>
            <a:ext cx="2720248" cy="473725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Arthropathie tuberculose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481FF2-5573-A50A-ECF2-EFE7ABA18AD4}"/>
              </a:ext>
            </a:extLst>
          </p:cNvPr>
          <p:cNvSpPr/>
          <p:nvPr/>
        </p:nvSpPr>
        <p:spPr>
          <a:xfrm>
            <a:off x="176271" y="1458588"/>
            <a:ext cx="5919730" cy="15930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noProof="1">
                <a:solidFill>
                  <a:schemeClr val="tx1"/>
                </a:solidFill>
              </a:rPr>
              <a:t>L’arthrite tuberculeuse est classiquement une </a:t>
            </a:r>
            <a:r>
              <a:rPr lang="fr-FR" sz="1400" b="1" noProof="1">
                <a:solidFill>
                  <a:schemeClr val="tx1"/>
                </a:solidFill>
              </a:rPr>
              <a:t>monoarthrite des grosses articulations</a:t>
            </a:r>
            <a:br>
              <a:rPr lang="fr-FR" sz="1400" noProof="1">
                <a:solidFill>
                  <a:schemeClr val="tx1"/>
                </a:solidFill>
              </a:rPr>
            </a:br>
            <a:r>
              <a:rPr lang="fr-FR" sz="1400" noProof="1">
                <a:solidFill>
                  <a:schemeClr val="tx1"/>
                </a:solidFill>
              </a:rPr>
              <a:t>La triade de </a:t>
            </a:r>
            <a:r>
              <a:rPr lang="fr-FR" sz="1400" b="1" noProof="1">
                <a:solidFill>
                  <a:schemeClr val="tx1"/>
                </a:solidFill>
              </a:rPr>
              <a:t>Phemister</a:t>
            </a:r>
            <a:r>
              <a:rPr lang="fr-FR" sz="1400" noProof="1">
                <a:solidFill>
                  <a:schemeClr val="tx1"/>
                </a:solidFill>
              </a:rPr>
              <a:t> est caractéristique de l’arthrite tuberculeuse : ostéopénie / ostéoporose juxta-articulaire /érosions osseuses périphériques et pincement progressif de l’interligne articulaire</a:t>
            </a:r>
          </a:p>
          <a:p>
            <a:r>
              <a:rPr lang="fr-FR" sz="1400" noProof="1">
                <a:solidFill>
                  <a:schemeClr val="tx1"/>
                </a:solidFill>
              </a:rPr>
              <a:t>Cependant, cette triade n’est pas spécifique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8E88B7-A861-F451-D737-EF6E4C3DAA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26" b="19070"/>
          <a:stretch>
            <a:fillRect/>
          </a:stretch>
        </p:blipFill>
        <p:spPr>
          <a:xfrm>
            <a:off x="6295583" y="376917"/>
            <a:ext cx="3065577" cy="2175212"/>
          </a:xfrm>
          <a:prstGeom prst="round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011BF52-2BC4-48D4-C440-E3FCBECD419A}"/>
              </a:ext>
            </a:extLst>
          </p:cNvPr>
          <p:cNvSpPr/>
          <p:nvPr/>
        </p:nvSpPr>
        <p:spPr>
          <a:xfrm>
            <a:off x="176271" y="3158398"/>
            <a:ext cx="5919729" cy="147970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noProof="1">
                <a:solidFill>
                  <a:schemeClr val="tx1"/>
                </a:solidFill>
              </a:rPr>
              <a:t>Les signes en imagerie sont similaires à ceux d’autres arthrites inflammatoires.</a:t>
            </a:r>
            <a:br>
              <a:rPr lang="fr-FR" sz="1400" noProof="1">
                <a:solidFill>
                  <a:schemeClr val="tx1"/>
                </a:solidFill>
              </a:rPr>
            </a:br>
            <a:r>
              <a:rPr lang="fr-FR" sz="1400" noProof="1">
                <a:solidFill>
                  <a:schemeClr val="tx1"/>
                </a:solidFill>
              </a:rPr>
              <a:t>Ils incluent : ostéopénie, synovite, œdème des tissus mous, érosions marginales et destruction cartilagineuse d’intensité variable</a:t>
            </a:r>
          </a:p>
          <a:p>
            <a:r>
              <a:rPr lang="fr-FR" sz="1400" noProof="1">
                <a:solidFill>
                  <a:schemeClr val="tx1"/>
                </a:solidFill>
              </a:rPr>
              <a:t>Bien que l’IRM soit plus sensible pour détecter ces anomalies, elles restent non spécifiques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0A98AB-9C43-3D3C-24D6-997B6E1B0A66}"/>
              </a:ext>
            </a:extLst>
          </p:cNvPr>
          <p:cNvSpPr/>
          <p:nvPr/>
        </p:nvSpPr>
        <p:spPr>
          <a:xfrm>
            <a:off x="176271" y="5059630"/>
            <a:ext cx="5919729" cy="16386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400" b="1" noProof="1">
                <a:solidFill>
                  <a:schemeClr val="tx1"/>
                </a:solidFill>
              </a:rPr>
              <a:t>Les éléments en faveur d’une tuberculose </a:t>
            </a:r>
            <a:r>
              <a:rPr lang="fr-FR" sz="1400" noProof="1">
                <a:solidFill>
                  <a:schemeClr val="tx1"/>
                </a:solidFill>
              </a:rPr>
              <a:t>comprennent : </a:t>
            </a:r>
            <a:r>
              <a:rPr lang="fr-FR" sz="1400" b="1" noProof="1">
                <a:solidFill>
                  <a:srgbClr val="0070C0"/>
                </a:solidFill>
              </a:rPr>
              <a:t>un début insidieux, une sclérose minime, une absence relative de réaction périostée, une préservation de l’interligne articulaire aux stades précoces</a:t>
            </a:r>
          </a:p>
          <a:p>
            <a:endParaRPr lang="fr-FR" sz="1400" noProof="1">
              <a:solidFill>
                <a:schemeClr val="tx1"/>
              </a:solidFill>
            </a:endParaRPr>
          </a:p>
          <a:p>
            <a:r>
              <a:rPr lang="fr-FR" sz="1400" noProof="1">
                <a:solidFill>
                  <a:schemeClr val="tx1"/>
                </a:solidFill>
              </a:rPr>
              <a:t>Ces signes sont fortement évocateurs mais demeurent non spécifiques, ce qui souligne l’importance de la ponction articulaire, de l’analyse et de la culture du liquide articulaire</a:t>
            </a:r>
          </a:p>
          <a:p>
            <a:pPr algn="ctr"/>
            <a:endParaRPr lang="fr-F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9014A2-0668-9325-F4B4-980FA231FFBD}"/>
              </a:ext>
            </a:extLst>
          </p:cNvPr>
          <p:cNvSpPr txBox="1"/>
          <p:nvPr/>
        </p:nvSpPr>
        <p:spPr>
          <a:xfrm>
            <a:off x="96399" y="4690298"/>
            <a:ext cx="3039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chemeClr val="accent2"/>
                </a:solidFill>
              </a:rPr>
              <a:t>Éléments d’orientation 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8B7B65-BAEA-167E-8730-FCD041001D88}"/>
              </a:ext>
            </a:extLst>
          </p:cNvPr>
          <p:cNvSpPr/>
          <p:nvPr/>
        </p:nvSpPr>
        <p:spPr>
          <a:xfrm>
            <a:off x="6130483" y="5276800"/>
            <a:ext cx="6061517" cy="14214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400" b="1" noProof="1">
                <a:solidFill>
                  <a:schemeClr val="tx1"/>
                </a:solidFill>
              </a:rPr>
              <a:t>Garcon de 13 ans, boiterie progressive :</a:t>
            </a:r>
          </a:p>
          <a:p>
            <a:r>
              <a:rPr lang="fr-FR" sz="1400" b="1" noProof="1">
                <a:solidFill>
                  <a:schemeClr val="tx1"/>
                </a:solidFill>
              </a:rPr>
              <a:t>(A) </a:t>
            </a:r>
            <a:r>
              <a:rPr lang="fr-FR" sz="1400" noProof="1">
                <a:solidFill>
                  <a:schemeClr val="tx1"/>
                </a:solidFill>
              </a:rPr>
              <a:t>La radiographie montre une deformation de la tête fémorale et du cotyle + érosions osseuses périphériques </a:t>
            </a:r>
          </a:p>
          <a:p>
            <a:r>
              <a:rPr lang="fr-FR" sz="1400" b="1" noProof="1">
                <a:solidFill>
                  <a:schemeClr val="tx1"/>
                </a:solidFill>
              </a:rPr>
              <a:t>(B) Et (C) </a:t>
            </a:r>
            <a:r>
              <a:rPr lang="fr-FR" sz="1400" noProof="1">
                <a:solidFill>
                  <a:schemeClr val="tx1"/>
                </a:solidFill>
              </a:rPr>
              <a:t>La TDM coronale et axiale  après injection objective une irrégularité corticale </a:t>
            </a:r>
            <a:r>
              <a:rPr lang="fr-FR" sz="1400" b="1" noProof="1">
                <a:solidFill>
                  <a:schemeClr val="accent2"/>
                </a:solidFill>
              </a:rPr>
              <a:t>(flèche) </a:t>
            </a:r>
            <a:r>
              <a:rPr lang="fr-FR" sz="1400" noProof="1">
                <a:solidFill>
                  <a:schemeClr val="tx1"/>
                </a:solidFill>
              </a:rPr>
              <a:t>avec érosions osseusses périphériques </a:t>
            </a:r>
            <a:r>
              <a:rPr lang="fr-FR" sz="1400" b="1" noProof="1">
                <a:solidFill>
                  <a:schemeClr val="accent2"/>
                </a:solidFill>
              </a:rPr>
              <a:t>(Tete de flèche) </a:t>
            </a:r>
            <a:r>
              <a:rPr lang="fr-FR" sz="1400" noProof="1">
                <a:solidFill>
                  <a:schemeClr val="tx1"/>
                </a:solidFill>
              </a:rPr>
              <a:t>et pincement de l’interligne articulaire  </a:t>
            </a:r>
          </a:p>
          <a:p>
            <a:pPr algn="ctr"/>
            <a:endParaRPr lang="fr-FR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0028D0-936A-6669-2BAC-D268C4B7D034}"/>
              </a:ext>
            </a:extLst>
          </p:cNvPr>
          <p:cNvSpPr txBox="1"/>
          <p:nvPr/>
        </p:nvSpPr>
        <p:spPr>
          <a:xfrm>
            <a:off x="6446260" y="2182797"/>
            <a:ext cx="27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2E29BB-0601-C046-06CC-D2BFEEC0F5DF}"/>
              </a:ext>
            </a:extLst>
          </p:cNvPr>
          <p:cNvSpPr txBox="1"/>
          <p:nvPr/>
        </p:nvSpPr>
        <p:spPr>
          <a:xfrm>
            <a:off x="8231915" y="48477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377767A-0802-FB0E-C243-5D61FA5A6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575" y="139129"/>
            <a:ext cx="2082800" cy="2413000"/>
          </a:xfrm>
          <a:prstGeom prst="round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CA5061F-B4EB-030F-7D8D-7C40AD0F4846}"/>
              </a:ext>
            </a:extLst>
          </p:cNvPr>
          <p:cNvSpPr txBox="1"/>
          <p:nvPr/>
        </p:nvSpPr>
        <p:spPr>
          <a:xfrm>
            <a:off x="9765288" y="216489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4A39BD2-B7DD-4BD5-B7A7-92850CD2447A}"/>
              </a:ext>
            </a:extLst>
          </p:cNvPr>
          <p:cNvCxnSpPr>
            <a:cxnSpLocks/>
          </p:cNvCxnSpPr>
          <p:nvPr/>
        </p:nvCxnSpPr>
        <p:spPr>
          <a:xfrm flipH="1">
            <a:off x="10749825" y="434975"/>
            <a:ext cx="146775" cy="2166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E6F7F34-BEB6-3578-72ED-AC27B967DBA8}"/>
              </a:ext>
            </a:extLst>
          </p:cNvPr>
          <p:cNvCxnSpPr>
            <a:cxnSpLocks/>
          </p:cNvCxnSpPr>
          <p:nvPr/>
        </p:nvCxnSpPr>
        <p:spPr>
          <a:xfrm flipV="1">
            <a:off x="10579368" y="846306"/>
            <a:ext cx="0" cy="236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41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FCCA9-1A07-96DD-FA54-651FA42D5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23A09EF-EA9B-E430-3EEE-82038246C1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15" t="3119" r="5452" b="6734"/>
          <a:stretch>
            <a:fillRect/>
          </a:stretch>
        </p:blipFill>
        <p:spPr>
          <a:xfrm>
            <a:off x="0" y="2648505"/>
            <a:ext cx="4125950" cy="2545331"/>
          </a:xfrm>
          <a:prstGeom prst="round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3235E-8B45-070A-2EBE-1A5D2CB51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04981" cy="62639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200" dirty="0"/>
              <a:t>ABDOMINALE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99B0AB0-1A3B-9B3C-436F-5D5106E19BE2}"/>
              </a:ext>
            </a:extLst>
          </p:cNvPr>
          <p:cNvSpPr/>
          <p:nvPr/>
        </p:nvSpPr>
        <p:spPr>
          <a:xfrm>
            <a:off x="430577" y="752283"/>
            <a:ext cx="2720248" cy="473725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Gastrointestinale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B53102-328B-52DD-11FD-8DE13A5DF600}"/>
              </a:ext>
            </a:extLst>
          </p:cNvPr>
          <p:cNvSpPr/>
          <p:nvPr/>
        </p:nvSpPr>
        <p:spPr>
          <a:xfrm>
            <a:off x="176271" y="1345625"/>
            <a:ext cx="5919730" cy="11832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noProof="1">
                <a:solidFill>
                  <a:schemeClr val="tx1"/>
                </a:solidFill>
              </a:rPr>
              <a:t>L’atteinte de la région iléo-caecale </a:t>
            </a:r>
            <a:r>
              <a:rPr lang="fr-FR" sz="1600" noProof="1">
                <a:solidFill>
                  <a:schemeClr val="tx1"/>
                </a:solidFill>
              </a:rPr>
              <a:t>est rare mais reste la plus fréquente des localisations intestinales (~90 % des cas)</a:t>
            </a:r>
          </a:p>
          <a:p>
            <a:r>
              <a:rPr lang="fr-FR" sz="1600" noProof="1">
                <a:solidFill>
                  <a:schemeClr val="tx1"/>
                </a:solidFill>
              </a:rPr>
              <a:t>Plusieurs mécanismes d’infection ont été proposés, notamment l’ingestion de matériel contaminé, la dissémination hématogène et l’extension directe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9D0546-B9C1-3C32-0D22-448E281CCC76}"/>
              </a:ext>
            </a:extLst>
          </p:cNvPr>
          <p:cNvSpPr/>
          <p:nvPr/>
        </p:nvSpPr>
        <p:spPr>
          <a:xfrm>
            <a:off x="6201376" y="1280397"/>
            <a:ext cx="5919729" cy="1248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Atteinte </a:t>
            </a:r>
            <a:r>
              <a:rPr lang="fr-FR" sz="1600" b="1" dirty="0">
                <a:solidFill>
                  <a:schemeClr val="accent1"/>
                </a:solidFill>
              </a:rPr>
              <a:t>segmentaire</a:t>
            </a:r>
            <a:r>
              <a:rPr lang="fr-FR" sz="1600" dirty="0">
                <a:solidFill>
                  <a:schemeClr val="tx1"/>
                </a:solidFill>
              </a:rPr>
              <a:t> iléo-caecale avec </a:t>
            </a:r>
            <a:r>
              <a:rPr lang="fr-FR" sz="1600" b="1" dirty="0">
                <a:solidFill>
                  <a:schemeClr val="accent1"/>
                </a:solidFill>
              </a:rPr>
              <a:t>extension cæcale </a:t>
            </a:r>
            <a:r>
              <a:rPr lang="fr-FR" sz="1600" dirty="0">
                <a:solidFill>
                  <a:schemeClr val="tx1"/>
                </a:solidFill>
              </a:rPr>
              <a:t>évidente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Épaississement pariétal prédominant </a:t>
            </a:r>
            <a:r>
              <a:rPr lang="fr-FR" sz="1600" b="1" dirty="0">
                <a:solidFill>
                  <a:schemeClr val="accent1"/>
                </a:solidFill>
              </a:rPr>
              <a:t>au bord mésentérique</a:t>
            </a:r>
            <a:endParaRPr lang="fr-FR" sz="16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Adénopathies mésentériques associées à centre hypodense (nécrosées)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C5A870-F082-BB6E-DA75-FA8EC3D6AF38}"/>
              </a:ext>
            </a:extLst>
          </p:cNvPr>
          <p:cNvSpPr txBox="1"/>
          <p:nvPr/>
        </p:nvSpPr>
        <p:spPr>
          <a:xfrm>
            <a:off x="6279206" y="869950"/>
            <a:ext cx="3039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chemeClr val="accent2"/>
                </a:solidFill>
              </a:rPr>
              <a:t>Éléments d’orientation 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8EEE81-025B-4942-D5E0-5C10ED121BA2}"/>
              </a:ext>
            </a:extLst>
          </p:cNvPr>
          <p:cNvSpPr/>
          <p:nvPr/>
        </p:nvSpPr>
        <p:spPr>
          <a:xfrm>
            <a:off x="176271" y="5432291"/>
            <a:ext cx="8032376" cy="11832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400" b="1" noProof="1">
                <a:solidFill>
                  <a:schemeClr val="tx1"/>
                </a:solidFill>
              </a:rPr>
              <a:t>4 ans, douleurs abdominales chroniques : </a:t>
            </a:r>
          </a:p>
          <a:p>
            <a:r>
              <a:rPr lang="fr-FR" sz="1400" b="1" noProof="1">
                <a:solidFill>
                  <a:schemeClr val="tx1"/>
                </a:solidFill>
              </a:rPr>
              <a:t>(A) </a:t>
            </a:r>
            <a:r>
              <a:rPr lang="fr-FR" sz="1400" noProof="1">
                <a:solidFill>
                  <a:schemeClr val="tx1"/>
                </a:solidFill>
              </a:rPr>
              <a:t>TDM axiale avec injection de produit de contraste objective un épaississement régulier circonférentiel de la DAI et du caecaum </a:t>
            </a:r>
            <a:r>
              <a:rPr lang="fr-FR" sz="1400" b="1" noProof="1">
                <a:solidFill>
                  <a:schemeClr val="accent2"/>
                </a:solidFill>
              </a:rPr>
              <a:t>(pointillé orange) </a:t>
            </a:r>
            <a:r>
              <a:rPr lang="fr-FR" sz="1400" noProof="1">
                <a:solidFill>
                  <a:schemeClr val="tx1"/>
                </a:solidFill>
              </a:rPr>
              <a:t>plus marqué au bord mesentérique</a:t>
            </a:r>
          </a:p>
          <a:p>
            <a:r>
              <a:rPr lang="fr-FR" sz="1400" b="1" noProof="1">
                <a:solidFill>
                  <a:schemeClr val="tx1"/>
                </a:solidFill>
              </a:rPr>
              <a:t>(B) </a:t>
            </a:r>
            <a:r>
              <a:rPr lang="fr-FR" sz="1400" noProof="1">
                <a:solidFill>
                  <a:schemeClr val="tx1"/>
                </a:solidFill>
              </a:rPr>
              <a:t>Présence de multiples adénopathies mesentériques à centre hypodense </a:t>
            </a:r>
            <a:r>
              <a:rPr lang="fr-FR" sz="1400" b="1" noProof="1">
                <a:solidFill>
                  <a:srgbClr val="FF0000"/>
                </a:solidFill>
              </a:rPr>
              <a:t>(flèche rouge)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B1146A-F912-C32C-41A7-49C8229C4450}"/>
              </a:ext>
            </a:extLst>
          </p:cNvPr>
          <p:cNvSpPr txBox="1"/>
          <p:nvPr/>
        </p:nvSpPr>
        <p:spPr>
          <a:xfrm>
            <a:off x="8231915" y="48477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5D2F7E1-AF75-59D4-96DD-38D369391FE5}"/>
              </a:ext>
            </a:extLst>
          </p:cNvPr>
          <p:cNvCxnSpPr>
            <a:cxnSpLocks/>
          </p:cNvCxnSpPr>
          <p:nvPr/>
        </p:nvCxnSpPr>
        <p:spPr>
          <a:xfrm flipH="1">
            <a:off x="10749825" y="434975"/>
            <a:ext cx="146775" cy="2166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434D9F4-4175-B2AB-B2E0-7599724D3A0F}"/>
              </a:ext>
            </a:extLst>
          </p:cNvPr>
          <p:cNvCxnSpPr>
            <a:cxnSpLocks/>
          </p:cNvCxnSpPr>
          <p:nvPr/>
        </p:nvCxnSpPr>
        <p:spPr>
          <a:xfrm flipV="1">
            <a:off x="10579368" y="846306"/>
            <a:ext cx="0" cy="236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09E2181-F204-2960-BE0D-D8ABCB054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105" y="2631559"/>
            <a:ext cx="4014542" cy="2562277"/>
          </a:xfrm>
          <a:prstGeom prst="roundRect">
            <a:avLst/>
          </a:prstGeom>
        </p:spPr>
      </p:pic>
      <p:sp>
        <p:nvSpPr>
          <p:cNvPr id="28" name="Freeform 27">
            <a:extLst>
              <a:ext uri="{FF2B5EF4-FFF2-40B4-BE49-F238E27FC236}">
                <a16:creationId xmlns:a16="http://schemas.microsoft.com/office/drawing/2014/main" id="{A60D4B02-79AD-203B-82ED-7F4A6716BFCD}"/>
              </a:ext>
            </a:extLst>
          </p:cNvPr>
          <p:cNvSpPr/>
          <p:nvPr/>
        </p:nvSpPr>
        <p:spPr>
          <a:xfrm>
            <a:off x="314325" y="3128963"/>
            <a:ext cx="971550" cy="1085850"/>
          </a:xfrm>
          <a:custGeom>
            <a:avLst/>
            <a:gdLst>
              <a:gd name="csX0" fmla="*/ 600075 w 857416"/>
              <a:gd name="csY0" fmla="*/ 0 h 1028700"/>
              <a:gd name="csX1" fmla="*/ 500063 w 857416"/>
              <a:gd name="csY1" fmla="*/ 42862 h 1028700"/>
              <a:gd name="csX2" fmla="*/ 400050 w 857416"/>
              <a:gd name="csY2" fmla="*/ 85725 h 1028700"/>
              <a:gd name="csX3" fmla="*/ 342900 w 857416"/>
              <a:gd name="csY3" fmla="*/ 128587 h 1028700"/>
              <a:gd name="csX4" fmla="*/ 300038 w 857416"/>
              <a:gd name="csY4" fmla="*/ 142875 h 1028700"/>
              <a:gd name="csX5" fmla="*/ 257175 w 857416"/>
              <a:gd name="csY5" fmla="*/ 200025 h 1028700"/>
              <a:gd name="csX6" fmla="*/ 200025 w 857416"/>
              <a:gd name="csY6" fmla="*/ 242887 h 1028700"/>
              <a:gd name="csX7" fmla="*/ 171450 w 857416"/>
              <a:gd name="csY7" fmla="*/ 285750 h 1028700"/>
              <a:gd name="csX8" fmla="*/ 42863 w 857416"/>
              <a:gd name="csY8" fmla="*/ 400050 h 1028700"/>
              <a:gd name="csX9" fmla="*/ 28575 w 857416"/>
              <a:gd name="csY9" fmla="*/ 442912 h 1028700"/>
              <a:gd name="csX10" fmla="*/ 0 w 857416"/>
              <a:gd name="csY10" fmla="*/ 657225 h 1028700"/>
              <a:gd name="csX11" fmla="*/ 14288 w 857416"/>
              <a:gd name="csY11" fmla="*/ 871537 h 1028700"/>
              <a:gd name="csX12" fmla="*/ 28575 w 857416"/>
              <a:gd name="csY12" fmla="*/ 914400 h 1028700"/>
              <a:gd name="csX13" fmla="*/ 71438 w 857416"/>
              <a:gd name="csY13" fmla="*/ 942975 h 1028700"/>
              <a:gd name="csX14" fmla="*/ 200025 w 857416"/>
              <a:gd name="csY14" fmla="*/ 1014412 h 1028700"/>
              <a:gd name="csX15" fmla="*/ 242888 w 857416"/>
              <a:gd name="csY15" fmla="*/ 1028700 h 1028700"/>
              <a:gd name="csX16" fmla="*/ 314325 w 857416"/>
              <a:gd name="csY16" fmla="*/ 1014412 h 1028700"/>
              <a:gd name="csX17" fmla="*/ 385763 w 857416"/>
              <a:gd name="csY17" fmla="*/ 928687 h 1028700"/>
              <a:gd name="csX18" fmla="*/ 400050 w 857416"/>
              <a:gd name="csY18" fmla="*/ 885825 h 1028700"/>
              <a:gd name="csX19" fmla="*/ 457200 w 857416"/>
              <a:gd name="csY19" fmla="*/ 800100 h 1028700"/>
              <a:gd name="csX20" fmla="*/ 500063 w 857416"/>
              <a:gd name="csY20" fmla="*/ 714375 h 1028700"/>
              <a:gd name="csX21" fmla="*/ 542925 w 857416"/>
              <a:gd name="csY21" fmla="*/ 585787 h 1028700"/>
              <a:gd name="csX22" fmla="*/ 585788 w 857416"/>
              <a:gd name="csY22" fmla="*/ 500062 h 1028700"/>
              <a:gd name="csX23" fmla="*/ 628650 w 857416"/>
              <a:gd name="csY23" fmla="*/ 471487 h 1028700"/>
              <a:gd name="csX24" fmla="*/ 714375 w 857416"/>
              <a:gd name="csY24" fmla="*/ 400050 h 1028700"/>
              <a:gd name="csX25" fmla="*/ 800100 w 857416"/>
              <a:gd name="csY25" fmla="*/ 357187 h 1028700"/>
              <a:gd name="csX26" fmla="*/ 857250 w 857416"/>
              <a:gd name="csY26" fmla="*/ 271462 h 1028700"/>
              <a:gd name="csX27" fmla="*/ 842963 w 857416"/>
              <a:gd name="csY27" fmla="*/ 114300 h 1028700"/>
              <a:gd name="csX28" fmla="*/ 771525 w 857416"/>
              <a:gd name="csY28" fmla="*/ 57150 h 1028700"/>
              <a:gd name="csX29" fmla="*/ 671513 w 857416"/>
              <a:gd name="csY29" fmla="*/ 42862 h 1028700"/>
              <a:gd name="csX30" fmla="*/ 585788 w 857416"/>
              <a:gd name="csY30" fmla="*/ 28575 h 1028700"/>
              <a:gd name="csX31" fmla="*/ 528638 w 857416"/>
              <a:gd name="csY31" fmla="*/ 14287 h 10287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57416" h="1028700">
                <a:moveTo>
                  <a:pt x="600075" y="0"/>
                </a:moveTo>
                <a:cubicBezTo>
                  <a:pt x="566738" y="14287"/>
                  <a:pt x="533082" y="27853"/>
                  <a:pt x="500063" y="42862"/>
                </a:cubicBezTo>
                <a:cubicBezTo>
                  <a:pt x="402957" y="87001"/>
                  <a:pt x="481847" y="58459"/>
                  <a:pt x="400050" y="85725"/>
                </a:cubicBezTo>
                <a:cubicBezTo>
                  <a:pt x="381000" y="100012"/>
                  <a:pt x="363575" y="116773"/>
                  <a:pt x="342900" y="128587"/>
                </a:cubicBezTo>
                <a:cubicBezTo>
                  <a:pt x="329824" y="136059"/>
                  <a:pt x="311608" y="133234"/>
                  <a:pt x="300038" y="142875"/>
                </a:cubicBezTo>
                <a:cubicBezTo>
                  <a:pt x="281745" y="158120"/>
                  <a:pt x="274013" y="183187"/>
                  <a:pt x="257175" y="200025"/>
                </a:cubicBezTo>
                <a:cubicBezTo>
                  <a:pt x="240337" y="216863"/>
                  <a:pt x="219075" y="228600"/>
                  <a:pt x="200025" y="242887"/>
                </a:cubicBezTo>
                <a:cubicBezTo>
                  <a:pt x="190500" y="257175"/>
                  <a:pt x="182858" y="272916"/>
                  <a:pt x="171450" y="285750"/>
                </a:cubicBezTo>
                <a:cubicBezTo>
                  <a:pt x="100275" y="365822"/>
                  <a:pt x="108007" y="356620"/>
                  <a:pt x="42863" y="400050"/>
                </a:cubicBezTo>
                <a:cubicBezTo>
                  <a:pt x="38100" y="414337"/>
                  <a:pt x="31529" y="428144"/>
                  <a:pt x="28575" y="442912"/>
                </a:cubicBezTo>
                <a:cubicBezTo>
                  <a:pt x="22006" y="475758"/>
                  <a:pt x="3475" y="629429"/>
                  <a:pt x="0" y="657225"/>
                </a:cubicBezTo>
                <a:cubicBezTo>
                  <a:pt x="4763" y="728662"/>
                  <a:pt x="6382" y="800379"/>
                  <a:pt x="14288" y="871537"/>
                </a:cubicBezTo>
                <a:cubicBezTo>
                  <a:pt x="15951" y="886505"/>
                  <a:pt x="19167" y="902640"/>
                  <a:pt x="28575" y="914400"/>
                </a:cubicBezTo>
                <a:cubicBezTo>
                  <a:pt x="39302" y="927809"/>
                  <a:pt x="58246" y="931982"/>
                  <a:pt x="71438" y="942975"/>
                </a:cubicBezTo>
                <a:cubicBezTo>
                  <a:pt x="156987" y="1014265"/>
                  <a:pt x="63247" y="968819"/>
                  <a:pt x="200025" y="1014412"/>
                </a:cubicBezTo>
                <a:lnTo>
                  <a:pt x="242888" y="1028700"/>
                </a:lnTo>
                <a:cubicBezTo>
                  <a:pt x="266700" y="1023937"/>
                  <a:pt x="292605" y="1025272"/>
                  <a:pt x="314325" y="1014412"/>
                </a:cubicBezTo>
                <a:cubicBezTo>
                  <a:pt x="341829" y="1000660"/>
                  <a:pt x="369351" y="953305"/>
                  <a:pt x="385763" y="928687"/>
                </a:cubicBezTo>
                <a:cubicBezTo>
                  <a:pt x="390525" y="914400"/>
                  <a:pt x="392736" y="898990"/>
                  <a:pt x="400050" y="885825"/>
                </a:cubicBezTo>
                <a:cubicBezTo>
                  <a:pt x="416728" y="855804"/>
                  <a:pt x="446340" y="832680"/>
                  <a:pt x="457200" y="800100"/>
                </a:cubicBezTo>
                <a:cubicBezTo>
                  <a:pt x="476918" y="740947"/>
                  <a:pt x="463134" y="769768"/>
                  <a:pt x="500063" y="714375"/>
                </a:cubicBezTo>
                <a:lnTo>
                  <a:pt x="542925" y="585787"/>
                </a:lnTo>
                <a:cubicBezTo>
                  <a:pt x="554545" y="550928"/>
                  <a:pt x="558093" y="527757"/>
                  <a:pt x="585788" y="500062"/>
                </a:cubicBezTo>
                <a:cubicBezTo>
                  <a:pt x="597930" y="487920"/>
                  <a:pt x="615459" y="482480"/>
                  <a:pt x="628650" y="471487"/>
                </a:cubicBezTo>
                <a:cubicBezTo>
                  <a:pt x="676045" y="431992"/>
                  <a:pt x="661169" y="426654"/>
                  <a:pt x="714375" y="400050"/>
                </a:cubicBezTo>
                <a:cubicBezTo>
                  <a:pt x="832680" y="340897"/>
                  <a:pt x="677265" y="439078"/>
                  <a:pt x="800100" y="357187"/>
                </a:cubicBezTo>
                <a:cubicBezTo>
                  <a:pt x="819150" y="328612"/>
                  <a:pt x="860359" y="305664"/>
                  <a:pt x="857250" y="271462"/>
                </a:cubicBezTo>
                <a:cubicBezTo>
                  <a:pt x="852488" y="219075"/>
                  <a:pt x="853985" y="165736"/>
                  <a:pt x="842963" y="114300"/>
                </a:cubicBezTo>
                <a:cubicBezTo>
                  <a:pt x="834228" y="73536"/>
                  <a:pt x="805951" y="64035"/>
                  <a:pt x="771525" y="57150"/>
                </a:cubicBezTo>
                <a:cubicBezTo>
                  <a:pt x="738503" y="50546"/>
                  <a:pt x="704797" y="47983"/>
                  <a:pt x="671513" y="42862"/>
                </a:cubicBezTo>
                <a:cubicBezTo>
                  <a:pt x="642881" y="38457"/>
                  <a:pt x="614363" y="33337"/>
                  <a:pt x="585788" y="28575"/>
                </a:cubicBezTo>
                <a:cubicBezTo>
                  <a:pt x="538407" y="12781"/>
                  <a:pt x="557986" y="14287"/>
                  <a:pt x="528638" y="14287"/>
                </a:cubicBezTo>
              </a:path>
            </a:pathLst>
          </a:custGeom>
          <a:ln w="57150"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9A31A4-8C98-9BCB-E271-9CB08E073B32}"/>
              </a:ext>
            </a:extLst>
          </p:cNvPr>
          <p:cNvSpPr txBox="1"/>
          <p:nvPr/>
        </p:nvSpPr>
        <p:spPr>
          <a:xfrm>
            <a:off x="161983" y="4695271"/>
            <a:ext cx="300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FFD6BE-2D43-3D2F-06D0-6612C3E496AF}"/>
              </a:ext>
            </a:extLst>
          </p:cNvPr>
          <p:cNvSpPr txBox="1"/>
          <p:nvPr/>
        </p:nvSpPr>
        <p:spPr>
          <a:xfrm>
            <a:off x="4417967" y="4695270"/>
            <a:ext cx="300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B960413-AE57-65CE-AE95-5D9F7B4F0558}"/>
              </a:ext>
            </a:extLst>
          </p:cNvPr>
          <p:cNvCxnSpPr>
            <a:cxnSpLocks/>
          </p:cNvCxnSpPr>
          <p:nvPr/>
        </p:nvCxnSpPr>
        <p:spPr>
          <a:xfrm flipH="1">
            <a:off x="7010400" y="3548425"/>
            <a:ext cx="206307" cy="2492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52FAB12F-E802-842F-4DF5-C2329F3BED30}"/>
              </a:ext>
            </a:extLst>
          </p:cNvPr>
          <p:cNvSpPr/>
          <p:nvPr/>
        </p:nvSpPr>
        <p:spPr>
          <a:xfrm>
            <a:off x="8321841" y="3207422"/>
            <a:ext cx="3828866" cy="278062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noProof="1"/>
              <a:t>DIAGNOSTIC DIFFERENTIEL : </a:t>
            </a:r>
          </a:p>
          <a:p>
            <a:pPr algn="ctr"/>
            <a:endParaRPr lang="fr-FR" b="1" u="sng" noProof="1"/>
          </a:p>
          <a:p>
            <a:pPr algn="ctr"/>
            <a:r>
              <a:rPr lang="fr-FR" b="1" noProof="1">
                <a:solidFill>
                  <a:srgbClr val="FF0000"/>
                </a:solidFill>
              </a:rPr>
              <a:t>Maladie inflammatoire chronique de l’intestin</a:t>
            </a:r>
          </a:p>
          <a:p>
            <a:endParaRPr lang="fr-FR" noProof="1"/>
          </a:p>
          <a:p>
            <a:r>
              <a:rPr lang="fr-FR" noProof="1"/>
              <a:t>Atteinte discontinue prédominante de l’iléon distal, avec </a:t>
            </a:r>
            <a:r>
              <a:rPr lang="fr-FR" b="1" noProof="1"/>
              <a:t>engorgement marqué des vasa recta</a:t>
            </a:r>
            <a:r>
              <a:rPr lang="fr-FR" noProof="1"/>
              <a:t> et </a:t>
            </a:r>
            <a:r>
              <a:rPr lang="fr-FR" b="1" noProof="1"/>
              <a:t>préservation relative du cæcum</a:t>
            </a:r>
            <a:endParaRPr lang="fr-FR" noProof="1"/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8042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D5AC1-5806-5A7E-CBB6-4481EC251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74E05-9E78-1C0B-1753-BC086EF39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04981" cy="626393"/>
          </a:xfrm>
          <a:prstGeom prst="roundRect">
            <a:avLst/>
          </a:prstGeom>
          <a:solidFill>
            <a:srgbClr val="E154B4"/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200" dirty="0"/>
              <a:t>SEINS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606FB1A-1A01-2AD4-E41E-5C6FC1BD77A6}"/>
              </a:ext>
            </a:extLst>
          </p:cNvPr>
          <p:cNvSpPr/>
          <p:nvPr/>
        </p:nvSpPr>
        <p:spPr>
          <a:xfrm>
            <a:off x="430577" y="752283"/>
            <a:ext cx="2720248" cy="473725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Mammaire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403E9A-EE7B-7366-24CD-C17741829CD2}"/>
              </a:ext>
            </a:extLst>
          </p:cNvPr>
          <p:cNvSpPr/>
          <p:nvPr/>
        </p:nvSpPr>
        <p:spPr>
          <a:xfrm>
            <a:off x="176271" y="1345625"/>
            <a:ext cx="5919730" cy="11832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noProof="1">
                <a:solidFill>
                  <a:schemeClr val="tx1"/>
                </a:solidFill>
              </a:rPr>
              <a:t>Localisation très rare , </a:t>
            </a:r>
            <a:r>
              <a:rPr lang="fr-FR" sz="1600" noProof="1">
                <a:solidFill>
                  <a:schemeClr val="tx1"/>
                </a:solidFill>
              </a:rPr>
              <a:t>même dans les pays endémiques</a:t>
            </a:r>
          </a:p>
          <a:p>
            <a:r>
              <a:rPr lang="fr-FR" sz="1600" b="1" noProof="1">
                <a:solidFill>
                  <a:schemeClr val="tx1"/>
                </a:solidFill>
              </a:rPr>
              <a:t>Forme primaire </a:t>
            </a:r>
            <a:r>
              <a:rPr lang="fr-FR" sz="1600" noProof="1">
                <a:solidFill>
                  <a:schemeClr val="tx1"/>
                </a:solidFill>
              </a:rPr>
              <a:t>: atteinte mammaire primitive ou </a:t>
            </a:r>
            <a:r>
              <a:rPr lang="fr-FR" sz="1600" b="1" noProof="1">
                <a:solidFill>
                  <a:schemeClr val="tx1"/>
                </a:solidFill>
              </a:rPr>
              <a:t>Secondaire</a:t>
            </a:r>
            <a:r>
              <a:rPr lang="fr-FR" sz="1600" noProof="1">
                <a:solidFill>
                  <a:schemeClr val="tx1"/>
                </a:solidFill>
              </a:rPr>
              <a:t> : atteinte par contiguité souvent</a:t>
            </a:r>
          </a:p>
          <a:p>
            <a:r>
              <a:rPr lang="fr-FR" sz="1600" b="1" noProof="1">
                <a:solidFill>
                  <a:srgbClr val="FF0000"/>
                </a:solidFill>
              </a:rPr>
              <a:t>Diagnostic de certitude repose sur l’histologie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D270A6-9637-8DEB-0F58-9833823E4127}"/>
              </a:ext>
            </a:extLst>
          </p:cNvPr>
          <p:cNvSpPr/>
          <p:nvPr/>
        </p:nvSpPr>
        <p:spPr>
          <a:xfrm>
            <a:off x="6272271" y="1345625"/>
            <a:ext cx="5919729" cy="8718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Masse mammaire </a:t>
            </a:r>
            <a:r>
              <a:rPr lang="fr-FR" sz="1600" b="1" dirty="0">
                <a:solidFill>
                  <a:schemeClr val="tx1"/>
                </a:solidFill>
              </a:rPr>
              <a:t>non douloureuse </a:t>
            </a:r>
            <a:r>
              <a:rPr lang="fr-FR" sz="1600" dirty="0">
                <a:solidFill>
                  <a:schemeClr val="tx1"/>
                </a:solidFill>
              </a:rPr>
              <a:t>avec </a:t>
            </a:r>
            <a:r>
              <a:rPr lang="fr-FR" sz="1600" b="1" dirty="0" err="1">
                <a:solidFill>
                  <a:schemeClr val="tx1"/>
                </a:solidFill>
              </a:rPr>
              <a:t>ADPs</a:t>
            </a:r>
            <a:r>
              <a:rPr lang="fr-FR" sz="1600" b="1" dirty="0">
                <a:solidFill>
                  <a:schemeClr val="tx1"/>
                </a:solidFill>
              </a:rPr>
              <a:t> axillaires </a:t>
            </a:r>
            <a:r>
              <a:rPr lang="fr-FR" sz="1600" dirty="0">
                <a:solidFill>
                  <a:schemeClr val="tx1"/>
                </a:solidFill>
              </a:rPr>
              <a:t>à centre  nécrosée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</a:rPr>
              <a:t>Tendance à la </a:t>
            </a:r>
            <a:r>
              <a:rPr lang="fr-FR" sz="1600" b="1" dirty="0">
                <a:solidFill>
                  <a:schemeClr val="tx1"/>
                </a:solidFill>
              </a:rPr>
              <a:t>fistulisation++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1DD30-1AF9-B523-198E-4AC1A42FEA35}"/>
              </a:ext>
            </a:extLst>
          </p:cNvPr>
          <p:cNvSpPr txBox="1"/>
          <p:nvPr/>
        </p:nvSpPr>
        <p:spPr>
          <a:xfrm>
            <a:off x="6272271" y="942028"/>
            <a:ext cx="3039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chemeClr val="accent2"/>
                </a:solidFill>
              </a:rPr>
              <a:t>Éléments d’orientation 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48E599-2E62-A4A3-5529-F620198E149A}"/>
              </a:ext>
            </a:extLst>
          </p:cNvPr>
          <p:cNvSpPr/>
          <p:nvPr/>
        </p:nvSpPr>
        <p:spPr>
          <a:xfrm>
            <a:off x="176270" y="5432291"/>
            <a:ext cx="11752493" cy="8718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400" noProof="1">
                <a:solidFill>
                  <a:schemeClr val="tx1"/>
                </a:solidFill>
              </a:rPr>
              <a:t>Multiples collections du prolongement axillaire mammaire droit, en hyposignal T1, hypersignal T2, réhaussées en périphérie après injection de Gado, avec des trajets fistuleux </a:t>
            </a:r>
            <a:r>
              <a:rPr lang="fr-FR" sz="1400" b="1" noProof="1">
                <a:solidFill>
                  <a:srgbClr val="FF0000"/>
                </a:solidFill>
              </a:rPr>
              <a:t>(flèche rouge) : </a:t>
            </a:r>
            <a:r>
              <a:rPr lang="fr-FR" sz="1400" noProof="1">
                <a:solidFill>
                  <a:schemeClr val="tx1"/>
                </a:solidFill>
              </a:rPr>
              <a:t>superficiel vers la peau et profond vers la glande mammaire</a:t>
            </a:r>
          </a:p>
          <a:p>
            <a:r>
              <a:rPr lang="fr-FR" sz="1400" noProof="1">
                <a:solidFill>
                  <a:schemeClr val="tx1"/>
                </a:solidFill>
              </a:rPr>
              <a:t>Il s’y associe des </a:t>
            </a:r>
            <a:r>
              <a:rPr lang="fr-FR" sz="1400" b="1" noProof="1">
                <a:solidFill>
                  <a:schemeClr val="tx1"/>
                </a:solidFill>
              </a:rPr>
              <a:t>ADP axillaires homolatérales</a:t>
            </a:r>
            <a:r>
              <a:rPr lang="fr-FR" sz="1400" noProof="1">
                <a:solidFill>
                  <a:schemeClr val="tx1"/>
                </a:solidFill>
              </a:rPr>
              <a:t> à </a:t>
            </a:r>
            <a:r>
              <a:rPr lang="fr-FR" sz="1400" b="1" noProof="1">
                <a:solidFill>
                  <a:schemeClr val="tx1"/>
                </a:solidFill>
              </a:rPr>
              <a:t>contenu liquidien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880A26-A0F1-4EB4-9B74-5AB68310AA16}"/>
              </a:ext>
            </a:extLst>
          </p:cNvPr>
          <p:cNvSpPr txBox="1"/>
          <p:nvPr/>
        </p:nvSpPr>
        <p:spPr>
          <a:xfrm>
            <a:off x="8231915" y="48477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8A77944-7800-1CD9-FFC4-DB9CF0BEC0FB}"/>
              </a:ext>
            </a:extLst>
          </p:cNvPr>
          <p:cNvCxnSpPr>
            <a:cxnSpLocks/>
          </p:cNvCxnSpPr>
          <p:nvPr/>
        </p:nvCxnSpPr>
        <p:spPr>
          <a:xfrm flipH="1">
            <a:off x="10749825" y="434975"/>
            <a:ext cx="146775" cy="2166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65FC198-7B9C-D2BB-482B-617ADF97F85A}"/>
              </a:ext>
            </a:extLst>
          </p:cNvPr>
          <p:cNvCxnSpPr>
            <a:cxnSpLocks/>
          </p:cNvCxnSpPr>
          <p:nvPr/>
        </p:nvCxnSpPr>
        <p:spPr>
          <a:xfrm flipV="1">
            <a:off x="10579368" y="846306"/>
            <a:ext cx="0" cy="236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8372046-7099-6BC5-31F1-1EBC6ADB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3" y="2763061"/>
            <a:ext cx="3997676" cy="2443994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F27FA7-5B33-D5EF-5024-8BADD6B08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686" y="2777605"/>
            <a:ext cx="3997676" cy="2449600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A03614-DE34-A41E-53C3-F6C96D181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670" y="2763061"/>
            <a:ext cx="4147441" cy="2464144"/>
          </a:xfrm>
          <a:prstGeom prst="round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67912D-5F65-3DEF-1A98-A06E95663627}"/>
              </a:ext>
            </a:extLst>
          </p:cNvPr>
          <p:cNvSpPr txBox="1"/>
          <p:nvPr/>
        </p:nvSpPr>
        <p:spPr>
          <a:xfrm>
            <a:off x="226983" y="4780112"/>
            <a:ext cx="59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C743E-78AF-FBAA-56B7-D76478108742}"/>
              </a:ext>
            </a:extLst>
          </p:cNvPr>
          <p:cNvSpPr txBox="1"/>
          <p:nvPr/>
        </p:nvSpPr>
        <p:spPr>
          <a:xfrm>
            <a:off x="8231915" y="4837723"/>
            <a:ext cx="223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Soustraction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87AB0D-94DF-FE2D-8218-6B5FEFE4B78B}"/>
              </a:ext>
            </a:extLst>
          </p:cNvPr>
          <p:cNvSpPr txBox="1"/>
          <p:nvPr/>
        </p:nvSpPr>
        <p:spPr>
          <a:xfrm>
            <a:off x="4206042" y="4780112"/>
            <a:ext cx="59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T2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115490-8819-3A85-5FF8-A0E836AE4C9D}"/>
              </a:ext>
            </a:extLst>
          </p:cNvPr>
          <p:cNvCxnSpPr>
            <a:cxnSpLocks/>
          </p:cNvCxnSpPr>
          <p:nvPr/>
        </p:nvCxnSpPr>
        <p:spPr>
          <a:xfrm flipH="1" flipV="1">
            <a:off x="5099067" y="4122871"/>
            <a:ext cx="211015" cy="2344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AFD8D46-C8EB-8B6E-E33A-486ADAB98663}"/>
              </a:ext>
            </a:extLst>
          </p:cNvPr>
          <p:cNvCxnSpPr>
            <a:cxnSpLocks/>
          </p:cNvCxnSpPr>
          <p:nvPr/>
        </p:nvCxnSpPr>
        <p:spPr>
          <a:xfrm>
            <a:off x="4265069" y="4057251"/>
            <a:ext cx="239911" cy="1312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573B297-2921-6A00-2A40-E7C55BD0F3F4}"/>
              </a:ext>
            </a:extLst>
          </p:cNvPr>
          <p:cNvSpPr txBox="1"/>
          <p:nvPr/>
        </p:nvSpPr>
        <p:spPr>
          <a:xfrm>
            <a:off x="8231915" y="5966022"/>
            <a:ext cx="6602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Biopsie </a:t>
            </a:r>
            <a:r>
              <a:rPr lang="fr-FR" sz="1400" dirty="0">
                <a:solidFill>
                  <a:srgbClr val="FF0000"/>
                </a:solidFill>
                <a:sym typeface="Wingdings" pitchFamily="2" charset="2"/>
              </a:rPr>
              <a:t> Tuberculose mammaire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63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07CA-86B9-6A93-EBBB-70EC70C1D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037A5-C423-71CE-55F1-A15CC71B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3241964" cy="62639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3200" dirty="0"/>
              <a:t>SNC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017B0CD-C8BC-4F95-A6E7-17706CB3EFD8}"/>
              </a:ext>
            </a:extLst>
          </p:cNvPr>
          <p:cNvSpPr/>
          <p:nvPr/>
        </p:nvSpPr>
        <p:spPr>
          <a:xfrm>
            <a:off x="430577" y="752283"/>
            <a:ext cx="2720248" cy="473725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Empyème tuberculeux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176632-408F-5E7D-D2C3-59D1393263F5}"/>
              </a:ext>
            </a:extLst>
          </p:cNvPr>
          <p:cNvSpPr txBox="1"/>
          <p:nvPr/>
        </p:nvSpPr>
        <p:spPr>
          <a:xfrm>
            <a:off x="8231915" y="48477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6D54E96-2990-F0BD-178E-B08258CBC313}"/>
              </a:ext>
            </a:extLst>
          </p:cNvPr>
          <p:cNvCxnSpPr>
            <a:cxnSpLocks/>
          </p:cNvCxnSpPr>
          <p:nvPr/>
        </p:nvCxnSpPr>
        <p:spPr>
          <a:xfrm flipH="1">
            <a:off x="10749825" y="434975"/>
            <a:ext cx="146775" cy="2166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EE1836D-14C6-64EF-0A96-32798EA33257}"/>
              </a:ext>
            </a:extLst>
          </p:cNvPr>
          <p:cNvCxnSpPr>
            <a:cxnSpLocks/>
          </p:cNvCxnSpPr>
          <p:nvPr/>
        </p:nvCxnSpPr>
        <p:spPr>
          <a:xfrm flipV="1">
            <a:off x="10579368" y="846306"/>
            <a:ext cx="0" cy="236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11541BC-9060-9F79-B948-0082748AA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585" y="127463"/>
            <a:ext cx="5578207" cy="66030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57BF30-5D2D-03E6-2434-89AB0E512FEC}"/>
              </a:ext>
            </a:extLst>
          </p:cNvPr>
          <p:cNvSpPr/>
          <p:nvPr/>
        </p:nvSpPr>
        <p:spPr>
          <a:xfrm>
            <a:off x="167091" y="2068533"/>
            <a:ext cx="5939926" cy="29639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Enfant de 10 ans admis pour tuméfaction de la région temporale droite à évolution insidieuse, paucisymptomatique, avec à la TDM une collection sous cutanée avec érosion temporale et extension endocrânienne extra durale, avec à l’anapath une origine tuberculeuse confirmée </a:t>
            </a:r>
          </a:p>
        </p:txBody>
      </p:sp>
    </p:spTree>
    <p:extLst>
      <p:ext uri="{BB962C8B-B14F-4D97-AF65-F5344CB8AC3E}">
        <p14:creationId xmlns:p14="http://schemas.microsoft.com/office/powerpoint/2010/main" val="3784276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534</Words>
  <Application>Microsoft Macintosh PowerPoint</Application>
  <PresentationFormat>Widescreen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TUBERCULOSE : la grande imitatrice  Revue systémique basée sur 75 cas</vt:lpstr>
      <vt:lpstr>OSTEO ARTICULAIRE</vt:lpstr>
      <vt:lpstr>ABDOMINALE</vt:lpstr>
      <vt:lpstr>SEINS</vt:lpstr>
      <vt:lpstr>SNC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20</cp:revision>
  <dcterms:created xsi:type="dcterms:W3CDTF">2026-02-27T00:12:49Z</dcterms:created>
  <dcterms:modified xsi:type="dcterms:W3CDTF">2026-02-27T20:41:40Z</dcterms:modified>
</cp:coreProperties>
</file>