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4" r:id="rId4"/>
    <p:sldId id="265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963"/>
  </p:normalViewPr>
  <p:slideViewPr>
    <p:cSldViewPr snapToGrid="0">
      <p:cViewPr varScale="1">
        <p:scale>
          <a:sx n="76" d="100"/>
          <a:sy n="76" d="100"/>
        </p:scale>
        <p:origin x="21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496AD6-68AC-BD7F-FB80-F4A0F0D4D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0A65318-F043-0496-2397-2AF47C85B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F75B57-2706-AB05-71E4-6E3A2CC2C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757969-C5E6-055D-01FA-1E67333B3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3C1EA0-EFD3-E053-4538-BE0F98844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907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25A6A-509D-F822-F2D7-F03CD769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5A2172-EA8E-4129-BF5D-76EF15122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5C9621-D178-F175-1FF3-5BCC8367A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F396D1-D33F-36A9-755B-80EF102A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B76B8E-C2E9-CA14-DBCC-0C36A5A0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314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1F6EA-71B3-EC7C-EBE3-451CBF4A2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4F7BE5-C19B-B660-B1A4-4C8D5F1E9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7D0633-4951-7A74-67D3-84862C66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127C62-D000-71F6-D7FD-EB9EC140F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B6E97B-2777-1205-A95C-097267E54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80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DE2A8F-847B-2882-7571-63F58C972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2C5AE0-064B-99D0-C094-A23FE01670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CACC01-DB45-2D19-7DAD-9327768D8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CD2DDA-4B49-EFF2-7B93-0202F4060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FE9F1C-9FAD-B926-ED5F-2BC4EC4AC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1D41C5-BC6A-8E84-3204-CBB1F268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714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67DABC-E8E1-B4E8-066A-DDACE9DE4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A0223D-5665-81E3-D394-68EEDD552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6A78BA6-EBDE-FB44-74CE-9EC67C1DA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71DCF1-4175-0899-DF0E-9E55D6B2B5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62E45CC-2D63-3C00-2A14-7A3869B5C4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E96F08B-8A72-5DCE-184E-C7081C0E3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0473255-E0BE-EE01-FB9C-AE2DFD925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EA10E99-3468-72D7-02ED-767903E7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96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66367-3C42-7680-3818-2BC0516A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1FF09D8-B856-83FE-C787-5359D49FC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82CBDD-62D0-B6B7-1292-34F194E5D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5E13669-B131-1BAB-373F-368291DC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936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698FB3-FFBB-BBD3-6C1F-5012A649B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5D8ECCD-E0D2-78F5-0EE7-9F6842C5A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9A13AC-1F67-B7C7-3393-1ED0BE48B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31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3707F3-4F95-C26B-7A15-0E7ACB15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4D2163-565D-208C-70FE-C630B0992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3B82AC-9AF7-5609-8633-38E75154F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B20B87-8599-B758-5FD1-E31363D07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17E6B1-AB6A-43A8-4845-9EDD93A57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588150-5C34-324A-C259-BA4BD55F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99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5E57D-2FC3-53E0-65A7-A377F8A2A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ABF6AF6-B97B-B7FA-9B8F-193FD0D5F3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0F16A0-7F16-8CB2-AAC2-D7E5A3AB2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A52692-40EE-1FDF-E4F8-6B7FDF45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F7A8B8-CE09-3AE7-B210-6C66BB595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CADBD9-0C4C-4326-812D-C23EF5948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545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2C475C-6B0D-673E-F0EF-DB408C832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0CD2EAC-A756-379B-EB2D-53F35BAB5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B09786-12DC-0559-22E4-8903CAC80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DB9FF-D3B5-4C2B-DD06-4C0111B45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6B813F-EE32-65EA-A3E8-BDF94A20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851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61B330-EF1C-5A32-94F2-9A10F900A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8FAFE33-A731-49AE-A810-144A69A7E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6C8257-9F8C-D399-8943-267F2BE9B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33949-64C4-8ABA-2122-BE79F9602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5F9217-0488-E2F5-950B-42C209DD4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957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AE9A308-55F0-E8E5-58D8-B752405B8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CA3A44-60F9-752B-FC83-9D0B46A47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91BC8D-CDE3-3B77-B3F8-8524565E1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6C891-B6F4-584B-ADCF-C50B3190D24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AAC1F0-80EF-E630-A3C3-844C96301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D19547-81AF-642C-47F1-ED0A3855A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A8261-61AA-7041-BF95-B82AF1AEC7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90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87C1B88-07C2-7C3E-0904-F42C14F2F62B}"/>
              </a:ext>
            </a:extLst>
          </p:cNvPr>
          <p:cNvSpPr txBox="1"/>
          <p:nvPr/>
        </p:nvSpPr>
        <p:spPr>
          <a:xfrm>
            <a:off x="3097134" y="308078"/>
            <a:ext cx="5997731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Méningiome </a:t>
            </a:r>
            <a:r>
              <a:rPr lang="fr-FR" sz="3200" b="1" dirty="0" err="1">
                <a:solidFill>
                  <a:schemeClr val="bg1"/>
                </a:solidFill>
              </a:rPr>
              <a:t>psammomateux</a:t>
            </a:r>
            <a:r>
              <a:rPr lang="fr-FR" sz="3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111E82-DDAC-0F51-2285-5D99215D3212}"/>
              </a:ext>
            </a:extLst>
          </p:cNvPr>
          <p:cNvSpPr txBox="1"/>
          <p:nvPr/>
        </p:nvSpPr>
        <p:spPr>
          <a:xfrm>
            <a:off x="687588" y="1227188"/>
            <a:ext cx="6472867" cy="4204356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Définition : </a:t>
            </a:r>
            <a:r>
              <a:rPr lang="fr-MA" dirty="0"/>
              <a:t>Variante histologique caractérisée par l’abondance de corps </a:t>
            </a:r>
            <a:r>
              <a:rPr lang="fr-MA" dirty="0" err="1"/>
              <a:t>psammomateux</a:t>
            </a:r>
            <a:r>
              <a:rPr lang="fr-MA" dirty="0"/>
              <a:t> (calcifications lamellaires).</a:t>
            </a:r>
            <a:endParaRPr lang="fr-MA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TDM 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dirty="0"/>
              <a:t>Calcifications </a:t>
            </a:r>
            <a:r>
              <a:rPr lang="fr-MA" dirty="0" err="1"/>
              <a:t>intratumorales</a:t>
            </a:r>
            <a:r>
              <a:rPr lang="fr-MA" dirty="0"/>
              <a:t> denses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dirty="0"/>
              <a:t>Distribution diffuse ou périphérique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dirty="0"/>
              <a:t>Hyperdensité marquée</a:t>
            </a:r>
          </a:p>
          <a:p>
            <a:pPr>
              <a:lnSpc>
                <a:spcPct val="150000"/>
              </a:lnSpc>
            </a:pPr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IRM 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dirty="0"/>
              <a:t>Zones d’</a:t>
            </a:r>
            <a:r>
              <a:rPr lang="fr-MA" dirty="0" err="1"/>
              <a:t>asignal</a:t>
            </a:r>
            <a:r>
              <a:rPr lang="fr-MA" dirty="0"/>
              <a:t> marquées en séquences EG ou SWI témoignant des calcifications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MA" dirty="0"/>
              <a:t>Rehaussement intense des portions non calcifiées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ADB696-5601-07ED-C0FC-3277A01632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51" t="6753" r="5231" b="13361"/>
          <a:stretch/>
        </p:blipFill>
        <p:spPr>
          <a:xfrm>
            <a:off x="7283073" y="1044235"/>
            <a:ext cx="2637214" cy="202781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5BA3FC-103A-EC5E-CD48-EA3841565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21" t="7336" r="8648" b="2608"/>
          <a:stretch/>
        </p:blipFill>
        <p:spPr>
          <a:xfrm>
            <a:off x="9991003" y="892853"/>
            <a:ext cx="1899423" cy="233058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3044F53-6234-2003-7FD7-59AFD5A91708}"/>
              </a:ext>
            </a:extLst>
          </p:cNvPr>
          <p:cNvSpPr txBox="1"/>
          <p:nvPr/>
        </p:nvSpPr>
        <p:spPr>
          <a:xfrm>
            <a:off x="6993467" y="3288941"/>
            <a:ext cx="5040522" cy="30777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TDM :  Masse extra-axiale renfermant de multiples calcifications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E823EAB-1AD6-E759-56AD-B70ACE38C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8724" y="3707971"/>
            <a:ext cx="1796295" cy="202781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13777BF-89A0-4181-73BB-7ED7AA807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0287" y="3707971"/>
            <a:ext cx="1796296" cy="202605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288DBE1B-4961-3F7A-2631-CE6341F3E456}"/>
              </a:ext>
            </a:extLst>
          </p:cNvPr>
          <p:cNvSpPr txBox="1"/>
          <p:nvPr/>
        </p:nvSpPr>
        <p:spPr>
          <a:xfrm>
            <a:off x="6993467" y="5944217"/>
            <a:ext cx="5040522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IRM:  Masse extra-axiale renfermant </a:t>
            </a:r>
            <a:r>
              <a:rPr lang="fr-FR" sz="1400" b="1" dirty="0" err="1">
                <a:solidFill>
                  <a:schemeClr val="bg1"/>
                </a:solidFill>
              </a:rPr>
              <a:t>renfermants</a:t>
            </a:r>
            <a:r>
              <a:rPr lang="fr-FR" sz="1400" b="1" dirty="0">
                <a:solidFill>
                  <a:schemeClr val="bg1"/>
                </a:solidFill>
              </a:rPr>
              <a:t> des </a:t>
            </a:r>
            <a:r>
              <a:rPr lang="fr-FR" sz="1400" b="1" dirty="0" err="1">
                <a:solidFill>
                  <a:schemeClr val="bg1"/>
                </a:solidFill>
              </a:rPr>
              <a:t>calcificatiosn</a:t>
            </a:r>
            <a:r>
              <a:rPr lang="fr-FR" sz="1400" b="1" dirty="0">
                <a:solidFill>
                  <a:schemeClr val="bg1"/>
                </a:solidFill>
              </a:rPr>
              <a:t> en </a:t>
            </a:r>
            <a:r>
              <a:rPr lang="fr-FR" sz="1400" b="1" dirty="0" err="1">
                <a:solidFill>
                  <a:schemeClr val="bg1"/>
                </a:solidFill>
              </a:rPr>
              <a:t>asignal</a:t>
            </a:r>
            <a:r>
              <a:rPr lang="fr-FR" sz="1400" b="1" dirty="0">
                <a:solidFill>
                  <a:schemeClr val="bg1"/>
                </a:solidFill>
              </a:rPr>
              <a:t> aux séquences T2 et EG</a:t>
            </a:r>
          </a:p>
        </p:txBody>
      </p:sp>
    </p:spTree>
    <p:extLst>
      <p:ext uri="{BB962C8B-B14F-4D97-AF65-F5344CB8AC3E}">
        <p14:creationId xmlns:p14="http://schemas.microsoft.com/office/powerpoint/2010/main" val="205553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87C1B88-07C2-7C3E-0904-F42C14F2F62B}"/>
              </a:ext>
            </a:extLst>
          </p:cNvPr>
          <p:cNvSpPr txBox="1"/>
          <p:nvPr/>
        </p:nvSpPr>
        <p:spPr>
          <a:xfrm>
            <a:off x="3097134" y="308078"/>
            <a:ext cx="5997731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Méningiome kystique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111E82-DDAC-0F51-2285-5D99215D3212}"/>
              </a:ext>
            </a:extLst>
          </p:cNvPr>
          <p:cNvSpPr txBox="1"/>
          <p:nvPr/>
        </p:nvSpPr>
        <p:spPr>
          <a:xfrm>
            <a:off x="437317" y="948690"/>
            <a:ext cx="6793218" cy="59093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Définition</a:t>
            </a:r>
          </a:p>
          <a:p>
            <a:r>
              <a:rPr lang="fr-MA" dirty="0"/>
              <a:t>Le terme </a:t>
            </a:r>
            <a:r>
              <a:rPr lang="fr-MA" b="1" dirty="0"/>
              <a:t>méningiome kystique</a:t>
            </a:r>
            <a:r>
              <a:rPr lang="fr-MA" dirty="0"/>
              <a:t> désigne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Soit un méningiome présentant une dégénérescence kystique </a:t>
            </a:r>
            <a:r>
              <a:rPr lang="fr-MA" dirty="0" err="1"/>
              <a:t>intratumorale</a:t>
            </a:r>
            <a:r>
              <a:rPr lang="fr-MA" dirty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Soit une lésion associée à un kyste </a:t>
            </a:r>
            <a:r>
              <a:rPr lang="fr-MA" dirty="0" err="1"/>
              <a:t>périlésionnel</a:t>
            </a:r>
            <a:r>
              <a:rPr lang="fr-MA" dirty="0"/>
              <a:t> arachnoïdien ou </a:t>
            </a:r>
            <a:r>
              <a:rPr lang="fr-MA" dirty="0" err="1"/>
              <a:t>intraparenchymateux</a:t>
            </a:r>
            <a:r>
              <a:rPr lang="fr-MA" dirty="0"/>
              <a:t> réactionnel.</a:t>
            </a:r>
          </a:p>
          <a:p>
            <a:endParaRPr lang="fr-MA" dirty="0"/>
          </a:p>
          <a:p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Classification (</a:t>
            </a:r>
            <a:r>
              <a:rPr lang="fr-MA" b="1" dirty="0" err="1">
                <a:solidFill>
                  <a:schemeClr val="accent2">
                    <a:lumMod val="75000"/>
                  </a:schemeClr>
                </a:solidFill>
              </a:rPr>
              <a:t>Nauta</a:t>
            </a:r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 modifiée par Worthington)</a:t>
            </a:r>
          </a:p>
          <a:p>
            <a:r>
              <a:rPr lang="fr-MA" dirty="0"/>
              <a:t>Classification basée sur la localisation du kyste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MA" b="1" dirty="0"/>
              <a:t>Type 1</a:t>
            </a:r>
            <a:r>
              <a:rPr lang="fr-MA" dirty="0"/>
              <a:t> : kystes centraux </a:t>
            </a:r>
            <a:r>
              <a:rPr lang="fr-MA" dirty="0" err="1"/>
              <a:t>intratumoraux</a:t>
            </a:r>
            <a:endParaRPr lang="fr-MA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MA" b="1" dirty="0"/>
              <a:t>Type 2</a:t>
            </a:r>
            <a:r>
              <a:rPr lang="fr-MA" dirty="0"/>
              <a:t> : kystes périphériques </a:t>
            </a:r>
            <a:r>
              <a:rPr lang="fr-MA" dirty="0" err="1"/>
              <a:t>intratumoraux</a:t>
            </a:r>
            <a:endParaRPr lang="fr-MA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MA" b="1" dirty="0"/>
              <a:t>Type 3</a:t>
            </a:r>
            <a:r>
              <a:rPr lang="fr-MA" dirty="0"/>
              <a:t> : paroi kystique contenant des cellules tumorales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MA" b="1" dirty="0"/>
              <a:t>Type 4</a:t>
            </a:r>
            <a:r>
              <a:rPr lang="fr-MA" dirty="0"/>
              <a:t> : kystes </a:t>
            </a:r>
            <a:r>
              <a:rPr lang="fr-MA" dirty="0" err="1"/>
              <a:t>intraparenchymateux</a:t>
            </a:r>
            <a:r>
              <a:rPr lang="fr-MA" dirty="0"/>
              <a:t> adjacent (le plus fréquent)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MA" b="1" dirty="0"/>
              <a:t>Type 5</a:t>
            </a:r>
            <a:r>
              <a:rPr lang="fr-MA" dirty="0"/>
              <a:t> : kyste entre tumeur et cerveau (arachnoïdien)</a:t>
            </a:r>
            <a:endParaRPr lang="fr-MA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Imagerie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MA" dirty="0"/>
              <a:t>Composante tumorale solide avec même caractéristiques classiques d’un méningiome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MA" dirty="0"/>
              <a:t>Kystes de taille variable : entièrement inclus dans la tumeur ou situés en périphérie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416903-58C1-CFDB-BAAD-F747D63FD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0535" y="1885950"/>
            <a:ext cx="2302934" cy="26370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BB5E340-4AE5-0D09-F848-65A021457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5863" y="1973442"/>
            <a:ext cx="2302933" cy="246201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C6D48752-0ECC-D5BD-8504-A6F4E0D46BF2}"/>
              </a:ext>
            </a:extLst>
          </p:cNvPr>
          <p:cNvSpPr txBox="1"/>
          <p:nvPr/>
        </p:nvSpPr>
        <p:spPr>
          <a:xfrm>
            <a:off x="7013208" y="4903472"/>
            <a:ext cx="5040522" cy="5232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Masse extra-axiale temporale droite avec double composante : solide tissulaire et kystiques périphériques : Méningiome type 2 </a:t>
            </a:r>
          </a:p>
        </p:txBody>
      </p:sp>
    </p:spTree>
    <p:extLst>
      <p:ext uri="{BB962C8B-B14F-4D97-AF65-F5344CB8AC3E}">
        <p14:creationId xmlns:p14="http://schemas.microsoft.com/office/powerpoint/2010/main" val="332535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DBE94F4-13A0-3241-118D-69D8D0ACAD21}"/>
              </a:ext>
            </a:extLst>
          </p:cNvPr>
          <p:cNvSpPr txBox="1"/>
          <p:nvPr/>
        </p:nvSpPr>
        <p:spPr>
          <a:xfrm>
            <a:off x="3097134" y="308078"/>
            <a:ext cx="7587799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Méningiome anaplastique (WHO Grade 3)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253C97-EC4A-4CBC-E513-9794F408ED0A}"/>
              </a:ext>
            </a:extLst>
          </p:cNvPr>
          <p:cNvSpPr txBox="1"/>
          <p:nvPr/>
        </p:nvSpPr>
        <p:spPr>
          <a:xfrm>
            <a:off x="555850" y="917611"/>
            <a:ext cx="5867112" cy="59093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Généralités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La distinction formelle entre grade II atypique et grade III repose sur l’histopathologie.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L’imagerie permet néanmoins de </a:t>
            </a:r>
            <a:r>
              <a:rPr lang="fr-MA" b="1" dirty="0"/>
              <a:t>suggérer un haut grade</a:t>
            </a:r>
            <a:r>
              <a:rPr lang="fr-MA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Survient préférentiellement chez des patients plus âgés avec prédominance masculine</a:t>
            </a:r>
          </a:p>
          <a:p>
            <a:endParaRPr lang="fr-MA" dirty="0"/>
          </a:p>
          <a:p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Signes d’imagerie évocateurs de haut grade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MA" b="1" dirty="0"/>
              <a:t>Morphologie tumorale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Marges irrégulières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Interface tumeur–cerveau indistincte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Signal et rehaussement hétérogènes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Nécrose </a:t>
            </a:r>
            <a:r>
              <a:rPr lang="fr-MA" dirty="0" err="1"/>
              <a:t>intratumorale</a:t>
            </a:r>
            <a:r>
              <a:rPr lang="fr-MA" dirty="0"/>
              <a:t> excentrée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fr-MA" b="1" dirty="0"/>
              <a:t>Signes d’agressivité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Œdème péri-lésionnel étendu et disproportionné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dirty="0"/>
              <a:t>Destruction osseuse adjacente</a:t>
            </a:r>
          </a:p>
          <a:p>
            <a:endParaRPr lang="fr-MA" dirty="0"/>
          </a:p>
          <a:p>
            <a:r>
              <a:rPr lang="fr-MA" b="1" dirty="0">
                <a:solidFill>
                  <a:schemeClr val="accent2">
                    <a:lumMod val="75000"/>
                  </a:schemeClr>
                </a:solidFill>
              </a:rPr>
              <a:t>Diagnostics différentiels majeurs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b="1" i="1" dirty="0" err="1"/>
              <a:t>Hémangiopéricytome</a:t>
            </a:r>
            <a:r>
              <a:rPr lang="fr-MA" b="1" i="1" dirty="0"/>
              <a:t> : </a:t>
            </a:r>
            <a:r>
              <a:rPr lang="fr-MA" dirty="0"/>
              <a:t>pic de </a:t>
            </a:r>
            <a:r>
              <a:rPr lang="fr-MA" dirty="0" err="1"/>
              <a:t>myo</a:t>
            </a:r>
            <a:r>
              <a:rPr lang="fr-MA" dirty="0"/>
              <a:t>-inositol en spectroscopie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MA" b="1" i="1" dirty="0"/>
              <a:t>Métastases : </a:t>
            </a:r>
            <a:r>
              <a:rPr lang="fr-MA" dirty="0"/>
              <a:t>lésions multiples fréquentes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D10738C-FD5B-4BC4-BA11-35E1AB1EE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492" y="927121"/>
            <a:ext cx="2984541" cy="196708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0925ADA-E1E0-E8A4-4B05-9B44FAA41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205" y="942135"/>
            <a:ext cx="2317265" cy="20252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F006D7-0D47-FAC6-8DEA-5383D69BC8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725"/>
          <a:stretch/>
        </p:blipFill>
        <p:spPr>
          <a:xfrm>
            <a:off x="9572461" y="3321739"/>
            <a:ext cx="1833302" cy="23636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F8F1374-22A1-41B3-1ED1-152A1316AE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52" r="54259"/>
          <a:stretch/>
        </p:blipFill>
        <p:spPr>
          <a:xfrm>
            <a:off x="7516462" y="3321739"/>
            <a:ext cx="1965370" cy="236366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9D409FD-F2C1-4E4D-9476-B1A215449CED}"/>
              </a:ext>
            </a:extLst>
          </p:cNvPr>
          <p:cNvSpPr txBox="1"/>
          <p:nvPr/>
        </p:nvSpPr>
        <p:spPr>
          <a:xfrm>
            <a:off x="5457107" y="6004852"/>
            <a:ext cx="6588363" cy="738664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MA" sz="1400" b="1" dirty="0">
                <a:solidFill>
                  <a:schemeClr val="bg1"/>
                </a:solidFill>
              </a:rPr>
              <a:t>Méningiome atypique de haut grade de la région sellaire et </a:t>
            </a:r>
            <a:r>
              <a:rPr lang="fr-MA" sz="1400" b="1" dirty="0" err="1">
                <a:solidFill>
                  <a:schemeClr val="bg1"/>
                </a:solidFill>
              </a:rPr>
              <a:t>parasellaire</a:t>
            </a:r>
            <a:r>
              <a:rPr lang="fr-MA" sz="1400" b="1" dirty="0">
                <a:solidFill>
                  <a:schemeClr val="bg1"/>
                </a:solidFill>
              </a:rPr>
              <a:t> à contours irréguliers, des zones de nécrose </a:t>
            </a:r>
            <a:r>
              <a:rPr lang="fr-MA" sz="1400" b="1" dirty="0" err="1">
                <a:solidFill>
                  <a:schemeClr val="bg1"/>
                </a:solidFill>
              </a:rPr>
              <a:t>intratumorale</a:t>
            </a:r>
            <a:r>
              <a:rPr lang="fr-MA" sz="1400" b="1" dirty="0">
                <a:solidFill>
                  <a:schemeClr val="bg1"/>
                </a:solidFill>
              </a:rPr>
              <a:t>, </a:t>
            </a:r>
            <a:r>
              <a:rPr lang="fr-MA" sz="1400" b="1" dirty="0" err="1">
                <a:solidFill>
                  <a:schemeClr val="bg1"/>
                </a:solidFill>
              </a:rPr>
              <a:t>réhaussement</a:t>
            </a:r>
            <a:r>
              <a:rPr lang="fr-MA" sz="1400" b="1" dirty="0">
                <a:solidFill>
                  <a:schemeClr val="bg1"/>
                </a:solidFill>
              </a:rPr>
              <a:t> </a:t>
            </a:r>
            <a:r>
              <a:rPr lang="fr-MA" sz="1400" b="1" dirty="0" err="1">
                <a:solidFill>
                  <a:schemeClr val="bg1"/>
                </a:solidFill>
              </a:rPr>
              <a:t>hétérogègne</a:t>
            </a:r>
            <a:r>
              <a:rPr lang="fr-MA" sz="1400" b="1" dirty="0">
                <a:solidFill>
                  <a:schemeClr val="bg1"/>
                </a:solidFill>
              </a:rPr>
              <a:t> (figure </a:t>
            </a:r>
            <a:r>
              <a:rPr lang="fr-MA" sz="1400" b="1" dirty="0" err="1">
                <a:solidFill>
                  <a:schemeClr val="bg1"/>
                </a:solidFill>
              </a:rPr>
              <a:t>a-b</a:t>
            </a:r>
            <a:r>
              <a:rPr lang="fr-MA" sz="1400" b="1" dirty="0">
                <a:solidFill>
                  <a:schemeClr val="bg1"/>
                </a:solidFill>
              </a:rPr>
              <a:t>) et une lyse osseuse destructrice (figure </a:t>
            </a:r>
            <a:r>
              <a:rPr lang="fr-MA" sz="1400" b="1" dirty="0" err="1">
                <a:solidFill>
                  <a:schemeClr val="bg1"/>
                </a:solidFill>
              </a:rPr>
              <a:t>c-d</a:t>
            </a:r>
            <a:r>
              <a:rPr lang="fr-MA" sz="1400" b="1" dirty="0">
                <a:solidFill>
                  <a:schemeClr val="bg1"/>
                </a:solidFill>
              </a:rPr>
              <a:t>), témoignant de son caractère agressif.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5A5DAB6-31E4-A9DA-29FB-10C96ABF9C1A}"/>
              </a:ext>
            </a:extLst>
          </p:cNvPr>
          <p:cNvSpPr txBox="1"/>
          <p:nvPr/>
        </p:nvSpPr>
        <p:spPr>
          <a:xfrm>
            <a:off x="9131057" y="3019982"/>
            <a:ext cx="82282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T1 GADO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8ED1DB-24ED-6639-7566-5A5852C8B4B4}"/>
              </a:ext>
            </a:extLst>
          </p:cNvPr>
          <p:cNvSpPr txBox="1"/>
          <p:nvPr/>
        </p:nvSpPr>
        <p:spPr>
          <a:xfrm>
            <a:off x="6569492" y="2579942"/>
            <a:ext cx="265704" cy="31426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MA" sz="14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FA7C868-97CA-408E-0678-620453FF4DDF}"/>
              </a:ext>
            </a:extLst>
          </p:cNvPr>
          <p:cNvSpPr txBox="1"/>
          <p:nvPr/>
        </p:nvSpPr>
        <p:spPr>
          <a:xfrm>
            <a:off x="9728205" y="2653072"/>
            <a:ext cx="265704" cy="31426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MA" sz="14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2FD552B-1DDB-D088-5F5D-200413CBF5B4}"/>
              </a:ext>
            </a:extLst>
          </p:cNvPr>
          <p:cNvSpPr txBox="1"/>
          <p:nvPr/>
        </p:nvSpPr>
        <p:spPr>
          <a:xfrm>
            <a:off x="7535103" y="5325133"/>
            <a:ext cx="282946" cy="30777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MA" sz="14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2AFB132-6455-30E5-2F5F-E4926DA974D8}"/>
              </a:ext>
            </a:extLst>
          </p:cNvPr>
          <p:cNvSpPr txBox="1"/>
          <p:nvPr/>
        </p:nvSpPr>
        <p:spPr>
          <a:xfrm>
            <a:off x="9572461" y="5358479"/>
            <a:ext cx="282946" cy="30777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MA" sz="1400" b="1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72FE217-BA33-8C7E-1443-BBAA974AE9C7}"/>
              </a:ext>
            </a:extLst>
          </p:cNvPr>
          <p:cNvSpPr txBox="1"/>
          <p:nvPr/>
        </p:nvSpPr>
        <p:spPr>
          <a:xfrm>
            <a:off x="8372236" y="5728993"/>
            <a:ext cx="224486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TDM : fenêtre osseuse</a:t>
            </a:r>
          </a:p>
        </p:txBody>
      </p:sp>
    </p:spTree>
    <p:extLst>
      <p:ext uri="{BB962C8B-B14F-4D97-AF65-F5344CB8AC3E}">
        <p14:creationId xmlns:p14="http://schemas.microsoft.com/office/powerpoint/2010/main" val="4046337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DBE94F4-13A0-3241-118D-69D8D0ACAD21}"/>
              </a:ext>
            </a:extLst>
          </p:cNvPr>
          <p:cNvSpPr txBox="1"/>
          <p:nvPr/>
        </p:nvSpPr>
        <p:spPr>
          <a:xfrm>
            <a:off x="2302100" y="460478"/>
            <a:ext cx="7587799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Localisations atypiques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69FF78-95D3-3354-2722-DBA472C69CC4}"/>
              </a:ext>
            </a:extLst>
          </p:cNvPr>
          <p:cNvSpPr txBox="1"/>
          <p:nvPr/>
        </p:nvSpPr>
        <p:spPr>
          <a:xfrm>
            <a:off x="80815" y="2108502"/>
            <a:ext cx="2940148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Angle ponto-cérébelleux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BAAD12-E11F-D57B-141E-6296DE9D3061}"/>
              </a:ext>
            </a:extLst>
          </p:cNvPr>
          <p:cNvSpPr txBox="1"/>
          <p:nvPr/>
        </p:nvSpPr>
        <p:spPr>
          <a:xfrm>
            <a:off x="3901207" y="2108502"/>
            <a:ext cx="1619349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/>
              <a:t>Clival</a:t>
            </a:r>
            <a:endParaRPr lang="fr-FR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487F310-09C9-EA63-1531-CBB5E2D99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32" y="2840428"/>
            <a:ext cx="2574300" cy="2985579"/>
          </a:xfrm>
          <a:prstGeom prst="rect">
            <a:avLst/>
          </a:prstGeom>
        </p:spPr>
      </p:pic>
      <p:sp>
        <p:nvSpPr>
          <p:cNvPr id="13" name="Flèche vers la droite 12">
            <a:extLst>
              <a:ext uri="{FF2B5EF4-FFF2-40B4-BE49-F238E27FC236}">
                <a16:creationId xmlns:a16="http://schemas.microsoft.com/office/drawing/2014/main" id="{4F4B9F3E-6897-5585-D91C-B69138706D16}"/>
              </a:ext>
            </a:extLst>
          </p:cNvPr>
          <p:cNvSpPr/>
          <p:nvPr/>
        </p:nvSpPr>
        <p:spPr>
          <a:xfrm rot="3248143">
            <a:off x="1480840" y="4374768"/>
            <a:ext cx="296350" cy="19570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BF3C8A69-08DC-F13C-FF54-3D123C3D5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732" y="2802419"/>
            <a:ext cx="2574300" cy="3023588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D67784F7-CD47-DBB9-3684-061A8A5B51F9}"/>
              </a:ext>
            </a:extLst>
          </p:cNvPr>
          <p:cNvSpPr txBox="1"/>
          <p:nvPr/>
        </p:nvSpPr>
        <p:spPr>
          <a:xfrm>
            <a:off x="6577127" y="2115090"/>
            <a:ext cx="2083016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Paroi de l’orbite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DAE0457-1320-2426-7637-94C85D29BA11}"/>
              </a:ext>
            </a:extLst>
          </p:cNvPr>
          <p:cNvSpPr txBox="1"/>
          <p:nvPr/>
        </p:nvSpPr>
        <p:spPr>
          <a:xfrm>
            <a:off x="9716715" y="2108502"/>
            <a:ext cx="2221286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Intra-ventriculaire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222B6D33-5867-603A-130D-2C6879BF7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485" y="3163746"/>
            <a:ext cx="2574299" cy="1883633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70BDD7D-8545-C929-608B-1DBF174035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606" t="3305" r="8863" b="4971"/>
          <a:stretch/>
        </p:blipFill>
        <p:spPr>
          <a:xfrm>
            <a:off x="9547329" y="2907592"/>
            <a:ext cx="2390672" cy="2918416"/>
          </a:xfrm>
          <a:prstGeom prst="rect">
            <a:avLst/>
          </a:prstGeom>
        </p:spPr>
      </p:pic>
      <p:sp>
        <p:nvSpPr>
          <p:cNvPr id="41" name="Flèche vers la droite 40">
            <a:extLst>
              <a:ext uri="{FF2B5EF4-FFF2-40B4-BE49-F238E27FC236}">
                <a16:creationId xmlns:a16="http://schemas.microsoft.com/office/drawing/2014/main" id="{9F8C475C-7FB5-2BD0-C779-AA48B3BFCF2A}"/>
              </a:ext>
            </a:extLst>
          </p:cNvPr>
          <p:cNvSpPr/>
          <p:nvPr/>
        </p:nvSpPr>
        <p:spPr>
          <a:xfrm rot="176125">
            <a:off x="4043278" y="3840597"/>
            <a:ext cx="296350" cy="19570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lèche vers la droite 41">
            <a:extLst>
              <a:ext uri="{FF2B5EF4-FFF2-40B4-BE49-F238E27FC236}">
                <a16:creationId xmlns:a16="http://schemas.microsoft.com/office/drawing/2014/main" id="{A264E8DE-35CC-C932-DC32-1AC3326DE7BA}"/>
              </a:ext>
            </a:extLst>
          </p:cNvPr>
          <p:cNvSpPr/>
          <p:nvPr/>
        </p:nvSpPr>
        <p:spPr>
          <a:xfrm rot="7458861">
            <a:off x="7949372" y="3508697"/>
            <a:ext cx="296350" cy="19570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Flèche vers la droite 42">
            <a:extLst>
              <a:ext uri="{FF2B5EF4-FFF2-40B4-BE49-F238E27FC236}">
                <a16:creationId xmlns:a16="http://schemas.microsoft.com/office/drawing/2014/main" id="{BF2DB014-A6C2-225A-DFDC-0D9535391FC7}"/>
              </a:ext>
            </a:extLst>
          </p:cNvPr>
          <p:cNvSpPr/>
          <p:nvPr/>
        </p:nvSpPr>
        <p:spPr>
          <a:xfrm rot="3248143">
            <a:off x="10679183" y="4268948"/>
            <a:ext cx="296350" cy="19570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6947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348</Words>
  <Application>Microsoft Macintosh PowerPoint</Application>
  <PresentationFormat>Grand écran</PresentationFormat>
  <Paragraphs>59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25</cp:revision>
  <dcterms:created xsi:type="dcterms:W3CDTF">2026-02-27T21:37:32Z</dcterms:created>
  <dcterms:modified xsi:type="dcterms:W3CDTF">2026-02-28T14:03:34Z</dcterms:modified>
</cp:coreProperties>
</file>