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  <p:sldId id="258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86" autoAdjust="0"/>
    <p:restoredTop sz="94660"/>
  </p:normalViewPr>
  <p:slideViewPr>
    <p:cSldViewPr snapToGrid="0">
      <p:cViewPr>
        <p:scale>
          <a:sx n="78" d="100"/>
          <a:sy n="78" d="100"/>
        </p:scale>
        <p:origin x="816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E5A87-D339-48A9-AF37-90E8227514C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0C595-48B9-48C6-BF5C-F49C2DBD6B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007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E5A87-D339-48A9-AF37-90E8227514C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0C595-48B9-48C6-BF5C-F49C2DBD6B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2086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E5A87-D339-48A9-AF37-90E8227514C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0C595-48B9-48C6-BF5C-F49C2DBD6B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3016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E5A87-D339-48A9-AF37-90E8227514C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0C595-48B9-48C6-BF5C-F49C2DBD6B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1383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E5A87-D339-48A9-AF37-90E8227514C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0C595-48B9-48C6-BF5C-F49C2DBD6B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6644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E5A87-D339-48A9-AF37-90E8227514C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0C595-48B9-48C6-BF5C-F49C2DBD6B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404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E5A87-D339-48A9-AF37-90E8227514C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0C595-48B9-48C6-BF5C-F49C2DBD6B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560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E5A87-D339-48A9-AF37-90E8227514C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0C595-48B9-48C6-BF5C-F49C2DBD6B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89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E5A87-D339-48A9-AF37-90E8227514C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0C595-48B9-48C6-BF5C-F49C2DBD6B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6865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E5A87-D339-48A9-AF37-90E8227514C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0C595-48B9-48C6-BF5C-F49C2DBD6B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6324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E5A87-D339-48A9-AF37-90E8227514C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0C595-48B9-48C6-BF5C-F49C2DBD6B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2308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BE5A87-D339-48A9-AF37-90E8227514C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0C595-48B9-48C6-BF5C-F49C2DBD6B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0348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Espace réservé du contenu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33" t="12845" r="27991" b="13128"/>
          <a:stretch/>
        </p:blipFill>
        <p:spPr>
          <a:xfrm>
            <a:off x="7035801" y="457199"/>
            <a:ext cx="3402265" cy="5650191"/>
          </a:xfrm>
          <a:prstGeom prst="rect">
            <a:avLst/>
          </a:prstGeom>
        </p:spPr>
      </p:pic>
      <p:pic>
        <p:nvPicPr>
          <p:cNvPr id="3" name="Espace réservé du contenu 2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95325" y="39274"/>
            <a:ext cx="5968894" cy="633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564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432560" y="5374641"/>
            <a:ext cx="9966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Sur le cliché de profil, évaluation de </a:t>
            </a:r>
            <a:r>
              <a:rPr lang="fr-FR" b="1" dirty="0" smtClean="0">
                <a:solidFill>
                  <a:schemeClr val="bg1"/>
                </a:solidFill>
              </a:rPr>
              <a:t>l’espace </a:t>
            </a:r>
            <a:r>
              <a:rPr lang="fr-FR" b="1" dirty="0" err="1" smtClean="0">
                <a:solidFill>
                  <a:schemeClr val="bg1"/>
                </a:solidFill>
              </a:rPr>
              <a:t>prédental</a:t>
            </a:r>
            <a:r>
              <a:rPr lang="fr-FR" dirty="0" smtClean="0">
                <a:solidFill>
                  <a:schemeClr val="bg1"/>
                </a:solidFill>
              </a:rPr>
              <a:t>:</a:t>
            </a:r>
          </a:p>
          <a:p>
            <a:r>
              <a:rPr lang="fr-FR" dirty="0" smtClean="0">
                <a:solidFill>
                  <a:schemeClr val="bg1"/>
                </a:solidFill>
              </a:rPr>
              <a:t>Il correspond à la distance entre la face antérieure de l’apophyse odontoïde (dent de l’axis) et la face postérieure de l’arc antérieur de C1 (atlas).</a:t>
            </a:r>
          </a:p>
          <a:p>
            <a:r>
              <a:rPr lang="fr-FR" dirty="0" smtClean="0">
                <a:solidFill>
                  <a:schemeClr val="bg1"/>
                </a:solidFill>
              </a:rPr>
              <a:t>Cette distance ne doit pas dépasser </a:t>
            </a:r>
            <a:r>
              <a:rPr lang="fr-FR" b="1" dirty="0" smtClean="0">
                <a:solidFill>
                  <a:schemeClr val="bg1"/>
                </a:solidFill>
              </a:rPr>
              <a:t>3 mm chez l’adulte</a:t>
            </a:r>
            <a:r>
              <a:rPr lang="fr-FR" dirty="0" smtClean="0">
                <a:solidFill>
                  <a:schemeClr val="bg1"/>
                </a:solidFill>
              </a:rPr>
              <a:t> et </a:t>
            </a:r>
            <a:r>
              <a:rPr lang="fr-FR" b="1" dirty="0" smtClean="0">
                <a:solidFill>
                  <a:schemeClr val="bg1"/>
                </a:solidFill>
              </a:rPr>
              <a:t>5 mm chez l’enfant</a:t>
            </a:r>
            <a:r>
              <a:rPr lang="fr-FR" dirty="0" smtClean="0">
                <a:solidFill>
                  <a:schemeClr val="bg1"/>
                </a:solidFill>
              </a:rPr>
              <a:t>.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21" name="Connecteur droit 20"/>
          <p:cNvCxnSpPr/>
          <p:nvPr/>
        </p:nvCxnSpPr>
        <p:spPr>
          <a:xfrm>
            <a:off x="9643110" y="2434590"/>
            <a:ext cx="129540" cy="39624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>
            <a:off x="9707880" y="2434590"/>
            <a:ext cx="129540" cy="39624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 flipV="1">
            <a:off x="9692640" y="2579370"/>
            <a:ext cx="64770" cy="1905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Image 2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05" t="13611" r="28333" b="53264"/>
          <a:stretch/>
        </p:blipFill>
        <p:spPr>
          <a:xfrm>
            <a:off x="98225" y="81281"/>
            <a:ext cx="5912684" cy="4988560"/>
          </a:xfrm>
          <a:prstGeom prst="rect">
            <a:avLst/>
          </a:prstGeom>
        </p:spPr>
      </p:pic>
      <p:pic>
        <p:nvPicPr>
          <p:cNvPr id="28" name="Imag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0916" y="81282"/>
            <a:ext cx="5907279" cy="498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193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0381" y="126338"/>
            <a:ext cx="10515600" cy="1119546"/>
          </a:xfrm>
        </p:spPr>
        <p:txBody>
          <a:bodyPr/>
          <a:lstStyle/>
          <a:p>
            <a:pPr algn="ctr"/>
            <a:r>
              <a:rPr lang="fr-FR" b="1" dirty="0" smtClean="0"/>
              <a:t>Analyse de la jonction C7–T1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677697" cy="4351338"/>
          </a:xfrm>
        </p:spPr>
        <p:txBody>
          <a:bodyPr>
            <a:normAutofit/>
          </a:bodyPr>
          <a:lstStyle/>
          <a:p>
            <a:r>
              <a:rPr lang="fr-FR" sz="2000" dirty="0" smtClean="0"/>
              <a:t>La radiographie cervicale est interprétable uniquement si la visualisation s’étend de C1 jusqu’à la jonction C7–T1.</a:t>
            </a:r>
          </a:p>
          <a:p>
            <a:r>
              <a:rPr lang="fr-FR" sz="2000" dirty="0" smtClean="0"/>
              <a:t>L’absence de visualisation complète de C7 ou de l’espace C7–T1 impose la réalisation d’un cliché complémentaire ou d’un scanner.</a:t>
            </a:r>
          </a:p>
          <a:p>
            <a:endParaRPr lang="fr-FR" sz="2000" dirty="0"/>
          </a:p>
        </p:txBody>
      </p:sp>
      <p:pic>
        <p:nvPicPr>
          <p:cNvPr id="5" name="Espace réservé du contenu 3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33" t="12845" r="27991" b="23646"/>
          <a:stretch/>
        </p:blipFill>
        <p:spPr>
          <a:xfrm>
            <a:off x="7108722" y="901755"/>
            <a:ext cx="4117259" cy="5866000"/>
          </a:xfrm>
          <a:prstGeom prst="rect">
            <a:avLst/>
          </a:prstGeom>
        </p:spPr>
      </p:pic>
      <p:sp>
        <p:nvSpPr>
          <p:cNvPr id="6" name="Ellipse 5"/>
          <p:cNvSpPr/>
          <p:nvPr/>
        </p:nvSpPr>
        <p:spPr>
          <a:xfrm>
            <a:off x="8829368" y="4847303"/>
            <a:ext cx="1071716" cy="108154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9261987" y="5093110"/>
            <a:ext cx="72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C7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038632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190</TotalTime>
  <Words>99</Words>
  <Application>Microsoft Office PowerPoint</Application>
  <PresentationFormat>Grand écran</PresentationFormat>
  <Paragraphs>7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Analyse de la jonction C7–T1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hp</dc:creator>
  <cp:lastModifiedBy>hp</cp:lastModifiedBy>
  <cp:revision>5</cp:revision>
  <dcterms:created xsi:type="dcterms:W3CDTF">2026-02-28T12:50:02Z</dcterms:created>
  <dcterms:modified xsi:type="dcterms:W3CDTF">2026-02-28T16:00:53Z</dcterms:modified>
</cp:coreProperties>
</file>