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4A11C-D039-4B11-ADCB-FEEE2D8D097A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5CFCC-A33E-4FEF-9BC3-DF13BB483D7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95984" y="793179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fr-FR" dirty="0">
                <a:latin typeface="Haettenschweiler" panose="020B0706040902060204" pitchFamily="34" charset="0"/>
              </a:rPr>
              <a:t>Check-list d’imagerie pr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-RCP en oncologie </a:t>
            </a:r>
            <a:endParaRPr lang="en-US" altLang="fr-FR" dirty="0">
              <a:latin typeface="Haettenschweiler" panose="020B070604090206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fr-FR" dirty="0">
                <a:latin typeface="Haettenschweiler" panose="020B0706040902060204" pitchFamily="34" charset="0"/>
              </a:rPr>
              <a:t>Points cl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s :</a:t>
            </a:r>
            <a:endParaRPr lang="en-US" altLang="fr-FR" dirty="0">
              <a:latin typeface="Haettenschweiler" panose="020B0706040902060204" pitchFamily="34" charset="0"/>
            </a:endParaRPr>
          </a:p>
        </p:txBody>
      </p:sp>
      <p:sp>
        <p:nvSpPr>
          <p:cNvPr id="3" name="Espace réservé du contenu 2"/>
          <p:cNvSpPr/>
          <p:nvPr>
            <p:ph sz="half" idx="1"/>
          </p:nvPr>
        </p:nvSpPr>
        <p:spPr/>
        <p:txBody>
          <a:bodyPr>
            <a:normAutofit/>
          </a:bodyPr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L’imagerie m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dicale (TDM, IRM, TEP) est essentielle pour le diagnostic, la stadification et le suivi des cancers.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La qualit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 de la prise en charge en RCP d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pend de l’int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gration de donn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es radiologiques pertinentes, compl</a:t>
            </a:r>
            <a:r>
              <a:rPr lang="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è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tes et accessibles pour l’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quipe pluridisciplinaire.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Objectif de ce travail : proposer une check‑list structur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 d’imagerie à joindre au dossier avant RCP.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</p:txBody>
      </p:sp>
      <p:pic>
        <p:nvPicPr>
          <p:cNvPr id="10" name="Espace réservé du contenu 9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734935" y="779145"/>
            <a:ext cx="4300220" cy="5954395"/>
          </a:xfrm>
          <a:prstGeom prst="rect">
            <a:avLst/>
          </a:prstGeom>
        </p:spPr>
      </p:pic>
      <p:sp>
        <p:nvSpPr>
          <p:cNvPr id="12" name="Zone de texte 11"/>
          <p:cNvSpPr txBox="1"/>
          <p:nvPr/>
        </p:nvSpPr>
        <p:spPr>
          <a:xfrm>
            <a:off x="7501255" y="614045"/>
            <a:ext cx="375285" cy="4174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fr-F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7616" y="0"/>
            <a:ext cx="10515600" cy="1325563"/>
          </a:xfrm>
        </p:spPr>
        <p:txBody>
          <a:bodyPr/>
          <a:lstStyle/>
          <a:p>
            <a:pPr algn="ctr"/>
            <a:r>
              <a:rPr lang="en-US" altLang="fr-FR" dirty="0">
                <a:latin typeface="Haettenschweiler" panose="020B0706040902060204" pitchFamily="34" charset="0"/>
              </a:rPr>
              <a:t>Proposition de Check‑list d’imagerie pr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‑RCP</a:t>
            </a:r>
            <a:endParaRPr lang="en-US" altLang="fr-FR" dirty="0">
              <a:latin typeface="Haettenschweiler" panose="020B0706040902060204" pitchFamily="34" charset="0"/>
            </a:endParaRPr>
          </a:p>
        </p:txBody>
      </p:sp>
      <p:sp>
        <p:nvSpPr>
          <p:cNvPr id="3" name="Espace réservé du contenu 2"/>
          <p:cNvSpPr/>
          <p:nvPr>
            <p:ph idx="1"/>
          </p:nvPr>
        </p:nvSpPr>
        <p:spPr>
          <a:xfrm>
            <a:off x="0" y="970280"/>
            <a:ext cx="4530090" cy="5887720"/>
          </a:xfrm>
        </p:spPr>
        <p:txBody>
          <a:bodyPr>
            <a:normAutofit fontScale="65000"/>
          </a:bodyPr>
          <a:p>
            <a:pPr marL="0" indent="0">
              <a:lnSpc>
                <a:spcPct val="80000"/>
              </a:lnSpc>
              <a:buNone/>
            </a:pPr>
            <a:r>
              <a:rPr lang="fr-FR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1-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Examens requis :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CT thoraco‑abdomen‑pelvis avec contraste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IRM cibl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 selon indication (ex : c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bral/bassin)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TEP‑CT ou TEP‑MR si n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cessaire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fr-FR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2-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Images cl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 à joindre :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quences sagittales et axiales s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lectionn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es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Images de coupes pr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sentant la l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sion principale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Comparaison avec examens ant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rieurs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fr-FR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3-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Donn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es compl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mentaires :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Mesures RECIST/PERCIST (si disponibles)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Volume tumoral ou SUVmax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fr-FR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4-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Donn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es techniques :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Date, protocole, contraste utilis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fr-FR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5-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Synth</a:t>
            </a:r>
            <a:r>
              <a:rPr lang="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è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se radiologique :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Diagnostic principal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Diff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rentiel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pPr>
              <a:lnSpc>
                <a:spcPct val="80000"/>
              </a:lnSpc>
            </a:pPr>
            <a:r>
              <a:rPr lang="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l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ments d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terminants pour d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cision th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rapeutique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</p:txBody>
      </p:sp>
      <p:sp>
        <p:nvSpPr>
          <p:cNvPr id="6" name="Zone de texte 5"/>
          <p:cNvSpPr txBox="1"/>
          <p:nvPr/>
        </p:nvSpPr>
        <p:spPr>
          <a:xfrm>
            <a:off x="7192010" y="1984375"/>
            <a:ext cx="4064000" cy="3145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fr-FR" altLang="en-US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125" y="1618615"/>
            <a:ext cx="8209915" cy="4491355"/>
          </a:xfrm>
          <a:prstGeom prst="rect">
            <a:avLst/>
          </a:prstGeom>
        </p:spPr>
      </p:pic>
      <p:sp>
        <p:nvSpPr>
          <p:cNvPr id="13" name="Zone de texte 12"/>
          <p:cNvSpPr txBox="1"/>
          <p:nvPr/>
        </p:nvSpPr>
        <p:spPr>
          <a:xfrm>
            <a:off x="8289925" y="1547495"/>
            <a:ext cx="123825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fr-F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fr-FR" dirty="0">
                <a:latin typeface="Haettenschweiler" panose="020B0706040902060204" pitchFamily="34" charset="0"/>
              </a:rPr>
              <a:t>B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n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fices de la check-list pr</a:t>
            </a:r>
            <a:r>
              <a:rPr lang="en-US" altLang="en-US" dirty="0">
                <a:latin typeface="Haettenschweiler" panose="020B0706040902060204" pitchFamily="34" charset="0"/>
              </a:rPr>
              <a:t>é</a:t>
            </a:r>
            <a:r>
              <a:rPr lang="en-US" altLang="fr-FR" dirty="0">
                <a:latin typeface="Haettenschweiler" panose="020B0706040902060204" pitchFamily="34" charset="0"/>
              </a:rPr>
              <a:t>-RCP</a:t>
            </a:r>
            <a:endParaRPr lang="en-US" altLang="fr-FR" dirty="0">
              <a:latin typeface="Haettenschweiler" panose="020B0706040902060204" pitchFamily="34" charset="0"/>
            </a:endParaRPr>
          </a:p>
        </p:txBody>
      </p:sp>
      <p:sp>
        <p:nvSpPr>
          <p:cNvPr id="3" name="Espace réservé du contenu 2"/>
          <p:cNvSpPr/>
          <p:nvPr>
            <p:ph idx="1"/>
          </p:nvPr>
        </p:nvSpPr>
        <p:spPr>
          <a:xfrm>
            <a:off x="838200" y="1691005"/>
            <a:ext cx="10515600" cy="4351338"/>
          </a:xfrm>
        </p:spPr>
        <p:txBody>
          <a:bodyPr/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duction des oublis d’examens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Meilleure coordination entre radiologue et clinicien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D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cision th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rapeutique plus rapide et s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curis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  <a:p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Base pour audit futur et am</a:t>
            </a:r>
            <a:r>
              <a:rPr lang="en-US" altLang="en-US">
                <a:latin typeface="Haettenschweiler" panose="020B0706040902060204" pitchFamily="34" charset="0"/>
                <a:cs typeface="Haettenschweiler" panose="020B0706040902060204" pitchFamily="34" charset="0"/>
              </a:rPr>
              <a:t>é</a:t>
            </a:r>
            <a:r>
              <a:rPr lang="en-US" altLang="fr-FR">
                <a:latin typeface="Haettenschweiler" panose="020B0706040902060204" pitchFamily="34" charset="0"/>
                <a:cs typeface="Haettenschweiler" panose="020B0706040902060204" pitchFamily="34" charset="0"/>
              </a:rPr>
              <a:t>lioration continue</a:t>
            </a:r>
            <a:endParaRPr lang="en-US" altLang="fr-FR">
              <a:latin typeface="Haettenschweiler" panose="020B0706040902060204" pitchFamily="34" charset="0"/>
              <a:cs typeface="Haettenschweiler" panose="020B070604090206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1227</Words>
  <Application>WPS Presentation</Application>
  <PresentationFormat>Grand écran</PresentationFormat>
  <Paragraphs>38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SimSun</vt:lpstr>
      <vt:lpstr>Wingdings</vt:lpstr>
      <vt:lpstr>Haettenschweiler</vt:lpstr>
      <vt:lpstr>Calibri</vt:lpstr>
      <vt:lpstr>Microsoft YaHei</vt:lpstr>
      <vt:lpstr>Arial Unicode MS</vt:lpstr>
      <vt:lpstr>Calibri Light</vt:lpstr>
      <vt:lpstr>Thème Office</vt:lpstr>
      <vt:lpstr>Guide d’interprétation d’une radiographie du bassin  Enfant vs Sujet âgé </vt:lpstr>
      <vt:lpstr>Particularités de la hanche pédiatrique à la radiographie</vt:lpstr>
      <vt:lpstr>L'ostéochondrite primitive de hanche (OPH), ou maladie de Legg-Calvé-Perthes</vt:lpstr>
      <vt:lpstr>Luxation congénitale de la hanche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CHU Tanger</dc:creator>
  <cp:lastModifiedBy>lenovo</cp:lastModifiedBy>
  <cp:revision>3</cp:revision>
  <dcterms:created xsi:type="dcterms:W3CDTF">2025-02-28T12:25:00Z</dcterms:created>
  <dcterms:modified xsi:type="dcterms:W3CDTF">2026-02-28T21:10:07Z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D2FCA2BEAAA64286940A230428D7BDEB_13</vt:lpwstr>
  </property>
  <property fmtid="{D5CDD505-2E9C-101B-9397-08002B2CF9AE}" pid="3" name="KSOProductBuildVer">
    <vt:lpwstr>1036-12.2.0.23196</vt:lpwstr>
  </property>
</Properties>
</file>